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09" r:id="rId1"/>
  </p:sldMasterIdLst>
  <p:notesMasterIdLst>
    <p:notesMasterId r:id="rId32"/>
  </p:notesMasterIdLst>
  <p:handoutMasterIdLst>
    <p:handoutMasterId r:id="rId33"/>
  </p:handoutMasterIdLst>
  <p:sldIdLst>
    <p:sldId id="474" r:id="rId2"/>
    <p:sldId id="473" r:id="rId3"/>
    <p:sldId id="416" r:id="rId4"/>
    <p:sldId id="421" r:id="rId5"/>
    <p:sldId id="444" r:id="rId6"/>
    <p:sldId id="445" r:id="rId7"/>
    <p:sldId id="446" r:id="rId8"/>
    <p:sldId id="450" r:id="rId9"/>
    <p:sldId id="460" r:id="rId10"/>
    <p:sldId id="462" r:id="rId11"/>
    <p:sldId id="463" r:id="rId12"/>
    <p:sldId id="461" r:id="rId13"/>
    <p:sldId id="466" r:id="rId14"/>
    <p:sldId id="467" r:id="rId15"/>
    <p:sldId id="464" r:id="rId16"/>
    <p:sldId id="469" r:id="rId17"/>
    <p:sldId id="468" r:id="rId18"/>
    <p:sldId id="465" r:id="rId19"/>
    <p:sldId id="452" r:id="rId20"/>
    <p:sldId id="453" r:id="rId21"/>
    <p:sldId id="454" r:id="rId22"/>
    <p:sldId id="455" r:id="rId23"/>
    <p:sldId id="471" r:id="rId24"/>
    <p:sldId id="456" r:id="rId25"/>
    <p:sldId id="472" r:id="rId26"/>
    <p:sldId id="457" r:id="rId27"/>
    <p:sldId id="458" r:id="rId28"/>
    <p:sldId id="459" r:id="rId29"/>
    <p:sldId id="447" r:id="rId30"/>
    <p:sldId id="375" r:id="rId31"/>
  </p:sldIdLst>
  <p:sldSz cx="9144000" cy="6858000" type="screen4x3"/>
  <p:notesSz cx="6985000" cy="9283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939" autoAdjust="0"/>
    <p:restoredTop sz="94343" autoAdjust="0"/>
  </p:normalViewPr>
  <p:slideViewPr>
    <p:cSldViewPr>
      <p:cViewPr>
        <p:scale>
          <a:sx n="70" d="100"/>
          <a:sy n="70" d="100"/>
        </p:scale>
        <p:origin x="-1092" y="-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2856" y="72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55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C622E736-E8FF-4631-9712-E19ADBBDC8ED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r>
              <a:rPr lang="en-US" smtClean="0"/>
              <a:t>One Nation, One Grid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55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0C52F3BA-EBB6-4F31-999E-398F263AEF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4017453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5797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550" y="0"/>
            <a:ext cx="3026833" cy="465797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DA6AFB8C-824C-4748-934D-EB04A0B07CE3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03350" y="1160463"/>
            <a:ext cx="4178300" cy="3133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67781"/>
            <a:ext cx="5588000" cy="3655457"/>
          </a:xfrm>
          <a:prstGeom prst="rect">
            <a:avLst/>
          </a:prstGeom>
        </p:spPr>
        <p:txBody>
          <a:bodyPr vert="horz" lIns="92958" tIns="46479" rIns="92958" bIns="4647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7904"/>
            <a:ext cx="3026833" cy="465796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r>
              <a:rPr lang="en-US" smtClean="0"/>
              <a:t>One Nation, One Grid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0" y="8817904"/>
            <a:ext cx="3026833" cy="465796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BE6569B3-6E25-4FD8-A048-E2EAAEFE1C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5503014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4155081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4034789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0550" y="6356351"/>
            <a:ext cx="1619250" cy="365125"/>
          </a:xfrm>
        </p:spPr>
        <p:txBody>
          <a:bodyPr/>
          <a:lstStyle>
            <a:lvl1pPr>
              <a:defRPr sz="1050" b="1"/>
            </a:lvl1pPr>
          </a:lstStyle>
          <a:p>
            <a:fld id="{A7E563C2-5140-4260-87DE-9BAA22270E3E}" type="datetime1">
              <a:rPr lang="en-US" smtClean="0"/>
              <a:pPr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62200" y="6356351"/>
            <a:ext cx="4724400" cy="365125"/>
          </a:xfrm>
        </p:spPr>
        <p:txBody>
          <a:bodyPr/>
          <a:lstStyle>
            <a:lvl1pPr>
              <a:defRPr sz="1050" b="1"/>
            </a:lvl1pPr>
          </a:lstStyle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1400" y="6356351"/>
            <a:ext cx="1123950" cy="365125"/>
          </a:xfrm>
        </p:spPr>
        <p:txBody>
          <a:bodyPr/>
          <a:lstStyle>
            <a:lvl1pPr>
              <a:defRPr sz="1050" b="1"/>
            </a:lvl1pPr>
          </a:lstStyle>
          <a:p>
            <a:fld id="{7E9C632E-C10C-46BE-8B58-E702E0A1944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63645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DC55-6825-4802-ADED-41CC36008F88}" type="datetime1">
              <a:rPr lang="en-US" smtClean="0"/>
              <a:pPr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08014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A4B48-C5DD-47C3-B547-812D3116691A}" type="datetime1">
              <a:rPr lang="en-US" smtClean="0"/>
              <a:pPr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02062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24407"/>
            <a:ext cx="7886700" cy="625474"/>
          </a:xfrm>
        </p:spPr>
        <p:txBody>
          <a:bodyPr>
            <a:normAutofit/>
          </a:bodyPr>
          <a:lstStyle>
            <a:lvl1pPr algn="ctr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1276350" cy="365125"/>
          </a:xfrm>
        </p:spPr>
        <p:txBody>
          <a:bodyPr/>
          <a:lstStyle/>
          <a:p>
            <a:fld id="{48EA47DB-9EA6-4D73-BCE8-2E3327CED8A0}" type="datetime1">
              <a:rPr lang="en-US" smtClean="0"/>
              <a:pPr/>
              <a:t>7/18/2018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>
            <a:lvl1pPr>
              <a:defRPr sz="1200"/>
            </a:lvl1pPr>
          </a:lstStyle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3400" y="6356351"/>
            <a:ext cx="819150" cy="365125"/>
          </a:xfrm>
        </p:spPr>
        <p:txBody>
          <a:bodyPr/>
          <a:lstStyle>
            <a:lvl1pPr>
              <a:defRPr sz="1200"/>
            </a:lvl1pPr>
          </a:lstStyle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53235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44D5-CAB4-465E-9AC5-803399ED9E76}" type="datetime1">
              <a:rPr lang="en-US" smtClean="0"/>
              <a:pPr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0860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52400"/>
            <a:ext cx="7886700" cy="685801"/>
          </a:xfrm>
        </p:spPr>
        <p:txBody>
          <a:bodyPr>
            <a:normAutofit/>
          </a:bodyPr>
          <a:lstStyle>
            <a:lvl1pPr algn="ctr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4BA3-37B1-4E4F-B919-85D5C963E7E4}" type="datetime1">
              <a:rPr lang="en-US" smtClean="0"/>
              <a:pPr/>
              <a:t>7/18/2018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83134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FC19E-14E8-46E2-B5B3-4EDF1205789A}" type="datetime1">
              <a:rPr lang="en-US" smtClean="0"/>
              <a:pPr/>
              <a:t>7/18/2018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26290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02B53-A046-4984-A1D8-92507A35B67D}" type="datetime1">
              <a:rPr lang="en-US" smtClean="0"/>
              <a:pPr/>
              <a:t>7/18/2018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57306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F4D3-9361-491B-BC64-F20F45461488}" type="datetime1">
              <a:rPr lang="en-US" smtClean="0"/>
              <a:pPr/>
              <a:t>7/18/2018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43207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FCA76-9BF9-4582-81A5-E4F1D2F5163F}" type="datetime1">
              <a:rPr lang="en-US" smtClean="0"/>
              <a:pPr/>
              <a:t>7/18/2018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83291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27873-5812-4739-BF62-0F535216814F}" type="datetime1">
              <a:rPr lang="en-US" smtClean="0"/>
              <a:pPr/>
              <a:t>7/18/2018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78705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A4EE8-D0B8-4DF4-8607-AA22A38F5789}" type="datetime1">
              <a:rPr lang="en-US" smtClean="0"/>
              <a:pPr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9C632E-C10C-46BE-8B58-E702E0A194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19845"/>
            <a:ext cx="9144000" cy="818355"/>
          </a:xfrm>
          <a:prstGeom prst="rect">
            <a:avLst/>
          </a:prstGeom>
          <a:solidFill>
            <a:schemeClr val="bg1">
              <a:lumMod val="7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80858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19" r:id="rId10"/>
    <p:sldLayoutId id="2147483920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685800"/>
            <a:ext cx="8839200" cy="17526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SAARC Workshop 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Load/Power Flow Studies using PSS/E for Efficient National &amp; Cross Border Interconnected Power Systems in South Asia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52400" y="3429000"/>
            <a:ext cx="8839200" cy="2514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Agenda</a:t>
            </a:r>
            <a:endParaRPr lang="en-US" sz="28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Day-3</a:t>
            </a:r>
          </a:p>
          <a:p>
            <a:endParaRPr lang="en-US" sz="24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Thimphu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Bhutan</a:t>
            </a: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20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July 2018</a:t>
            </a:r>
            <a:b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2473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Documentation…Model Library…Examples(1)</a:t>
            </a:r>
            <a:endParaRPr lang="en-IN" alt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973138"/>
            <a:ext cx="5943600" cy="5580062"/>
          </a:xfrm>
          <a:prstGeom prst="rect">
            <a:avLst/>
          </a:prstGeom>
        </p:spPr>
      </p:pic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3525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Documentation…Model Library…Examples(2)</a:t>
            </a:r>
            <a:endParaRPr lang="en-IN" alt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066799"/>
            <a:ext cx="5486400" cy="5082139"/>
          </a:xfrm>
          <a:prstGeom prst="rect">
            <a:avLst/>
          </a:prstGeom>
        </p:spPr>
      </p:pic>
      <p:sp>
        <p:nvSpPr>
          <p:cNvPr id="6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746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DYR file contents</a:t>
            </a:r>
            <a:endParaRPr lang="en-IN" alt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973138"/>
            <a:ext cx="7513093" cy="3390900"/>
          </a:xfrm>
          <a:prstGeom prst="rect">
            <a:avLst/>
          </a:prstGeom>
        </p:spPr>
      </p:pic>
      <p:sp>
        <p:nvSpPr>
          <p:cNvPr id="6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9637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Dynamics Data – Spreadsheet View</a:t>
            </a:r>
            <a:endParaRPr lang="en-IN" altLang="en-US" dirty="0"/>
          </a:p>
        </p:txBody>
      </p:sp>
      <p:sp>
        <p:nvSpPr>
          <p:cNvPr id="2355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941AC1-1A3D-4223-B1BA-708826B4033F}" type="slidenum">
              <a:rPr lang="en-US" altLang="en-US">
                <a:solidFill>
                  <a:srgbClr val="898989"/>
                </a:solidFill>
              </a:rPr>
              <a:pPr/>
              <a:t>13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66800"/>
            <a:ext cx="9144000" cy="41763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8901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Dynamics Data – Spreadsheet View…(2)</a:t>
            </a:r>
            <a:endParaRPr lang="en-IN" altLang="en-US" dirty="0"/>
          </a:p>
        </p:txBody>
      </p:sp>
      <p:sp>
        <p:nvSpPr>
          <p:cNvPr id="2355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941AC1-1A3D-4223-B1BA-708826B4033F}" type="slidenum">
              <a:rPr lang="en-US" altLang="en-US">
                <a:solidFill>
                  <a:srgbClr val="898989"/>
                </a:solidFill>
              </a:rPr>
              <a:pPr/>
              <a:t>14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973138"/>
            <a:ext cx="4219575" cy="26003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0574" y="920750"/>
            <a:ext cx="4162425" cy="53054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735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443BDDFD-2FF6-4A2B-8A2C-DCD3BB7EBC32}" type="slidenum">
              <a:rPr lang="en-US" altLang="en-US">
                <a:solidFill>
                  <a:srgbClr val="898989"/>
                </a:solidFill>
              </a:rPr>
              <a:pPr eaLnBrk="1" hangingPunct="1">
                <a:defRPr/>
              </a:pPr>
              <a:t>15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1043033"/>
            <a:ext cx="4267200" cy="524342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Data Checking…(1)</a:t>
            </a:r>
            <a:endParaRPr lang="en-IN" altLang="en-US" dirty="0"/>
          </a:p>
        </p:txBody>
      </p:sp>
      <p:sp>
        <p:nvSpPr>
          <p:cNvPr id="9" name="object 15"/>
          <p:cNvSpPr txBox="1"/>
          <p:nvPr/>
        </p:nvSpPr>
        <p:spPr>
          <a:xfrm>
            <a:off x="105793" y="1074376"/>
            <a:ext cx="3675337" cy="37061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cs typeface="Arial"/>
              </a:rPr>
              <a:t>To ensure model parameters are within acceptable limits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endParaRPr lang="en-US" sz="2000" dirty="0" smtClean="0">
              <a:cs typeface="Arial"/>
            </a:endParaRP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dirty="0" smtClean="0">
                <a:cs typeface="Arial"/>
              </a:rPr>
              <a:t>Necessary for stable simulation model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endParaRPr lang="en-US" sz="2000" b="1" i="1" dirty="0" smtClean="0">
              <a:cs typeface="Arial"/>
            </a:endParaRP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r>
              <a:rPr lang="en-US" sz="2000" b="1" i="1" dirty="0" smtClean="0">
                <a:cs typeface="Arial"/>
              </a:rPr>
              <a:t>Dynamics -&gt; Model List -&gt; Models and Data (DOCU) -&gt; Data checking mode</a:t>
            </a:r>
          </a:p>
          <a:p>
            <a:pPr marL="812800" indent="-342900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Arial" panose="020B0604020202020204" pitchFamily="34" charset="0"/>
              <a:buChar char="•"/>
              <a:tabLst>
                <a:tab pos="756920" algn="l"/>
              </a:tabLst>
            </a:pPr>
            <a:endParaRPr sz="2000" dirty="0"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953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443BDDFD-2FF6-4A2B-8A2C-DCD3BB7EBC32}" type="slidenum">
              <a:rPr lang="en-US" altLang="en-US">
                <a:solidFill>
                  <a:srgbClr val="898989"/>
                </a:solidFill>
              </a:rPr>
              <a:pPr eaLnBrk="1" hangingPunct="1">
                <a:defRPr/>
              </a:pPr>
              <a:t>16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Data Checking…(2)</a:t>
            </a:r>
            <a:endParaRPr lang="en-IN" alt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66800"/>
            <a:ext cx="7772400" cy="424633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09600" y="2667000"/>
            <a:ext cx="5943600" cy="533400"/>
          </a:xfrm>
          <a:prstGeom prst="rect">
            <a:avLst/>
          </a:prstGeom>
          <a:solidFill>
            <a:schemeClr val="accent1">
              <a:alpha val="0"/>
            </a:schemeClr>
          </a:solidFill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9998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819400"/>
            <a:ext cx="8229600" cy="1219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hi-I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This page is intentionally kept blank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443BDDFD-2FF6-4A2B-8A2C-DCD3BB7EBC32}" type="slidenum">
              <a:rPr lang="en-US" altLang="en-US">
                <a:solidFill>
                  <a:srgbClr val="898989"/>
                </a:solidFill>
              </a:rPr>
              <a:pPr eaLnBrk="1" hangingPunct="1">
                <a:defRPr/>
              </a:pPr>
              <a:t>17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9221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685800"/>
            <a:ext cx="8839200" cy="17526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SAARC Workshop 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Load/Power Flow Studies using PSS/E for Efficient National &amp; Cross Border Interconnected Power Systems in South Asia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52400" y="3429000"/>
            <a:ext cx="8839200" cy="2514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Session </a:t>
            </a:r>
            <a:r>
              <a:rPr lang="hi-IN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: Dynamic Simulation Activities</a:t>
            </a:r>
          </a:p>
          <a:p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Day-3</a:t>
            </a:r>
          </a:p>
          <a:p>
            <a:endParaRPr lang="en-US" sz="24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Thimphu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Bhutan</a:t>
            </a: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20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July 2018</a:t>
            </a:r>
            <a:b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49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Logic Flow for Simulation…(1)</a:t>
            </a:r>
            <a:endParaRPr lang="en-IN" altLang="en-US" dirty="0"/>
          </a:p>
        </p:txBody>
      </p:sp>
      <p:sp>
        <p:nvSpPr>
          <p:cNvPr id="2355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941AC1-1A3D-4223-B1BA-708826B4033F}" type="slidenum">
              <a:rPr lang="en-US" altLang="en-US">
                <a:solidFill>
                  <a:srgbClr val="898989"/>
                </a:solidFill>
              </a:rPr>
              <a:pPr/>
              <a:t>19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6" name="object 15"/>
          <p:cNvSpPr txBox="1"/>
          <p:nvPr/>
        </p:nvSpPr>
        <p:spPr>
          <a:xfrm>
            <a:off x="76200" y="914400"/>
            <a:ext cx="9021546" cy="58195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6870" marR="5080" indent="-344805" algn="just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356870" algn="l"/>
              </a:tabLst>
            </a:pPr>
            <a:r>
              <a:rPr sz="2000" spc="-15" dirty="0" smtClean="0">
                <a:cs typeface="Arial"/>
              </a:rPr>
              <a:t>Star</a:t>
            </a:r>
            <a:r>
              <a:rPr lang="en-US" sz="2000" spc="-15" dirty="0" smtClean="0">
                <a:cs typeface="Arial"/>
              </a:rPr>
              <a:t>t</a:t>
            </a:r>
            <a:r>
              <a:rPr sz="2000" spc="25" dirty="0" smtClean="0">
                <a:cs typeface="Arial"/>
              </a:rPr>
              <a:t> </a:t>
            </a:r>
            <a:r>
              <a:rPr sz="2000" spc="-15" dirty="0">
                <a:cs typeface="Arial"/>
              </a:rPr>
              <a:t>with</a:t>
            </a:r>
            <a:r>
              <a:rPr sz="2000" spc="25" dirty="0">
                <a:cs typeface="Arial"/>
              </a:rPr>
              <a:t> </a:t>
            </a:r>
            <a:r>
              <a:rPr sz="2000" spc="-15" dirty="0">
                <a:cs typeface="Arial"/>
              </a:rPr>
              <a:t>a</a:t>
            </a:r>
            <a:r>
              <a:rPr sz="2000" spc="25" dirty="0">
                <a:cs typeface="Arial"/>
              </a:rPr>
              <a:t> </a:t>
            </a:r>
            <a:r>
              <a:rPr sz="2000" u="sng" spc="-15" dirty="0">
                <a:cs typeface="Arial"/>
              </a:rPr>
              <a:t>solved</a:t>
            </a:r>
            <a:r>
              <a:rPr sz="2000" spc="25" dirty="0">
                <a:cs typeface="Arial"/>
              </a:rPr>
              <a:t> </a:t>
            </a:r>
            <a:r>
              <a:rPr sz="2000" spc="-20" dirty="0" smtClean="0">
                <a:cs typeface="Arial"/>
              </a:rPr>
              <a:t>PS</a:t>
            </a:r>
            <a:r>
              <a:rPr sz="2000" spc="-25" dirty="0" smtClean="0">
                <a:cs typeface="Arial"/>
              </a:rPr>
              <a:t>S</a:t>
            </a:r>
            <a:r>
              <a:rPr lang="en-US" sz="2000" spc="-30" baseline="24691" dirty="0">
                <a:cs typeface="Arial"/>
              </a:rPr>
              <a:t>/</a:t>
            </a:r>
            <a:r>
              <a:rPr sz="2000" spc="-15" dirty="0" smtClean="0">
                <a:cs typeface="Arial"/>
              </a:rPr>
              <a:t>E</a:t>
            </a:r>
            <a:r>
              <a:rPr sz="2000" spc="55" dirty="0" smtClean="0">
                <a:cs typeface="Arial"/>
              </a:rPr>
              <a:t> </a:t>
            </a:r>
            <a:r>
              <a:rPr sz="2000" spc="-20" dirty="0">
                <a:cs typeface="Arial"/>
              </a:rPr>
              <a:t>powe</a:t>
            </a:r>
            <a:r>
              <a:rPr sz="2000" spc="-10" dirty="0">
                <a:cs typeface="Arial"/>
              </a:rPr>
              <a:t>r</a:t>
            </a:r>
            <a:r>
              <a:rPr sz="2000" spc="20" dirty="0">
                <a:cs typeface="Arial"/>
              </a:rPr>
              <a:t> f</a:t>
            </a:r>
            <a:r>
              <a:rPr sz="2000" spc="-15" dirty="0">
                <a:cs typeface="Arial"/>
              </a:rPr>
              <a:t>low</a:t>
            </a:r>
            <a:r>
              <a:rPr sz="2000" spc="-10" dirty="0">
                <a:cs typeface="Arial"/>
              </a:rPr>
              <a:t> </a:t>
            </a:r>
            <a:r>
              <a:rPr sz="2000" spc="-20" dirty="0" smtClean="0">
                <a:cs typeface="Arial"/>
              </a:rPr>
              <a:t>case</a:t>
            </a:r>
            <a:r>
              <a:rPr lang="en-US" sz="2000" spc="-20" dirty="0" smtClean="0">
                <a:cs typeface="Arial"/>
              </a:rPr>
              <a:t> (RAW / SAV formats)</a:t>
            </a:r>
          </a:p>
          <a:p>
            <a:pPr marL="814070" marR="5080" lvl="1" indent="-344805" algn="just">
              <a:buFont typeface="Arial" panose="020B0604020202020204" pitchFamily="34" charset="0"/>
              <a:buChar char="•"/>
              <a:tabLst>
                <a:tab pos="356870" algn="l"/>
              </a:tabLst>
            </a:pPr>
            <a:r>
              <a:rPr lang="en-US" sz="2000" spc="-20" dirty="0" smtClean="0">
                <a:cs typeface="Arial"/>
              </a:rPr>
              <a:t>Ideally solution in 1-2 iterations</a:t>
            </a:r>
          </a:p>
          <a:p>
            <a:pPr marL="12065" marR="5080" algn="just">
              <a:lnSpc>
                <a:spcPct val="100000"/>
              </a:lnSpc>
              <a:tabLst>
                <a:tab pos="356870" algn="l"/>
              </a:tabLst>
            </a:pPr>
            <a:endParaRPr lang="en-US" sz="2000" spc="-20" dirty="0" smtClean="0">
              <a:cs typeface="Arial"/>
            </a:endParaRPr>
          </a:p>
          <a:p>
            <a:pPr marL="356870" marR="5080" indent="-344805" algn="just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356870" algn="l"/>
              </a:tabLst>
            </a:pPr>
            <a:r>
              <a:rPr lang="en-US" sz="2000" spc="-15" dirty="0" smtClean="0">
                <a:cs typeface="Arial"/>
              </a:rPr>
              <a:t>P</a:t>
            </a:r>
            <a:r>
              <a:rPr sz="2000" spc="-15" dirty="0" smtClean="0">
                <a:cs typeface="Arial"/>
              </a:rPr>
              <a:t>repare</a:t>
            </a:r>
            <a:r>
              <a:rPr sz="2000" spc="10" dirty="0" smtClean="0">
                <a:cs typeface="Arial"/>
              </a:rPr>
              <a:t> </a:t>
            </a:r>
            <a:r>
              <a:rPr lang="en-US" sz="2000" spc="-15" dirty="0" smtClean="0">
                <a:cs typeface="Arial"/>
              </a:rPr>
              <a:t>power flow case for dynamic simulation:</a:t>
            </a:r>
            <a:endParaRPr sz="2000" dirty="0">
              <a:cs typeface="Arial"/>
            </a:endParaRPr>
          </a:p>
          <a:p>
            <a:pPr marL="756285" indent="-286385" algn="just">
              <a:lnSpc>
                <a:spcPct val="100000"/>
              </a:lnSpc>
              <a:spcBef>
                <a:spcPts val="1735"/>
              </a:spcBef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r>
              <a:rPr sz="2000" spc="5" dirty="0">
                <a:cs typeface="Arial"/>
              </a:rPr>
              <a:t>Con</a:t>
            </a:r>
            <a:r>
              <a:rPr sz="2000" spc="-25" dirty="0">
                <a:cs typeface="Arial"/>
              </a:rPr>
              <a:t>v</a:t>
            </a:r>
            <a:r>
              <a:rPr sz="2000" spc="5" dirty="0">
                <a:cs typeface="Arial"/>
              </a:rPr>
              <a:t>er</a:t>
            </a:r>
            <a:r>
              <a:rPr sz="2000" dirty="0">
                <a:cs typeface="Arial"/>
              </a:rPr>
              <a:t>t</a:t>
            </a:r>
            <a:r>
              <a:rPr sz="2000" spc="-30" dirty="0">
                <a:cs typeface="Arial"/>
              </a:rPr>
              <a:t> </a:t>
            </a:r>
            <a:r>
              <a:rPr sz="2000" spc="5" dirty="0">
                <a:cs typeface="Arial"/>
              </a:rPr>
              <a:t>load</a:t>
            </a:r>
            <a:r>
              <a:rPr sz="2000" dirty="0">
                <a:cs typeface="Arial"/>
              </a:rPr>
              <a:t>s</a:t>
            </a:r>
            <a:r>
              <a:rPr sz="2000" spc="-30" dirty="0">
                <a:cs typeface="Arial"/>
              </a:rPr>
              <a:t> </a:t>
            </a:r>
            <a:r>
              <a:rPr sz="2000" spc="5" dirty="0">
                <a:cs typeface="Arial"/>
              </a:rPr>
              <a:t>an</a:t>
            </a:r>
            <a:r>
              <a:rPr sz="2000" dirty="0">
                <a:cs typeface="Arial"/>
              </a:rPr>
              <a:t>d</a:t>
            </a:r>
            <a:r>
              <a:rPr sz="2000" spc="-30" dirty="0">
                <a:cs typeface="Arial"/>
              </a:rPr>
              <a:t> </a:t>
            </a:r>
            <a:r>
              <a:rPr sz="2000" spc="5" dirty="0">
                <a:cs typeface="Arial"/>
              </a:rPr>
              <a:t>generators</a:t>
            </a:r>
            <a:endParaRPr sz="2000" dirty="0">
              <a:cs typeface="Arial"/>
            </a:endParaRPr>
          </a:p>
          <a:p>
            <a:pPr marL="756285" marR="2559685" algn="just">
              <a:lnSpc>
                <a:spcPct val="100000"/>
              </a:lnSpc>
            </a:pPr>
            <a:r>
              <a:rPr sz="2000" spc="5" dirty="0">
                <a:cs typeface="Arial"/>
              </a:rPr>
              <a:t>Po</a:t>
            </a:r>
            <a:r>
              <a:rPr sz="2000" spc="-35" dirty="0">
                <a:cs typeface="Arial"/>
              </a:rPr>
              <a:t>w</a:t>
            </a:r>
            <a:r>
              <a:rPr sz="2000" spc="5" dirty="0">
                <a:cs typeface="Arial"/>
              </a:rPr>
              <a:t>e</a:t>
            </a:r>
            <a:r>
              <a:rPr sz="2000" dirty="0">
                <a:cs typeface="Arial"/>
              </a:rPr>
              <a:t>r</a:t>
            </a:r>
            <a:r>
              <a:rPr sz="2000" spc="-10" dirty="0">
                <a:cs typeface="Arial"/>
              </a:rPr>
              <a:t> </a:t>
            </a:r>
            <a:r>
              <a:rPr sz="2000" spc="5" dirty="0">
                <a:cs typeface="Arial"/>
              </a:rPr>
              <a:t>flo</a:t>
            </a:r>
            <a:r>
              <a:rPr sz="2000" dirty="0">
                <a:cs typeface="Arial"/>
              </a:rPr>
              <a:t>w</a:t>
            </a:r>
            <a:r>
              <a:rPr sz="2000" spc="-10" dirty="0">
                <a:cs typeface="Arial"/>
              </a:rPr>
              <a:t> </a:t>
            </a:r>
            <a:r>
              <a:rPr sz="2000" dirty="0">
                <a:cs typeface="Arial"/>
              </a:rPr>
              <a:t>→</a:t>
            </a:r>
            <a:r>
              <a:rPr sz="2000" spc="-15" dirty="0">
                <a:cs typeface="Arial"/>
              </a:rPr>
              <a:t> </a:t>
            </a:r>
            <a:r>
              <a:rPr sz="2000" spc="5" dirty="0">
                <a:cs typeface="Arial"/>
              </a:rPr>
              <a:t>Con</a:t>
            </a:r>
            <a:r>
              <a:rPr sz="2000" spc="-25" dirty="0">
                <a:cs typeface="Arial"/>
              </a:rPr>
              <a:t>v</a:t>
            </a:r>
            <a:r>
              <a:rPr sz="2000" spc="5" dirty="0">
                <a:cs typeface="Arial"/>
              </a:rPr>
              <a:t>er</a:t>
            </a:r>
            <a:r>
              <a:rPr sz="2000" dirty="0">
                <a:cs typeface="Arial"/>
              </a:rPr>
              <a:t>t</a:t>
            </a:r>
            <a:r>
              <a:rPr sz="2000" spc="-10" dirty="0">
                <a:cs typeface="Arial"/>
              </a:rPr>
              <a:t> </a:t>
            </a:r>
            <a:r>
              <a:rPr sz="2000" spc="5" dirty="0" smtClean="0">
                <a:cs typeface="Arial"/>
              </a:rPr>
              <a:t>Load</a:t>
            </a:r>
            <a:r>
              <a:rPr sz="2000" dirty="0" smtClean="0">
                <a:cs typeface="Arial"/>
              </a:rPr>
              <a:t>s</a:t>
            </a:r>
            <a:r>
              <a:rPr lang="en-US" sz="2000" dirty="0">
                <a:cs typeface="Arial"/>
              </a:rPr>
              <a:t> </a:t>
            </a:r>
            <a:r>
              <a:rPr sz="2000" spc="5" dirty="0" smtClean="0">
                <a:cs typeface="Arial"/>
              </a:rPr>
              <a:t>an</a:t>
            </a:r>
            <a:r>
              <a:rPr sz="2000" dirty="0" smtClean="0">
                <a:cs typeface="Arial"/>
              </a:rPr>
              <a:t>d</a:t>
            </a:r>
            <a:r>
              <a:rPr sz="2000" spc="-10" dirty="0" smtClean="0">
                <a:cs typeface="Arial"/>
              </a:rPr>
              <a:t> </a:t>
            </a:r>
            <a:r>
              <a:rPr sz="2000" spc="5" dirty="0" smtClean="0">
                <a:cs typeface="Arial"/>
              </a:rPr>
              <a:t>Generators</a:t>
            </a:r>
            <a:r>
              <a:rPr lang="en-US" sz="2000" spc="5" dirty="0" smtClean="0">
                <a:cs typeface="Arial"/>
              </a:rPr>
              <a:t> </a:t>
            </a:r>
          </a:p>
          <a:p>
            <a:pPr marL="756285" marR="2559685" algn="just">
              <a:lnSpc>
                <a:spcPct val="100000"/>
              </a:lnSpc>
            </a:pPr>
            <a:r>
              <a:rPr lang="en-US" sz="2000" spc="5" dirty="0" smtClean="0">
                <a:cs typeface="Arial"/>
              </a:rPr>
              <a:t>CONL and CONG</a:t>
            </a:r>
          </a:p>
          <a:p>
            <a:pPr marL="756285" marR="2559685" algn="just">
              <a:lnSpc>
                <a:spcPct val="100000"/>
              </a:lnSpc>
            </a:pPr>
            <a:endParaRPr lang="en-US" sz="1600" spc="5" dirty="0" smtClean="0">
              <a:cs typeface="Arial"/>
            </a:endParaRPr>
          </a:p>
          <a:p>
            <a:pPr marL="756285" marR="1710689" indent="-287020" algn="just">
              <a:lnSpc>
                <a:spcPct val="100000"/>
              </a:lnSpc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r>
              <a:rPr lang="en-US" sz="2000" spc="5" dirty="0" smtClean="0">
                <a:cs typeface="Arial"/>
              </a:rPr>
              <a:t>Optimally order network matrix</a:t>
            </a:r>
            <a:endParaRPr lang="en-US" sz="2000" dirty="0">
              <a:cs typeface="Arial"/>
            </a:endParaRPr>
          </a:p>
          <a:p>
            <a:pPr marL="469265" marR="1710689" algn="just">
              <a:lnSpc>
                <a:spcPct val="100000"/>
              </a:lnSpc>
              <a:buClr>
                <a:srgbClr val="003399"/>
              </a:buClr>
              <a:tabLst>
                <a:tab pos="756920" algn="l"/>
              </a:tabLst>
            </a:pPr>
            <a:r>
              <a:rPr lang="en-US" sz="2000" spc="5" dirty="0">
                <a:cs typeface="Arial"/>
              </a:rPr>
              <a:t>	Po</a:t>
            </a:r>
            <a:r>
              <a:rPr lang="en-US" sz="2000" spc="-40" dirty="0">
                <a:cs typeface="Arial"/>
              </a:rPr>
              <a:t>w</a:t>
            </a:r>
            <a:r>
              <a:rPr lang="en-US" sz="2000" spc="5" dirty="0">
                <a:cs typeface="Arial"/>
              </a:rPr>
              <a:t>e</a:t>
            </a:r>
            <a:r>
              <a:rPr lang="en-US" sz="2000" dirty="0">
                <a:cs typeface="Arial"/>
              </a:rPr>
              <a:t>r</a:t>
            </a:r>
            <a:r>
              <a:rPr lang="en-US" sz="2000" spc="-20" dirty="0">
                <a:cs typeface="Arial"/>
              </a:rPr>
              <a:t> </a:t>
            </a:r>
            <a:r>
              <a:rPr lang="en-US" sz="2000" spc="5" dirty="0">
                <a:cs typeface="Arial"/>
              </a:rPr>
              <a:t>flo</a:t>
            </a:r>
            <a:r>
              <a:rPr lang="en-US" sz="2000" dirty="0">
                <a:cs typeface="Arial"/>
              </a:rPr>
              <a:t>w</a:t>
            </a:r>
            <a:r>
              <a:rPr lang="en-US" sz="2000" spc="-10" dirty="0">
                <a:cs typeface="Arial"/>
              </a:rPr>
              <a:t> </a:t>
            </a:r>
            <a:r>
              <a:rPr lang="en-US" sz="2000" dirty="0">
                <a:cs typeface="Arial"/>
              </a:rPr>
              <a:t>→</a:t>
            </a:r>
            <a:r>
              <a:rPr lang="en-US" sz="2000" spc="-25" dirty="0">
                <a:cs typeface="Arial"/>
              </a:rPr>
              <a:t> </a:t>
            </a:r>
            <a:r>
              <a:rPr lang="en-US" sz="2000" spc="5" dirty="0">
                <a:cs typeface="Arial"/>
              </a:rPr>
              <a:t>Solutio</a:t>
            </a:r>
            <a:r>
              <a:rPr lang="en-US" sz="2000" dirty="0">
                <a:cs typeface="Arial"/>
              </a:rPr>
              <a:t>n</a:t>
            </a:r>
            <a:r>
              <a:rPr lang="en-US" sz="2000" spc="-45" dirty="0">
                <a:cs typeface="Arial"/>
              </a:rPr>
              <a:t> </a:t>
            </a:r>
            <a:r>
              <a:rPr lang="en-US" sz="2000" dirty="0">
                <a:cs typeface="Arial"/>
              </a:rPr>
              <a:t>→ </a:t>
            </a:r>
            <a:r>
              <a:rPr lang="en-US" sz="2000" spc="5" dirty="0" smtClean="0">
                <a:cs typeface="Arial"/>
              </a:rPr>
              <a:t>Order Network…</a:t>
            </a:r>
          </a:p>
          <a:p>
            <a:pPr marL="469265" marR="1710689" algn="just">
              <a:lnSpc>
                <a:spcPct val="100000"/>
              </a:lnSpc>
              <a:buClr>
                <a:srgbClr val="003399"/>
              </a:buClr>
              <a:tabLst>
                <a:tab pos="756920" algn="l"/>
              </a:tabLst>
            </a:pPr>
            <a:r>
              <a:rPr lang="en-US" sz="2000" spc="-60" dirty="0">
                <a:cs typeface="Arial"/>
              </a:rPr>
              <a:t>	</a:t>
            </a:r>
            <a:r>
              <a:rPr lang="en-US" sz="2000" spc="-60" dirty="0" smtClean="0">
                <a:cs typeface="Arial"/>
              </a:rPr>
              <a:t>ORDR</a:t>
            </a:r>
            <a:endParaRPr lang="en-US" sz="2000" dirty="0">
              <a:cs typeface="Arial"/>
            </a:endParaRPr>
          </a:p>
          <a:p>
            <a:pPr marL="756285" marR="2559685" algn="just">
              <a:lnSpc>
                <a:spcPct val="100000"/>
              </a:lnSpc>
            </a:pPr>
            <a:endParaRPr sz="1400" dirty="0">
              <a:cs typeface="Times New Roman"/>
            </a:endParaRPr>
          </a:p>
          <a:p>
            <a:pPr marL="756285" marR="1710689" indent="-287020" algn="just">
              <a:lnSpc>
                <a:spcPct val="100000"/>
              </a:lnSpc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r>
              <a:rPr sz="2000" spc="5" dirty="0">
                <a:cs typeface="Arial"/>
              </a:rPr>
              <a:t>Factori</a:t>
            </a:r>
            <a:r>
              <a:rPr sz="2000" spc="-25" dirty="0">
                <a:cs typeface="Arial"/>
              </a:rPr>
              <a:t>z</a:t>
            </a:r>
            <a:r>
              <a:rPr sz="2000" dirty="0">
                <a:cs typeface="Arial"/>
              </a:rPr>
              <a:t>e</a:t>
            </a:r>
            <a:r>
              <a:rPr sz="2000" spc="-65" dirty="0">
                <a:cs typeface="Arial"/>
              </a:rPr>
              <a:t> </a:t>
            </a:r>
            <a:r>
              <a:rPr sz="2000" spc="5" dirty="0">
                <a:cs typeface="Arial"/>
              </a:rPr>
              <a:t>net</a:t>
            </a:r>
            <a:r>
              <a:rPr sz="2000" spc="-35" dirty="0">
                <a:cs typeface="Arial"/>
              </a:rPr>
              <a:t>w</a:t>
            </a:r>
            <a:r>
              <a:rPr sz="2000" spc="5" dirty="0">
                <a:cs typeface="Arial"/>
              </a:rPr>
              <a:t>or</a:t>
            </a:r>
            <a:r>
              <a:rPr sz="2000" dirty="0">
                <a:cs typeface="Arial"/>
              </a:rPr>
              <a:t>k</a:t>
            </a:r>
            <a:r>
              <a:rPr sz="2000" spc="5" dirty="0">
                <a:cs typeface="Arial"/>
              </a:rPr>
              <a:t> admittanc</a:t>
            </a:r>
            <a:r>
              <a:rPr sz="2000" dirty="0">
                <a:cs typeface="Arial"/>
              </a:rPr>
              <a:t>e</a:t>
            </a:r>
            <a:r>
              <a:rPr sz="2000" spc="-85" dirty="0">
                <a:cs typeface="Arial"/>
              </a:rPr>
              <a:t> </a:t>
            </a:r>
            <a:r>
              <a:rPr sz="2000" spc="5" dirty="0">
                <a:cs typeface="Arial"/>
              </a:rPr>
              <a:t>matri</a:t>
            </a:r>
            <a:r>
              <a:rPr sz="2000" dirty="0">
                <a:cs typeface="Arial"/>
              </a:rPr>
              <a:t>x</a:t>
            </a:r>
            <a:r>
              <a:rPr sz="2000" spc="-25" dirty="0">
                <a:cs typeface="Arial"/>
              </a:rPr>
              <a:t> </a:t>
            </a:r>
            <a:r>
              <a:rPr sz="2000" spc="5" dirty="0">
                <a:cs typeface="Arial"/>
              </a:rPr>
              <a:t>(</a:t>
            </a:r>
            <a:r>
              <a:rPr sz="2000" spc="-50" dirty="0">
                <a:cs typeface="Arial"/>
              </a:rPr>
              <a:t>Y</a:t>
            </a:r>
            <a:r>
              <a:rPr sz="2000" spc="5" dirty="0">
                <a:cs typeface="Arial"/>
              </a:rPr>
              <a:t>-bu</a:t>
            </a:r>
            <a:r>
              <a:rPr sz="2000" dirty="0">
                <a:cs typeface="Arial"/>
              </a:rPr>
              <a:t>s</a:t>
            </a:r>
            <a:r>
              <a:rPr sz="2000" spc="5" dirty="0">
                <a:cs typeface="Arial"/>
              </a:rPr>
              <a:t> matri</a:t>
            </a:r>
            <a:r>
              <a:rPr sz="2000" spc="-45" dirty="0">
                <a:cs typeface="Arial"/>
              </a:rPr>
              <a:t>x</a:t>
            </a:r>
            <a:r>
              <a:rPr sz="2000" dirty="0">
                <a:cs typeface="Arial"/>
              </a:rPr>
              <a:t>) </a:t>
            </a:r>
            <a:endParaRPr lang="en-US" sz="2000" dirty="0" smtClean="0">
              <a:cs typeface="Arial"/>
            </a:endParaRPr>
          </a:p>
          <a:p>
            <a:pPr marL="469265" marR="1710689" algn="just">
              <a:lnSpc>
                <a:spcPct val="100000"/>
              </a:lnSpc>
              <a:buClr>
                <a:srgbClr val="003399"/>
              </a:buClr>
              <a:tabLst>
                <a:tab pos="756920" algn="l"/>
              </a:tabLst>
            </a:pPr>
            <a:r>
              <a:rPr lang="en-US" sz="2000" spc="5" dirty="0">
                <a:cs typeface="Arial"/>
              </a:rPr>
              <a:t>	</a:t>
            </a:r>
            <a:r>
              <a:rPr sz="2000" spc="5" dirty="0" smtClean="0">
                <a:cs typeface="Arial"/>
              </a:rPr>
              <a:t>Po</a:t>
            </a:r>
            <a:r>
              <a:rPr sz="2000" spc="-40" dirty="0" smtClean="0">
                <a:cs typeface="Arial"/>
              </a:rPr>
              <a:t>w</a:t>
            </a:r>
            <a:r>
              <a:rPr sz="2000" spc="5" dirty="0" smtClean="0">
                <a:cs typeface="Arial"/>
              </a:rPr>
              <a:t>e</a:t>
            </a:r>
            <a:r>
              <a:rPr sz="2000" dirty="0" smtClean="0">
                <a:cs typeface="Arial"/>
              </a:rPr>
              <a:t>r</a:t>
            </a:r>
            <a:r>
              <a:rPr sz="2000" spc="-20" dirty="0" smtClean="0">
                <a:cs typeface="Arial"/>
              </a:rPr>
              <a:t> </a:t>
            </a:r>
            <a:r>
              <a:rPr sz="2000" spc="5" dirty="0">
                <a:cs typeface="Arial"/>
              </a:rPr>
              <a:t>flo</a:t>
            </a:r>
            <a:r>
              <a:rPr sz="2000" dirty="0">
                <a:cs typeface="Arial"/>
              </a:rPr>
              <a:t>w</a:t>
            </a:r>
            <a:r>
              <a:rPr sz="2000" spc="-10" dirty="0">
                <a:cs typeface="Arial"/>
              </a:rPr>
              <a:t> </a:t>
            </a:r>
            <a:r>
              <a:rPr sz="2000" dirty="0">
                <a:cs typeface="Arial"/>
              </a:rPr>
              <a:t>→</a:t>
            </a:r>
            <a:r>
              <a:rPr sz="2000" spc="-25" dirty="0">
                <a:cs typeface="Arial"/>
              </a:rPr>
              <a:t> </a:t>
            </a:r>
            <a:r>
              <a:rPr sz="2000" spc="5" dirty="0">
                <a:cs typeface="Arial"/>
              </a:rPr>
              <a:t>Solutio</a:t>
            </a:r>
            <a:r>
              <a:rPr sz="2000" dirty="0">
                <a:cs typeface="Arial"/>
              </a:rPr>
              <a:t>n</a:t>
            </a:r>
            <a:r>
              <a:rPr sz="2000" spc="-45" dirty="0">
                <a:cs typeface="Arial"/>
              </a:rPr>
              <a:t> </a:t>
            </a:r>
            <a:r>
              <a:rPr sz="2000" dirty="0">
                <a:cs typeface="Arial"/>
              </a:rPr>
              <a:t>→ </a:t>
            </a:r>
            <a:r>
              <a:rPr sz="2000" spc="5" dirty="0">
                <a:cs typeface="Arial"/>
              </a:rPr>
              <a:t>Factori</a:t>
            </a:r>
            <a:r>
              <a:rPr sz="2000" spc="-25" dirty="0">
                <a:cs typeface="Arial"/>
              </a:rPr>
              <a:t>z</a:t>
            </a:r>
            <a:r>
              <a:rPr sz="2000" dirty="0">
                <a:cs typeface="Arial"/>
              </a:rPr>
              <a:t>e</a:t>
            </a:r>
            <a:r>
              <a:rPr sz="2000" spc="-20" dirty="0">
                <a:cs typeface="Arial"/>
              </a:rPr>
              <a:t> </a:t>
            </a:r>
            <a:r>
              <a:rPr sz="2000" spc="5" dirty="0">
                <a:cs typeface="Arial"/>
              </a:rPr>
              <a:t>admittanc</a:t>
            </a:r>
            <a:r>
              <a:rPr sz="2000" dirty="0">
                <a:cs typeface="Arial"/>
              </a:rPr>
              <a:t>e</a:t>
            </a:r>
            <a:r>
              <a:rPr sz="2000" spc="-85" dirty="0">
                <a:cs typeface="Arial"/>
              </a:rPr>
              <a:t> </a:t>
            </a:r>
            <a:r>
              <a:rPr sz="2000" spc="5" dirty="0">
                <a:cs typeface="Arial"/>
              </a:rPr>
              <a:t>matrix </a:t>
            </a:r>
            <a:r>
              <a:rPr sz="2000" spc="-60" dirty="0" smtClean="0">
                <a:cs typeface="Arial"/>
              </a:rPr>
              <a:t> </a:t>
            </a:r>
            <a:r>
              <a:rPr lang="en-US" sz="2000" spc="-60" dirty="0" smtClean="0">
                <a:cs typeface="Arial"/>
              </a:rPr>
              <a:t>	</a:t>
            </a:r>
            <a:r>
              <a:rPr sz="2000" spc="-15" dirty="0" smtClean="0">
                <a:cs typeface="Arial"/>
              </a:rPr>
              <a:t>F</a:t>
            </a:r>
            <a:r>
              <a:rPr sz="2000" spc="10" dirty="0" smtClean="0">
                <a:cs typeface="Arial"/>
              </a:rPr>
              <a:t>A</a:t>
            </a:r>
            <a:r>
              <a:rPr sz="2000" spc="-15" dirty="0" smtClean="0">
                <a:cs typeface="Arial"/>
              </a:rPr>
              <a:t>CT</a:t>
            </a:r>
            <a:endParaRPr sz="2000" dirty="0">
              <a:cs typeface="Arial"/>
            </a:endParaRPr>
          </a:p>
          <a:p>
            <a:pPr algn="just">
              <a:lnSpc>
                <a:spcPct val="100000"/>
              </a:lnSpc>
              <a:spcBef>
                <a:spcPts val="34"/>
              </a:spcBef>
              <a:buClr>
                <a:srgbClr val="003399"/>
              </a:buClr>
              <a:buFont typeface="Symbol"/>
              <a:buChar char=""/>
            </a:pPr>
            <a:endParaRPr sz="1400" dirty="0">
              <a:cs typeface="Times New Roman"/>
            </a:endParaRPr>
          </a:p>
          <a:p>
            <a:pPr marL="756285" indent="-287020" algn="just">
              <a:lnSpc>
                <a:spcPct val="100000"/>
              </a:lnSpc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r>
              <a:rPr sz="2000" spc="5" dirty="0">
                <a:cs typeface="Arial"/>
              </a:rPr>
              <a:t>Sol</a:t>
            </a:r>
            <a:r>
              <a:rPr sz="2000" spc="-25" dirty="0">
                <a:cs typeface="Arial"/>
              </a:rPr>
              <a:t>v</a:t>
            </a:r>
            <a:r>
              <a:rPr sz="2000" dirty="0">
                <a:cs typeface="Arial"/>
              </a:rPr>
              <a:t>e</a:t>
            </a:r>
            <a:r>
              <a:rPr sz="2000" spc="-40" dirty="0">
                <a:cs typeface="Arial"/>
              </a:rPr>
              <a:t> </a:t>
            </a:r>
            <a:r>
              <a:rPr sz="2000" spc="5" dirty="0">
                <a:cs typeface="Arial"/>
              </a:rPr>
              <a:t>conve</a:t>
            </a:r>
            <a:r>
              <a:rPr sz="2000" spc="-25" dirty="0">
                <a:cs typeface="Arial"/>
              </a:rPr>
              <a:t>r</a:t>
            </a:r>
            <a:r>
              <a:rPr sz="2000" spc="5" dirty="0">
                <a:cs typeface="Arial"/>
              </a:rPr>
              <a:t>te</a:t>
            </a:r>
            <a:r>
              <a:rPr sz="2000" dirty="0">
                <a:cs typeface="Arial"/>
              </a:rPr>
              <a:t>d</a:t>
            </a:r>
            <a:r>
              <a:rPr sz="2000" spc="-40" dirty="0">
                <a:cs typeface="Arial"/>
              </a:rPr>
              <a:t> </a:t>
            </a:r>
            <a:r>
              <a:rPr sz="2000" spc="5" dirty="0">
                <a:cs typeface="Arial"/>
              </a:rPr>
              <a:t>case</a:t>
            </a:r>
            <a:endParaRPr sz="2000" dirty="0">
              <a:cs typeface="Arial"/>
            </a:endParaRPr>
          </a:p>
          <a:p>
            <a:pPr marL="756285" marR="1567815" algn="just">
              <a:lnSpc>
                <a:spcPct val="100000"/>
              </a:lnSpc>
            </a:pPr>
            <a:r>
              <a:rPr sz="2000" spc="5" dirty="0">
                <a:cs typeface="Arial"/>
              </a:rPr>
              <a:t>Po</a:t>
            </a:r>
            <a:r>
              <a:rPr sz="2000" spc="-40" dirty="0">
                <a:cs typeface="Arial"/>
              </a:rPr>
              <a:t>w</a:t>
            </a:r>
            <a:r>
              <a:rPr sz="2000" spc="5" dirty="0">
                <a:cs typeface="Arial"/>
              </a:rPr>
              <a:t>e</a:t>
            </a:r>
            <a:r>
              <a:rPr sz="2000" dirty="0">
                <a:cs typeface="Arial"/>
              </a:rPr>
              <a:t>r</a:t>
            </a:r>
            <a:r>
              <a:rPr sz="2000" spc="-15" dirty="0">
                <a:cs typeface="Arial"/>
              </a:rPr>
              <a:t> </a:t>
            </a:r>
            <a:r>
              <a:rPr sz="2000" spc="5" dirty="0">
                <a:cs typeface="Arial"/>
              </a:rPr>
              <a:t>flo</a:t>
            </a:r>
            <a:r>
              <a:rPr sz="2000" dirty="0">
                <a:cs typeface="Arial"/>
              </a:rPr>
              <a:t>w</a:t>
            </a:r>
            <a:r>
              <a:rPr sz="2000" spc="-15" dirty="0">
                <a:cs typeface="Arial"/>
              </a:rPr>
              <a:t> </a:t>
            </a:r>
            <a:r>
              <a:rPr sz="2000" dirty="0">
                <a:cs typeface="Arial"/>
              </a:rPr>
              <a:t>→</a:t>
            </a:r>
            <a:r>
              <a:rPr sz="2000" spc="-25" dirty="0">
                <a:cs typeface="Arial"/>
              </a:rPr>
              <a:t> </a:t>
            </a:r>
            <a:r>
              <a:rPr sz="2000" spc="5" dirty="0">
                <a:cs typeface="Arial"/>
              </a:rPr>
              <a:t>Solutio</a:t>
            </a:r>
            <a:r>
              <a:rPr sz="2000" dirty="0">
                <a:cs typeface="Arial"/>
              </a:rPr>
              <a:t>n</a:t>
            </a:r>
            <a:r>
              <a:rPr sz="2000" spc="-50" dirty="0">
                <a:cs typeface="Arial"/>
              </a:rPr>
              <a:t> </a:t>
            </a:r>
            <a:r>
              <a:rPr sz="2000" dirty="0">
                <a:cs typeface="Arial"/>
              </a:rPr>
              <a:t>→</a:t>
            </a:r>
            <a:r>
              <a:rPr sz="2000" spc="-25" dirty="0">
                <a:cs typeface="Arial"/>
              </a:rPr>
              <a:t> </a:t>
            </a:r>
            <a:r>
              <a:rPr sz="2000" spc="5" dirty="0">
                <a:cs typeface="Arial"/>
              </a:rPr>
              <a:t>Solutio</a:t>
            </a:r>
            <a:r>
              <a:rPr sz="2000" dirty="0">
                <a:cs typeface="Arial"/>
              </a:rPr>
              <a:t>n</a:t>
            </a:r>
            <a:r>
              <a:rPr sz="2000" spc="-15" dirty="0">
                <a:cs typeface="Arial"/>
              </a:rPr>
              <a:t> </a:t>
            </a:r>
            <a:r>
              <a:rPr sz="2000" spc="5" dirty="0">
                <a:cs typeface="Arial"/>
              </a:rPr>
              <a:t>fo</a:t>
            </a:r>
            <a:r>
              <a:rPr sz="2000" dirty="0">
                <a:cs typeface="Arial"/>
              </a:rPr>
              <a:t>r</a:t>
            </a:r>
            <a:r>
              <a:rPr sz="2000" spc="-15" dirty="0">
                <a:cs typeface="Arial"/>
              </a:rPr>
              <a:t> </a:t>
            </a:r>
            <a:r>
              <a:rPr sz="2000" spc="5" dirty="0">
                <a:cs typeface="Arial"/>
              </a:rPr>
              <a:t>s</a:t>
            </a:r>
            <a:r>
              <a:rPr sz="2000" spc="-50" dirty="0">
                <a:cs typeface="Arial"/>
              </a:rPr>
              <a:t>w</a:t>
            </a:r>
            <a:r>
              <a:rPr sz="2000" spc="5" dirty="0">
                <a:cs typeface="Arial"/>
              </a:rPr>
              <a:t>itchin</a:t>
            </a:r>
            <a:r>
              <a:rPr sz="2000" dirty="0">
                <a:cs typeface="Arial"/>
              </a:rPr>
              <a:t>g</a:t>
            </a:r>
            <a:r>
              <a:rPr sz="2000" spc="-15" dirty="0">
                <a:cs typeface="Arial"/>
              </a:rPr>
              <a:t> </a:t>
            </a:r>
            <a:r>
              <a:rPr sz="2000" spc="5" dirty="0" smtClean="0">
                <a:cs typeface="Arial"/>
              </a:rPr>
              <a:t>studies</a:t>
            </a:r>
            <a:endParaRPr lang="en-US" sz="2000" spc="5" dirty="0" smtClean="0">
              <a:cs typeface="Arial"/>
            </a:endParaRPr>
          </a:p>
          <a:p>
            <a:pPr marL="756285" marR="1567815" algn="just">
              <a:lnSpc>
                <a:spcPct val="100000"/>
              </a:lnSpc>
            </a:pPr>
            <a:r>
              <a:rPr sz="2000" spc="-15" dirty="0" smtClean="0">
                <a:cs typeface="Arial"/>
              </a:rPr>
              <a:t>TYSL</a:t>
            </a:r>
            <a:endParaRPr sz="2000" dirty="0">
              <a:cs typeface="Arial"/>
            </a:endParaRPr>
          </a:p>
        </p:txBody>
      </p:sp>
      <p:sp>
        <p:nvSpPr>
          <p:cNvPr id="8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8831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Day-3 (20-July-2018)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2</a:t>
            </a:fld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82163084"/>
              </p:ext>
            </p:extLst>
          </p:nvPr>
        </p:nvGraphicFramePr>
        <p:xfrm>
          <a:off x="457200" y="1066800"/>
          <a:ext cx="8305799" cy="3169920"/>
        </p:xfrm>
        <a:graphic>
          <a:graphicData uri="http://schemas.openxmlformats.org/drawingml/2006/table">
            <a:tbl>
              <a:tblPr firstRow="1" firstCol="1" bandRow="1"/>
              <a:tblGrid>
                <a:gridCol w="1424946">
                  <a:extLst>
                    <a:ext uri="{9D8B030D-6E8A-4147-A177-3AD203B41FA5}">
                      <a16:colId xmlns="" xmlns:a16="http://schemas.microsoft.com/office/drawing/2014/main" val="147361703"/>
                    </a:ext>
                  </a:extLst>
                </a:gridCol>
                <a:gridCol w="6880853">
                  <a:extLst>
                    <a:ext uri="{9D8B030D-6E8A-4147-A177-3AD203B41FA5}">
                      <a16:colId xmlns="" xmlns:a16="http://schemas.microsoft.com/office/drawing/2014/main" val="3968736859"/>
                    </a:ext>
                  </a:extLst>
                </a:gridCol>
              </a:tblGrid>
              <a:tr h="176600">
                <a:tc>
                  <a:txBody>
                    <a:bodyPr/>
                    <a:lstStyle/>
                    <a:p>
                      <a:pPr marL="0" marR="0" indent="17145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107" marR="6410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107" marR="6410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48007796"/>
                  </a:ext>
                </a:extLst>
              </a:tr>
              <a:tr h="17285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0930-1130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107" marR="6410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Session-I “Introduction to Dynamic simulation”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Basic logic flow for dynamic simulation activities</a:t>
                      </a:r>
                    </a:p>
                    <a:p>
                      <a:pPr marL="342900" marR="0" lvl="0" indent="-34290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Setting up a *.</a:t>
                      </a:r>
                      <a:r>
                        <a:rPr lang="en-US" sz="1800" dirty="0" err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dyr</a:t>
                      </a: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case for dynamic simulation</a:t>
                      </a:r>
                    </a:p>
                    <a:p>
                      <a:pPr marL="342900" marR="0" lvl="0" indent="-34290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Dynamics documentation</a:t>
                      </a:r>
                    </a:p>
                    <a:p>
                      <a:pPr marL="342900" marR="0" lvl="0" indent="-34290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Defining channels for simulation output</a:t>
                      </a:r>
                    </a:p>
                    <a:p>
                      <a:pPr marL="342900" marR="0" lvl="0" indent="-34290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Initializing a dynamics case</a:t>
                      </a:r>
                    </a:p>
                  </a:txBody>
                  <a:tcPr marL="64107" marR="6410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65764055"/>
                  </a:ext>
                </a:extLst>
              </a:tr>
              <a:tr h="89749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1130-1230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107" marR="6410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Session-II </a:t>
                      </a:r>
                      <a:r>
                        <a:rPr lang="en-US" sz="18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“Dynamic simulation activities”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685800" rtl="0" eaLnBrk="1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Applying disturbance</a:t>
                      </a:r>
                    </a:p>
                    <a:p>
                      <a:pPr marL="342900" marR="0" lvl="0" indent="-342900" algn="l" defTabSz="685800" rtl="0" eaLnBrk="1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Hands-on exercise on running a basic dynamic simulation</a:t>
                      </a:r>
                    </a:p>
                  </a:txBody>
                  <a:tcPr marL="64107" marR="6410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696367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871958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Logic Flow for Simulation…(2)</a:t>
            </a:r>
            <a:endParaRPr lang="en-IN" altLang="en-US" dirty="0"/>
          </a:p>
        </p:txBody>
      </p:sp>
      <p:sp>
        <p:nvSpPr>
          <p:cNvPr id="2355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941AC1-1A3D-4223-B1BA-708826B4033F}" type="slidenum">
              <a:rPr lang="en-US" altLang="en-US">
                <a:solidFill>
                  <a:srgbClr val="898989"/>
                </a:solidFill>
              </a:rPr>
              <a:pPr/>
              <a:t>20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6" name="object 15"/>
          <p:cNvSpPr txBox="1"/>
          <p:nvPr/>
        </p:nvSpPr>
        <p:spPr>
          <a:xfrm>
            <a:off x="76200" y="838200"/>
            <a:ext cx="9021546" cy="60991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6870" marR="5080" indent="-344805" algn="just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356870" algn="l"/>
              </a:tabLst>
            </a:pPr>
            <a:r>
              <a:rPr lang="en-US" sz="2000" spc="-15" dirty="0" smtClean="0">
                <a:cs typeface="Arial"/>
              </a:rPr>
              <a:t>Note with Load Conversion activity:</a:t>
            </a:r>
          </a:p>
          <a:p>
            <a:pPr marL="814070" marR="5080" lvl="1" indent="-344805" algn="just">
              <a:buFont typeface="Arial" panose="020B0604020202020204" pitchFamily="34" charset="0"/>
              <a:buChar char="•"/>
              <a:tabLst>
                <a:tab pos="356870" algn="l"/>
              </a:tabLst>
            </a:pPr>
            <a:r>
              <a:rPr lang="en-US" sz="2000" spc="-20" dirty="0" smtClean="0">
                <a:cs typeface="Arial"/>
              </a:rPr>
              <a:t>Using 100% constant P, Q is conservative approach (from Voltage stability point)</a:t>
            </a:r>
          </a:p>
          <a:p>
            <a:pPr marL="814070" marR="5080" lvl="1" indent="-344805" algn="just">
              <a:buFont typeface="Arial" panose="020B0604020202020204" pitchFamily="34" charset="0"/>
              <a:buChar char="•"/>
              <a:tabLst>
                <a:tab pos="356870" algn="l"/>
              </a:tabLst>
            </a:pPr>
            <a:r>
              <a:rPr lang="en-US" sz="2000" spc="-20" dirty="0" smtClean="0">
                <a:cs typeface="Arial"/>
              </a:rPr>
              <a:t>Use Real power = 100% Constant I, Reactive power = 100% Constant Z</a:t>
            </a:r>
          </a:p>
          <a:p>
            <a:pPr marL="12065" marR="5080" algn="just">
              <a:lnSpc>
                <a:spcPct val="100000"/>
              </a:lnSpc>
              <a:tabLst>
                <a:tab pos="356870" algn="l"/>
              </a:tabLst>
            </a:pPr>
            <a:endParaRPr lang="en-US" sz="1600" spc="-20" dirty="0" smtClean="0">
              <a:cs typeface="Arial"/>
            </a:endParaRPr>
          </a:p>
          <a:p>
            <a:pPr marL="356870" marR="5080" indent="-344805" algn="just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356870" algn="l"/>
              </a:tabLst>
            </a:pPr>
            <a:r>
              <a:rPr lang="en-US" sz="2000" b="1" spc="-15" dirty="0" smtClean="0">
                <a:cs typeface="Arial"/>
              </a:rPr>
              <a:t>Load dynamics raw data and simulate</a:t>
            </a:r>
            <a:r>
              <a:rPr lang="en-US" sz="2000" spc="-15" dirty="0" smtClean="0">
                <a:cs typeface="Arial"/>
              </a:rPr>
              <a:t>:</a:t>
            </a:r>
            <a:endParaRPr sz="2000" dirty="0">
              <a:cs typeface="Arial"/>
            </a:endParaRPr>
          </a:p>
          <a:p>
            <a:pPr marL="756285" indent="-286385" algn="just">
              <a:lnSpc>
                <a:spcPct val="100000"/>
              </a:lnSpc>
              <a:spcBef>
                <a:spcPts val="1735"/>
              </a:spcBef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r>
              <a:rPr lang="en-US" sz="2000" spc="5" dirty="0" smtClean="0">
                <a:cs typeface="Arial"/>
              </a:rPr>
              <a:t>Load Dynamics raw data (*.</a:t>
            </a:r>
            <a:r>
              <a:rPr lang="en-US" sz="2000" spc="5" dirty="0" err="1" smtClean="0">
                <a:cs typeface="Arial"/>
              </a:rPr>
              <a:t>dyr</a:t>
            </a:r>
            <a:r>
              <a:rPr lang="en-US" sz="2000" spc="5" dirty="0" smtClean="0">
                <a:cs typeface="Arial"/>
              </a:rPr>
              <a:t> format)</a:t>
            </a:r>
            <a:endParaRPr sz="2000" dirty="0">
              <a:cs typeface="Arial"/>
            </a:endParaRPr>
          </a:p>
          <a:p>
            <a:pPr marL="756285" marR="2559685" algn="just">
              <a:lnSpc>
                <a:spcPct val="100000"/>
              </a:lnSpc>
            </a:pPr>
            <a:r>
              <a:rPr lang="en-US" sz="2000" spc="5" dirty="0" smtClean="0">
                <a:cs typeface="Arial"/>
              </a:rPr>
              <a:t>File -&gt; Open -&gt; DYRE</a:t>
            </a:r>
          </a:p>
          <a:p>
            <a:pPr marL="756285" indent="-286385" algn="just">
              <a:lnSpc>
                <a:spcPct val="100000"/>
              </a:lnSpc>
              <a:spcBef>
                <a:spcPts val="1735"/>
              </a:spcBef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r>
              <a:rPr lang="en-US" sz="2000" spc="5" dirty="0" smtClean="0">
                <a:cs typeface="Arial"/>
              </a:rPr>
              <a:t>Define Channels for recording simulation output</a:t>
            </a:r>
            <a:endParaRPr lang="en-US" sz="2000" dirty="0">
              <a:cs typeface="Arial"/>
            </a:endParaRPr>
          </a:p>
          <a:p>
            <a:pPr marL="756285" marR="2559685" algn="just">
              <a:lnSpc>
                <a:spcPct val="100000"/>
              </a:lnSpc>
            </a:pPr>
            <a:r>
              <a:rPr lang="en-US" sz="2000" spc="5" dirty="0" smtClean="0">
                <a:cs typeface="Arial"/>
              </a:rPr>
              <a:t>Dynamics -&gt; Define simulation output / Define simulation output by subsystem</a:t>
            </a:r>
          </a:p>
          <a:p>
            <a:pPr marL="756285" marR="2559685" algn="just">
              <a:lnSpc>
                <a:spcPct val="100000"/>
              </a:lnSpc>
            </a:pPr>
            <a:r>
              <a:rPr lang="en-US" sz="2000" spc="5" dirty="0" smtClean="0">
                <a:cs typeface="Arial"/>
              </a:rPr>
              <a:t>CHAN / CHSB</a:t>
            </a:r>
            <a:endParaRPr lang="en-US" sz="2000" spc="5" dirty="0">
              <a:cs typeface="Arial"/>
            </a:endParaRPr>
          </a:p>
          <a:p>
            <a:pPr marL="756285" marR="2559685" algn="just">
              <a:lnSpc>
                <a:spcPct val="100000"/>
              </a:lnSpc>
            </a:pPr>
            <a:endParaRPr lang="en-US" sz="1400" spc="5" dirty="0" smtClean="0">
              <a:cs typeface="Arial"/>
            </a:endParaRPr>
          </a:p>
          <a:p>
            <a:pPr marL="756285" marR="1710689" indent="-287020" algn="just">
              <a:lnSpc>
                <a:spcPct val="100000"/>
              </a:lnSpc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r>
              <a:rPr lang="en-US" sz="2000" spc="5" dirty="0" smtClean="0">
                <a:cs typeface="Arial"/>
              </a:rPr>
              <a:t>Initialize dynamics case</a:t>
            </a:r>
            <a:endParaRPr lang="en-US" sz="2000" dirty="0">
              <a:cs typeface="Arial"/>
            </a:endParaRPr>
          </a:p>
          <a:p>
            <a:pPr marL="469265" marR="1710689" algn="just">
              <a:lnSpc>
                <a:spcPct val="100000"/>
              </a:lnSpc>
              <a:buClr>
                <a:srgbClr val="003399"/>
              </a:buClr>
              <a:tabLst>
                <a:tab pos="756920" algn="l"/>
              </a:tabLst>
            </a:pPr>
            <a:r>
              <a:rPr lang="en-US" sz="2000" spc="5" dirty="0">
                <a:cs typeface="Arial"/>
              </a:rPr>
              <a:t>	</a:t>
            </a:r>
            <a:r>
              <a:rPr lang="en-US" sz="2000" spc="5" dirty="0" smtClean="0">
                <a:cs typeface="Arial"/>
              </a:rPr>
              <a:t>Dynamics -&gt; Simulation -&gt; Perform Simulation -&gt; Initialize</a:t>
            </a:r>
          </a:p>
          <a:p>
            <a:pPr marL="469265" marR="1710689" algn="just">
              <a:lnSpc>
                <a:spcPct val="100000"/>
              </a:lnSpc>
              <a:buClr>
                <a:srgbClr val="003399"/>
              </a:buClr>
              <a:tabLst>
                <a:tab pos="756920" algn="l"/>
              </a:tabLst>
            </a:pPr>
            <a:r>
              <a:rPr lang="en-US" sz="2000" spc="-60" dirty="0">
                <a:cs typeface="Arial"/>
              </a:rPr>
              <a:t>	</a:t>
            </a:r>
            <a:r>
              <a:rPr lang="en-US" sz="2000" spc="-60" dirty="0" smtClean="0">
                <a:cs typeface="Arial"/>
              </a:rPr>
              <a:t>STRT</a:t>
            </a:r>
            <a:endParaRPr lang="en-US" sz="2000" dirty="0">
              <a:cs typeface="Arial"/>
            </a:endParaRPr>
          </a:p>
          <a:p>
            <a:pPr marL="756285" marR="2559685" algn="just">
              <a:lnSpc>
                <a:spcPct val="100000"/>
              </a:lnSpc>
            </a:pPr>
            <a:endParaRPr sz="1100" dirty="0">
              <a:cs typeface="Times New Roman"/>
            </a:endParaRPr>
          </a:p>
          <a:p>
            <a:pPr marL="756285" marR="1710689" indent="-287020" algn="just">
              <a:lnSpc>
                <a:spcPct val="100000"/>
              </a:lnSpc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r>
              <a:rPr lang="en-US" sz="2000" spc="5" dirty="0" smtClean="0">
                <a:cs typeface="Arial"/>
              </a:rPr>
              <a:t>Run dynamics case in time steps</a:t>
            </a:r>
            <a:endParaRPr lang="en-US" sz="2000" dirty="0" smtClean="0">
              <a:cs typeface="Arial"/>
            </a:endParaRPr>
          </a:p>
          <a:p>
            <a:pPr marL="469265" marR="1710689" algn="just">
              <a:lnSpc>
                <a:spcPct val="100000"/>
              </a:lnSpc>
              <a:buClr>
                <a:srgbClr val="003399"/>
              </a:buClr>
              <a:tabLst>
                <a:tab pos="756920" algn="l"/>
              </a:tabLst>
            </a:pPr>
            <a:r>
              <a:rPr lang="en-US" sz="2000" spc="5" dirty="0">
                <a:cs typeface="Arial"/>
              </a:rPr>
              <a:t>	</a:t>
            </a:r>
            <a:r>
              <a:rPr lang="en-US" sz="2000" spc="5" dirty="0" smtClean="0">
                <a:cs typeface="Arial"/>
              </a:rPr>
              <a:t>Dynamics -&gt; Simulation -&gt; Perform Simulation -&gt; </a:t>
            </a:r>
          </a:p>
          <a:p>
            <a:pPr marL="469265" marR="1710689" algn="just">
              <a:lnSpc>
                <a:spcPct val="100000"/>
              </a:lnSpc>
              <a:buClr>
                <a:srgbClr val="003399"/>
              </a:buClr>
              <a:tabLst>
                <a:tab pos="756920" algn="l"/>
              </a:tabLst>
            </a:pPr>
            <a:r>
              <a:rPr lang="en-US" sz="2000" spc="5" dirty="0">
                <a:cs typeface="Arial"/>
              </a:rPr>
              <a:t>	</a:t>
            </a:r>
            <a:r>
              <a:rPr lang="en-US" sz="2000" spc="5" dirty="0" smtClean="0">
                <a:cs typeface="Arial"/>
              </a:rPr>
              <a:t>RUN</a:t>
            </a:r>
            <a:endParaRPr sz="2000" dirty="0">
              <a:cs typeface="Arial"/>
            </a:endParaRP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6215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Models summary</a:t>
            </a:r>
            <a:endParaRPr lang="en-IN" altLang="en-US" dirty="0"/>
          </a:p>
        </p:txBody>
      </p:sp>
      <p:sp>
        <p:nvSpPr>
          <p:cNvPr id="2355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941AC1-1A3D-4223-B1BA-708826B4033F}" type="slidenum">
              <a:rPr lang="en-US" altLang="en-US">
                <a:solidFill>
                  <a:srgbClr val="898989"/>
                </a:solidFill>
              </a:rPr>
              <a:pPr/>
              <a:t>21</a:t>
            </a:fld>
            <a:endParaRPr lang="en-US" altLang="en-US">
              <a:solidFill>
                <a:srgbClr val="898989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139944"/>
            <a:ext cx="7010400" cy="5362575"/>
          </a:xfrm>
          <a:prstGeom prst="rect">
            <a:avLst/>
          </a:prstGeom>
        </p:spPr>
      </p:pic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1516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STRT/RUN</a:t>
            </a:r>
            <a:endParaRPr lang="en-IN" altLang="en-US" dirty="0"/>
          </a:p>
        </p:txBody>
      </p:sp>
      <p:sp>
        <p:nvSpPr>
          <p:cNvPr id="2355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941AC1-1A3D-4223-B1BA-708826B4033F}" type="slidenum">
              <a:rPr lang="en-US" altLang="en-US">
                <a:solidFill>
                  <a:srgbClr val="898989"/>
                </a:solidFill>
              </a:rPr>
              <a:pPr/>
              <a:t>22</a:t>
            </a:fld>
            <a:endParaRPr lang="en-US" altLang="en-US">
              <a:solidFill>
                <a:srgbClr val="898989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4883" y="925988"/>
            <a:ext cx="3914871" cy="3714679"/>
          </a:xfrm>
          <a:prstGeom prst="rect">
            <a:avLst/>
          </a:prstGeom>
        </p:spPr>
      </p:pic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8" name="object 16"/>
          <p:cNvSpPr/>
          <p:nvPr/>
        </p:nvSpPr>
        <p:spPr>
          <a:xfrm>
            <a:off x="591138" y="4753721"/>
            <a:ext cx="1618662" cy="417019"/>
          </a:xfrm>
          <a:custGeom>
            <a:avLst/>
            <a:gdLst/>
            <a:ahLst/>
            <a:cxnLst/>
            <a:rect l="l" t="t" r="r" b="b"/>
            <a:pathLst>
              <a:path w="1892935" h="487679">
                <a:moveTo>
                  <a:pt x="1886712" y="0"/>
                </a:moveTo>
                <a:lnTo>
                  <a:pt x="6083" y="0"/>
                </a:lnTo>
                <a:lnTo>
                  <a:pt x="0" y="6083"/>
                </a:lnTo>
                <a:lnTo>
                  <a:pt x="0" y="481558"/>
                </a:lnTo>
                <a:lnTo>
                  <a:pt x="6083" y="487654"/>
                </a:lnTo>
                <a:lnTo>
                  <a:pt x="1886712" y="487654"/>
                </a:lnTo>
                <a:lnTo>
                  <a:pt x="1892795" y="481558"/>
                </a:lnTo>
                <a:lnTo>
                  <a:pt x="1892795" y="475475"/>
                </a:lnTo>
                <a:lnTo>
                  <a:pt x="24384" y="475475"/>
                </a:lnTo>
                <a:lnTo>
                  <a:pt x="12179" y="463270"/>
                </a:lnTo>
                <a:lnTo>
                  <a:pt x="24384" y="463270"/>
                </a:lnTo>
                <a:lnTo>
                  <a:pt x="24384" y="27406"/>
                </a:lnTo>
                <a:lnTo>
                  <a:pt x="12179" y="27406"/>
                </a:lnTo>
                <a:lnTo>
                  <a:pt x="24384" y="15227"/>
                </a:lnTo>
                <a:lnTo>
                  <a:pt x="1892795" y="15227"/>
                </a:lnTo>
                <a:lnTo>
                  <a:pt x="1892795" y="6083"/>
                </a:lnTo>
                <a:lnTo>
                  <a:pt x="1886712" y="0"/>
                </a:lnTo>
                <a:close/>
              </a:path>
              <a:path w="1892935" h="487679">
                <a:moveTo>
                  <a:pt x="24384" y="463270"/>
                </a:moveTo>
                <a:lnTo>
                  <a:pt x="12179" y="463270"/>
                </a:lnTo>
                <a:lnTo>
                  <a:pt x="24384" y="475475"/>
                </a:lnTo>
                <a:lnTo>
                  <a:pt x="24384" y="463270"/>
                </a:lnTo>
                <a:close/>
              </a:path>
              <a:path w="1892935" h="487679">
                <a:moveTo>
                  <a:pt x="1865363" y="463270"/>
                </a:moveTo>
                <a:lnTo>
                  <a:pt x="24384" y="463270"/>
                </a:lnTo>
                <a:lnTo>
                  <a:pt x="24384" y="475475"/>
                </a:lnTo>
                <a:lnTo>
                  <a:pt x="1865363" y="475475"/>
                </a:lnTo>
                <a:lnTo>
                  <a:pt x="1865363" y="463270"/>
                </a:lnTo>
                <a:close/>
              </a:path>
              <a:path w="1892935" h="487679">
                <a:moveTo>
                  <a:pt x="1865363" y="15227"/>
                </a:moveTo>
                <a:lnTo>
                  <a:pt x="1865363" y="475475"/>
                </a:lnTo>
                <a:lnTo>
                  <a:pt x="1877568" y="463270"/>
                </a:lnTo>
                <a:lnTo>
                  <a:pt x="1892795" y="463270"/>
                </a:lnTo>
                <a:lnTo>
                  <a:pt x="1892795" y="27406"/>
                </a:lnTo>
                <a:lnTo>
                  <a:pt x="1877568" y="27406"/>
                </a:lnTo>
                <a:lnTo>
                  <a:pt x="1865363" y="15227"/>
                </a:lnTo>
                <a:close/>
              </a:path>
              <a:path w="1892935" h="487679">
                <a:moveTo>
                  <a:pt x="1892795" y="463270"/>
                </a:moveTo>
                <a:lnTo>
                  <a:pt x="1877568" y="463270"/>
                </a:lnTo>
                <a:lnTo>
                  <a:pt x="1865363" y="475475"/>
                </a:lnTo>
                <a:lnTo>
                  <a:pt x="1892795" y="475475"/>
                </a:lnTo>
                <a:lnTo>
                  <a:pt x="1892795" y="463270"/>
                </a:lnTo>
                <a:close/>
              </a:path>
              <a:path w="1892935" h="487679">
                <a:moveTo>
                  <a:pt x="24384" y="15227"/>
                </a:moveTo>
                <a:lnTo>
                  <a:pt x="12179" y="27406"/>
                </a:lnTo>
                <a:lnTo>
                  <a:pt x="24384" y="27406"/>
                </a:lnTo>
                <a:lnTo>
                  <a:pt x="24384" y="15227"/>
                </a:lnTo>
                <a:close/>
              </a:path>
              <a:path w="1892935" h="487679">
                <a:moveTo>
                  <a:pt x="1865363" y="15227"/>
                </a:moveTo>
                <a:lnTo>
                  <a:pt x="24384" y="15227"/>
                </a:lnTo>
                <a:lnTo>
                  <a:pt x="24384" y="27406"/>
                </a:lnTo>
                <a:lnTo>
                  <a:pt x="1865363" y="27406"/>
                </a:lnTo>
                <a:lnTo>
                  <a:pt x="1865363" y="15227"/>
                </a:lnTo>
                <a:close/>
              </a:path>
              <a:path w="1892935" h="487679">
                <a:moveTo>
                  <a:pt x="1892795" y="15227"/>
                </a:moveTo>
                <a:lnTo>
                  <a:pt x="1865363" y="15227"/>
                </a:lnTo>
                <a:lnTo>
                  <a:pt x="1877568" y="27406"/>
                </a:lnTo>
                <a:lnTo>
                  <a:pt x="1892795" y="27406"/>
                </a:lnTo>
                <a:lnTo>
                  <a:pt x="1892795" y="1522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9" name="object 18"/>
          <p:cNvSpPr/>
          <p:nvPr/>
        </p:nvSpPr>
        <p:spPr>
          <a:xfrm>
            <a:off x="601553" y="5175954"/>
            <a:ext cx="1595085" cy="9200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10" name="object 20"/>
          <p:cNvSpPr txBox="1"/>
          <p:nvPr/>
        </p:nvSpPr>
        <p:spPr>
          <a:xfrm>
            <a:off x="663672" y="5237322"/>
            <a:ext cx="1417754" cy="718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6381" marR="4344" indent="-145521">
              <a:lnSpc>
                <a:spcPts val="1419"/>
              </a:lnSpc>
              <a:buFont typeface="Arial"/>
              <a:buChar char="•"/>
              <a:tabLst>
                <a:tab pos="156924" algn="l"/>
              </a:tabLst>
            </a:pPr>
            <a:r>
              <a:rPr sz="1368" spc="4" dirty="0">
                <a:latin typeface="Arial"/>
                <a:cs typeface="Arial"/>
              </a:rPr>
              <a:t>H</a:t>
            </a:r>
            <a:r>
              <a:rPr sz="1368" spc="-21" dirty="0">
                <a:latin typeface="Arial"/>
                <a:cs typeface="Arial"/>
              </a:rPr>
              <a:t>o</a:t>
            </a:r>
            <a:r>
              <a:rPr sz="1368" dirty="0">
                <a:latin typeface="Arial"/>
                <a:cs typeface="Arial"/>
              </a:rPr>
              <a:t>w</a:t>
            </a:r>
            <a:r>
              <a:rPr sz="1368" spc="-21" dirty="0">
                <a:latin typeface="Arial"/>
                <a:cs typeface="Arial"/>
              </a:rPr>
              <a:t> </a:t>
            </a:r>
            <a:r>
              <a:rPr sz="1368" spc="4" dirty="0">
                <a:latin typeface="Arial"/>
                <a:cs typeface="Arial"/>
              </a:rPr>
              <a:t>oft</a:t>
            </a:r>
            <a:r>
              <a:rPr sz="1368" spc="-21" dirty="0">
                <a:latin typeface="Arial"/>
                <a:cs typeface="Arial"/>
              </a:rPr>
              <a:t>e</a:t>
            </a:r>
            <a:r>
              <a:rPr sz="1368" dirty="0">
                <a:latin typeface="Arial"/>
                <a:cs typeface="Arial"/>
              </a:rPr>
              <a:t>n</a:t>
            </a:r>
            <a:r>
              <a:rPr sz="1368" spc="-17" dirty="0">
                <a:latin typeface="Arial"/>
                <a:cs typeface="Arial"/>
              </a:rPr>
              <a:t> </a:t>
            </a:r>
            <a:r>
              <a:rPr sz="1368" spc="4" dirty="0">
                <a:latin typeface="Arial"/>
                <a:cs typeface="Arial"/>
              </a:rPr>
              <a:t>to </a:t>
            </a:r>
            <a:r>
              <a:rPr sz="1368" spc="-30" dirty="0">
                <a:latin typeface="Arial"/>
                <a:cs typeface="Arial"/>
              </a:rPr>
              <a:t>w</a:t>
            </a:r>
            <a:r>
              <a:rPr sz="1368" spc="-9" dirty="0">
                <a:latin typeface="Arial"/>
                <a:cs typeface="Arial"/>
              </a:rPr>
              <a:t>rit</a:t>
            </a:r>
            <a:r>
              <a:rPr sz="1368" dirty="0">
                <a:latin typeface="Arial"/>
                <a:cs typeface="Arial"/>
              </a:rPr>
              <a:t>e</a:t>
            </a:r>
            <a:r>
              <a:rPr sz="1368" spc="-17" dirty="0">
                <a:latin typeface="Arial"/>
                <a:cs typeface="Arial"/>
              </a:rPr>
              <a:t> </a:t>
            </a:r>
            <a:r>
              <a:rPr sz="1368" spc="26" dirty="0">
                <a:latin typeface="Arial"/>
                <a:cs typeface="Arial"/>
              </a:rPr>
              <a:t>c</a:t>
            </a:r>
            <a:r>
              <a:rPr sz="1368" spc="-9" dirty="0">
                <a:latin typeface="Arial"/>
                <a:cs typeface="Arial"/>
              </a:rPr>
              <a:t>hannel dat</a:t>
            </a:r>
            <a:r>
              <a:rPr sz="1368" dirty="0">
                <a:latin typeface="Arial"/>
                <a:cs typeface="Arial"/>
              </a:rPr>
              <a:t>a</a:t>
            </a:r>
            <a:r>
              <a:rPr sz="1368" spc="-30" dirty="0">
                <a:latin typeface="Arial"/>
                <a:cs typeface="Arial"/>
              </a:rPr>
              <a:t> </a:t>
            </a:r>
            <a:r>
              <a:rPr sz="1368" spc="-9" dirty="0">
                <a:latin typeface="Arial"/>
                <a:cs typeface="Arial"/>
              </a:rPr>
              <a:t>t</a:t>
            </a:r>
            <a:r>
              <a:rPr sz="1368" dirty="0">
                <a:latin typeface="Arial"/>
                <a:cs typeface="Arial"/>
              </a:rPr>
              <a:t>o</a:t>
            </a:r>
            <a:r>
              <a:rPr sz="1368" spc="-4" dirty="0">
                <a:latin typeface="Arial"/>
                <a:cs typeface="Arial"/>
              </a:rPr>
              <a:t> </a:t>
            </a:r>
            <a:r>
              <a:rPr sz="1368" spc="-9" dirty="0">
                <a:latin typeface="Arial"/>
                <a:cs typeface="Arial"/>
              </a:rPr>
              <a:t>progress </a:t>
            </a:r>
            <a:r>
              <a:rPr sz="1368" spc="-30" dirty="0">
                <a:latin typeface="Arial"/>
                <a:cs typeface="Arial"/>
              </a:rPr>
              <a:t>w</a:t>
            </a:r>
            <a:r>
              <a:rPr sz="1368" spc="-4" dirty="0">
                <a:latin typeface="Arial"/>
                <a:cs typeface="Arial"/>
              </a:rPr>
              <a:t>indow</a:t>
            </a:r>
            <a:endParaRPr sz="1368">
              <a:latin typeface="Arial"/>
              <a:cs typeface="Arial"/>
            </a:endParaRPr>
          </a:p>
        </p:txBody>
      </p:sp>
      <p:sp>
        <p:nvSpPr>
          <p:cNvPr id="11" name="object 21"/>
          <p:cNvSpPr/>
          <p:nvPr/>
        </p:nvSpPr>
        <p:spPr>
          <a:xfrm>
            <a:off x="2572338" y="4757504"/>
            <a:ext cx="1618662" cy="417019"/>
          </a:xfrm>
          <a:custGeom>
            <a:avLst/>
            <a:gdLst/>
            <a:ahLst/>
            <a:cxnLst/>
            <a:rect l="l" t="t" r="r" b="b"/>
            <a:pathLst>
              <a:path w="1892935" h="487679">
                <a:moveTo>
                  <a:pt x="1886699" y="0"/>
                </a:moveTo>
                <a:lnTo>
                  <a:pt x="6083" y="0"/>
                </a:lnTo>
                <a:lnTo>
                  <a:pt x="0" y="6083"/>
                </a:lnTo>
                <a:lnTo>
                  <a:pt x="0" y="481558"/>
                </a:lnTo>
                <a:lnTo>
                  <a:pt x="6083" y="487654"/>
                </a:lnTo>
                <a:lnTo>
                  <a:pt x="1886699" y="487654"/>
                </a:lnTo>
                <a:lnTo>
                  <a:pt x="1892795" y="481558"/>
                </a:lnTo>
                <a:lnTo>
                  <a:pt x="1892795" y="475475"/>
                </a:lnTo>
                <a:lnTo>
                  <a:pt x="24371" y="475475"/>
                </a:lnTo>
                <a:lnTo>
                  <a:pt x="12179" y="463270"/>
                </a:lnTo>
                <a:lnTo>
                  <a:pt x="24371" y="463270"/>
                </a:lnTo>
                <a:lnTo>
                  <a:pt x="24371" y="27406"/>
                </a:lnTo>
                <a:lnTo>
                  <a:pt x="12179" y="27406"/>
                </a:lnTo>
                <a:lnTo>
                  <a:pt x="24371" y="15227"/>
                </a:lnTo>
                <a:lnTo>
                  <a:pt x="1892795" y="15227"/>
                </a:lnTo>
                <a:lnTo>
                  <a:pt x="1892795" y="6083"/>
                </a:lnTo>
                <a:lnTo>
                  <a:pt x="1886699" y="0"/>
                </a:lnTo>
                <a:close/>
              </a:path>
              <a:path w="1892935" h="487679">
                <a:moveTo>
                  <a:pt x="24371" y="463270"/>
                </a:moveTo>
                <a:lnTo>
                  <a:pt x="12179" y="463270"/>
                </a:lnTo>
                <a:lnTo>
                  <a:pt x="24371" y="475475"/>
                </a:lnTo>
                <a:lnTo>
                  <a:pt x="24371" y="463270"/>
                </a:lnTo>
                <a:close/>
              </a:path>
              <a:path w="1892935" h="487679">
                <a:moveTo>
                  <a:pt x="1865363" y="463270"/>
                </a:moveTo>
                <a:lnTo>
                  <a:pt x="24371" y="463270"/>
                </a:lnTo>
                <a:lnTo>
                  <a:pt x="24371" y="475475"/>
                </a:lnTo>
                <a:lnTo>
                  <a:pt x="1865363" y="475475"/>
                </a:lnTo>
                <a:lnTo>
                  <a:pt x="1865363" y="463270"/>
                </a:lnTo>
                <a:close/>
              </a:path>
              <a:path w="1892935" h="487679">
                <a:moveTo>
                  <a:pt x="1865363" y="15227"/>
                </a:moveTo>
                <a:lnTo>
                  <a:pt x="1865363" y="475475"/>
                </a:lnTo>
                <a:lnTo>
                  <a:pt x="1877555" y="463270"/>
                </a:lnTo>
                <a:lnTo>
                  <a:pt x="1892795" y="463270"/>
                </a:lnTo>
                <a:lnTo>
                  <a:pt x="1892795" y="27406"/>
                </a:lnTo>
                <a:lnTo>
                  <a:pt x="1877555" y="27406"/>
                </a:lnTo>
                <a:lnTo>
                  <a:pt x="1865363" y="15227"/>
                </a:lnTo>
                <a:close/>
              </a:path>
              <a:path w="1892935" h="487679">
                <a:moveTo>
                  <a:pt x="1892795" y="463270"/>
                </a:moveTo>
                <a:lnTo>
                  <a:pt x="1877555" y="463270"/>
                </a:lnTo>
                <a:lnTo>
                  <a:pt x="1865363" y="475475"/>
                </a:lnTo>
                <a:lnTo>
                  <a:pt x="1892795" y="475475"/>
                </a:lnTo>
                <a:lnTo>
                  <a:pt x="1892795" y="463270"/>
                </a:lnTo>
                <a:close/>
              </a:path>
              <a:path w="1892935" h="487679">
                <a:moveTo>
                  <a:pt x="24371" y="15227"/>
                </a:moveTo>
                <a:lnTo>
                  <a:pt x="12179" y="27406"/>
                </a:lnTo>
                <a:lnTo>
                  <a:pt x="24371" y="27406"/>
                </a:lnTo>
                <a:lnTo>
                  <a:pt x="24371" y="15227"/>
                </a:lnTo>
                <a:close/>
              </a:path>
              <a:path w="1892935" h="487679">
                <a:moveTo>
                  <a:pt x="1865363" y="15227"/>
                </a:moveTo>
                <a:lnTo>
                  <a:pt x="24371" y="15227"/>
                </a:lnTo>
                <a:lnTo>
                  <a:pt x="24371" y="27406"/>
                </a:lnTo>
                <a:lnTo>
                  <a:pt x="1865363" y="27406"/>
                </a:lnTo>
                <a:lnTo>
                  <a:pt x="1865363" y="15227"/>
                </a:lnTo>
                <a:close/>
              </a:path>
              <a:path w="1892935" h="487679">
                <a:moveTo>
                  <a:pt x="1892795" y="15227"/>
                </a:moveTo>
                <a:lnTo>
                  <a:pt x="1865363" y="15227"/>
                </a:lnTo>
                <a:lnTo>
                  <a:pt x="1877555" y="27406"/>
                </a:lnTo>
                <a:lnTo>
                  <a:pt x="1892795" y="27406"/>
                </a:lnTo>
                <a:lnTo>
                  <a:pt x="1892795" y="1522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13" name="object 25"/>
          <p:cNvSpPr txBox="1"/>
          <p:nvPr/>
        </p:nvSpPr>
        <p:spPr>
          <a:xfrm>
            <a:off x="2644883" y="5225455"/>
            <a:ext cx="1350423" cy="718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6381" marR="4344" indent="-145521">
              <a:lnSpc>
                <a:spcPts val="1419"/>
              </a:lnSpc>
              <a:buFont typeface="Arial"/>
              <a:buChar char="•"/>
              <a:tabLst>
                <a:tab pos="156924" algn="l"/>
              </a:tabLst>
            </a:pPr>
            <a:r>
              <a:rPr sz="1368" spc="4" dirty="0">
                <a:latin typeface="Arial"/>
                <a:cs typeface="Arial"/>
              </a:rPr>
              <a:t>H</a:t>
            </a:r>
            <a:r>
              <a:rPr sz="1368" spc="-21" dirty="0">
                <a:latin typeface="Arial"/>
                <a:cs typeface="Arial"/>
              </a:rPr>
              <a:t>o</a:t>
            </a:r>
            <a:r>
              <a:rPr sz="1368" dirty="0">
                <a:latin typeface="Arial"/>
                <a:cs typeface="Arial"/>
              </a:rPr>
              <a:t>w</a:t>
            </a:r>
            <a:r>
              <a:rPr sz="1368" spc="-21" dirty="0">
                <a:latin typeface="Arial"/>
                <a:cs typeface="Arial"/>
              </a:rPr>
              <a:t> </a:t>
            </a:r>
            <a:r>
              <a:rPr sz="1368" spc="4" dirty="0">
                <a:latin typeface="Arial"/>
                <a:cs typeface="Arial"/>
              </a:rPr>
              <a:t>oft</a:t>
            </a:r>
            <a:r>
              <a:rPr sz="1368" spc="-21" dirty="0">
                <a:latin typeface="Arial"/>
                <a:cs typeface="Arial"/>
              </a:rPr>
              <a:t>e</a:t>
            </a:r>
            <a:r>
              <a:rPr sz="1368" dirty="0">
                <a:latin typeface="Arial"/>
                <a:cs typeface="Arial"/>
              </a:rPr>
              <a:t>n</a:t>
            </a:r>
            <a:r>
              <a:rPr sz="1368" spc="-17" dirty="0">
                <a:latin typeface="Arial"/>
                <a:cs typeface="Arial"/>
              </a:rPr>
              <a:t> </a:t>
            </a:r>
            <a:r>
              <a:rPr sz="1368" spc="4" dirty="0">
                <a:latin typeface="Arial"/>
                <a:cs typeface="Arial"/>
              </a:rPr>
              <a:t>to </a:t>
            </a:r>
            <a:r>
              <a:rPr sz="1368" spc="-30" dirty="0">
                <a:latin typeface="Arial"/>
                <a:cs typeface="Arial"/>
              </a:rPr>
              <a:t>w</a:t>
            </a:r>
            <a:r>
              <a:rPr sz="1368" spc="-9" dirty="0">
                <a:latin typeface="Arial"/>
                <a:cs typeface="Arial"/>
              </a:rPr>
              <a:t>rit</a:t>
            </a:r>
            <a:r>
              <a:rPr sz="1368" dirty="0">
                <a:latin typeface="Arial"/>
                <a:cs typeface="Arial"/>
              </a:rPr>
              <a:t>e</a:t>
            </a:r>
            <a:r>
              <a:rPr sz="1368" spc="-17" dirty="0">
                <a:latin typeface="Arial"/>
                <a:cs typeface="Arial"/>
              </a:rPr>
              <a:t> </a:t>
            </a:r>
            <a:r>
              <a:rPr sz="1368" spc="26" dirty="0">
                <a:latin typeface="Arial"/>
                <a:cs typeface="Arial"/>
              </a:rPr>
              <a:t>c</a:t>
            </a:r>
            <a:r>
              <a:rPr sz="1368" spc="-9" dirty="0">
                <a:latin typeface="Arial"/>
                <a:cs typeface="Arial"/>
              </a:rPr>
              <a:t>hannel dat</a:t>
            </a:r>
            <a:r>
              <a:rPr sz="1368" dirty="0">
                <a:latin typeface="Arial"/>
                <a:cs typeface="Arial"/>
              </a:rPr>
              <a:t>a</a:t>
            </a:r>
            <a:r>
              <a:rPr sz="1368" spc="-30" dirty="0">
                <a:latin typeface="Arial"/>
                <a:cs typeface="Arial"/>
              </a:rPr>
              <a:t> </a:t>
            </a:r>
            <a:r>
              <a:rPr sz="1368" spc="-9" dirty="0">
                <a:latin typeface="Arial"/>
                <a:cs typeface="Arial"/>
              </a:rPr>
              <a:t>t</a:t>
            </a:r>
            <a:r>
              <a:rPr sz="1368" dirty="0">
                <a:latin typeface="Arial"/>
                <a:cs typeface="Arial"/>
              </a:rPr>
              <a:t>o</a:t>
            </a:r>
            <a:r>
              <a:rPr sz="1368" spc="-4" dirty="0">
                <a:latin typeface="Arial"/>
                <a:cs typeface="Arial"/>
              </a:rPr>
              <a:t> </a:t>
            </a:r>
            <a:r>
              <a:rPr sz="1368" spc="-9" dirty="0">
                <a:latin typeface="Arial"/>
                <a:cs typeface="Arial"/>
              </a:rPr>
              <a:t>channel outpu</a:t>
            </a:r>
            <a:r>
              <a:rPr sz="1368" dirty="0">
                <a:latin typeface="Arial"/>
                <a:cs typeface="Arial"/>
              </a:rPr>
              <a:t>t</a:t>
            </a:r>
            <a:r>
              <a:rPr sz="1368" spc="-17" dirty="0">
                <a:latin typeface="Arial"/>
                <a:cs typeface="Arial"/>
              </a:rPr>
              <a:t> </a:t>
            </a:r>
            <a:r>
              <a:rPr sz="1368" spc="-9" dirty="0">
                <a:latin typeface="Arial"/>
                <a:cs typeface="Arial"/>
              </a:rPr>
              <a:t>fi</a:t>
            </a:r>
            <a:r>
              <a:rPr sz="1368" spc="21" dirty="0">
                <a:latin typeface="Arial"/>
                <a:cs typeface="Arial"/>
              </a:rPr>
              <a:t>l</a:t>
            </a:r>
            <a:r>
              <a:rPr sz="1368" dirty="0">
                <a:latin typeface="Arial"/>
                <a:cs typeface="Arial"/>
              </a:rPr>
              <a:t>e</a:t>
            </a:r>
            <a:endParaRPr sz="1368">
              <a:latin typeface="Arial"/>
              <a:cs typeface="Arial"/>
            </a:endParaRPr>
          </a:p>
        </p:txBody>
      </p:sp>
      <p:sp>
        <p:nvSpPr>
          <p:cNvPr id="14" name="object 26"/>
          <p:cNvSpPr/>
          <p:nvPr/>
        </p:nvSpPr>
        <p:spPr>
          <a:xfrm>
            <a:off x="4724400" y="4717567"/>
            <a:ext cx="1615947" cy="417019"/>
          </a:xfrm>
          <a:custGeom>
            <a:avLst/>
            <a:gdLst/>
            <a:ahLst/>
            <a:cxnLst/>
            <a:rect l="l" t="t" r="r" b="b"/>
            <a:pathLst>
              <a:path w="1889759" h="487679">
                <a:moveTo>
                  <a:pt x="1886712" y="0"/>
                </a:moveTo>
                <a:lnTo>
                  <a:pt x="6096" y="0"/>
                </a:lnTo>
                <a:lnTo>
                  <a:pt x="0" y="6083"/>
                </a:lnTo>
                <a:lnTo>
                  <a:pt x="0" y="481558"/>
                </a:lnTo>
                <a:lnTo>
                  <a:pt x="6096" y="487654"/>
                </a:lnTo>
                <a:lnTo>
                  <a:pt x="1886712" y="487654"/>
                </a:lnTo>
                <a:lnTo>
                  <a:pt x="1889760" y="481558"/>
                </a:lnTo>
                <a:lnTo>
                  <a:pt x="1889760" y="475475"/>
                </a:lnTo>
                <a:lnTo>
                  <a:pt x="24384" y="475475"/>
                </a:lnTo>
                <a:lnTo>
                  <a:pt x="12179" y="463270"/>
                </a:lnTo>
                <a:lnTo>
                  <a:pt x="24384" y="463270"/>
                </a:lnTo>
                <a:lnTo>
                  <a:pt x="24384" y="27406"/>
                </a:lnTo>
                <a:lnTo>
                  <a:pt x="12179" y="27406"/>
                </a:lnTo>
                <a:lnTo>
                  <a:pt x="24384" y="15227"/>
                </a:lnTo>
                <a:lnTo>
                  <a:pt x="1889760" y="15227"/>
                </a:lnTo>
                <a:lnTo>
                  <a:pt x="1889760" y="6083"/>
                </a:lnTo>
                <a:lnTo>
                  <a:pt x="1886712" y="0"/>
                </a:lnTo>
                <a:close/>
              </a:path>
              <a:path w="1889759" h="487679">
                <a:moveTo>
                  <a:pt x="24384" y="463270"/>
                </a:moveTo>
                <a:lnTo>
                  <a:pt x="12179" y="463270"/>
                </a:lnTo>
                <a:lnTo>
                  <a:pt x="24384" y="475475"/>
                </a:lnTo>
                <a:lnTo>
                  <a:pt x="24384" y="463270"/>
                </a:lnTo>
                <a:close/>
              </a:path>
              <a:path w="1889759" h="487679">
                <a:moveTo>
                  <a:pt x="1865363" y="463270"/>
                </a:moveTo>
                <a:lnTo>
                  <a:pt x="24384" y="463270"/>
                </a:lnTo>
                <a:lnTo>
                  <a:pt x="24384" y="475475"/>
                </a:lnTo>
                <a:lnTo>
                  <a:pt x="1865363" y="475475"/>
                </a:lnTo>
                <a:lnTo>
                  <a:pt x="1865363" y="463270"/>
                </a:lnTo>
                <a:close/>
              </a:path>
              <a:path w="1889759" h="487679">
                <a:moveTo>
                  <a:pt x="1865363" y="15227"/>
                </a:moveTo>
                <a:lnTo>
                  <a:pt x="1865363" y="475475"/>
                </a:lnTo>
                <a:lnTo>
                  <a:pt x="1877555" y="463270"/>
                </a:lnTo>
                <a:lnTo>
                  <a:pt x="1889760" y="463270"/>
                </a:lnTo>
                <a:lnTo>
                  <a:pt x="1889760" y="27406"/>
                </a:lnTo>
                <a:lnTo>
                  <a:pt x="1877555" y="27406"/>
                </a:lnTo>
                <a:lnTo>
                  <a:pt x="1865363" y="15227"/>
                </a:lnTo>
                <a:close/>
              </a:path>
              <a:path w="1889759" h="487679">
                <a:moveTo>
                  <a:pt x="1889760" y="463270"/>
                </a:moveTo>
                <a:lnTo>
                  <a:pt x="1877555" y="463270"/>
                </a:lnTo>
                <a:lnTo>
                  <a:pt x="1865363" y="475475"/>
                </a:lnTo>
                <a:lnTo>
                  <a:pt x="1889760" y="475475"/>
                </a:lnTo>
                <a:lnTo>
                  <a:pt x="1889760" y="463270"/>
                </a:lnTo>
                <a:close/>
              </a:path>
              <a:path w="1889759" h="487679">
                <a:moveTo>
                  <a:pt x="24384" y="15227"/>
                </a:moveTo>
                <a:lnTo>
                  <a:pt x="12179" y="27406"/>
                </a:lnTo>
                <a:lnTo>
                  <a:pt x="24384" y="27406"/>
                </a:lnTo>
                <a:lnTo>
                  <a:pt x="24384" y="15227"/>
                </a:lnTo>
                <a:close/>
              </a:path>
              <a:path w="1889759" h="487679">
                <a:moveTo>
                  <a:pt x="1865363" y="15227"/>
                </a:moveTo>
                <a:lnTo>
                  <a:pt x="24384" y="15227"/>
                </a:lnTo>
                <a:lnTo>
                  <a:pt x="24384" y="27406"/>
                </a:lnTo>
                <a:lnTo>
                  <a:pt x="1865363" y="27406"/>
                </a:lnTo>
                <a:lnTo>
                  <a:pt x="1865363" y="15227"/>
                </a:lnTo>
                <a:close/>
              </a:path>
              <a:path w="1889759" h="487679">
                <a:moveTo>
                  <a:pt x="1889760" y="15227"/>
                </a:moveTo>
                <a:lnTo>
                  <a:pt x="1865363" y="15227"/>
                </a:lnTo>
                <a:lnTo>
                  <a:pt x="1877555" y="27406"/>
                </a:lnTo>
                <a:lnTo>
                  <a:pt x="1889760" y="27406"/>
                </a:lnTo>
                <a:lnTo>
                  <a:pt x="1889760" y="1522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15" name="object 28"/>
          <p:cNvSpPr/>
          <p:nvPr/>
        </p:nvSpPr>
        <p:spPr>
          <a:xfrm>
            <a:off x="4734826" y="5124150"/>
            <a:ext cx="1595085" cy="9200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16" name="object 30"/>
          <p:cNvSpPr txBox="1"/>
          <p:nvPr/>
        </p:nvSpPr>
        <p:spPr>
          <a:xfrm>
            <a:off x="4796955" y="5185518"/>
            <a:ext cx="1144086" cy="718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6381" marR="4344" indent="-145521" algn="just">
              <a:lnSpc>
                <a:spcPts val="1419"/>
              </a:lnSpc>
              <a:buFont typeface="Arial"/>
              <a:buChar char="•"/>
              <a:tabLst>
                <a:tab pos="156924" algn="l"/>
              </a:tabLst>
            </a:pPr>
            <a:r>
              <a:rPr sz="1368" spc="4" dirty="0">
                <a:latin typeface="Arial"/>
                <a:cs typeface="Arial"/>
              </a:rPr>
              <a:t>H</a:t>
            </a:r>
            <a:r>
              <a:rPr sz="1368" spc="-21" dirty="0">
                <a:latin typeface="Arial"/>
                <a:cs typeface="Arial"/>
              </a:rPr>
              <a:t>o</a:t>
            </a:r>
            <a:r>
              <a:rPr sz="1368" dirty="0">
                <a:latin typeface="Arial"/>
                <a:cs typeface="Arial"/>
              </a:rPr>
              <a:t>w</a:t>
            </a:r>
            <a:r>
              <a:rPr sz="1368" spc="-21" dirty="0">
                <a:latin typeface="Arial"/>
                <a:cs typeface="Arial"/>
              </a:rPr>
              <a:t> </a:t>
            </a:r>
            <a:r>
              <a:rPr sz="1368" spc="4" dirty="0">
                <a:latin typeface="Arial"/>
                <a:cs typeface="Arial"/>
              </a:rPr>
              <a:t>oft</a:t>
            </a:r>
            <a:r>
              <a:rPr sz="1368" spc="-21" dirty="0">
                <a:latin typeface="Arial"/>
                <a:cs typeface="Arial"/>
              </a:rPr>
              <a:t>e</a:t>
            </a:r>
            <a:r>
              <a:rPr sz="1368" dirty="0">
                <a:latin typeface="Arial"/>
                <a:cs typeface="Arial"/>
              </a:rPr>
              <a:t>n</a:t>
            </a:r>
            <a:r>
              <a:rPr sz="1368" spc="-17" dirty="0">
                <a:latin typeface="Arial"/>
                <a:cs typeface="Arial"/>
              </a:rPr>
              <a:t> </a:t>
            </a:r>
            <a:r>
              <a:rPr sz="1368" spc="4" dirty="0">
                <a:latin typeface="Arial"/>
                <a:cs typeface="Arial"/>
              </a:rPr>
              <a:t>to </a:t>
            </a:r>
            <a:r>
              <a:rPr sz="1368" spc="-9" dirty="0">
                <a:latin typeface="Arial"/>
                <a:cs typeface="Arial"/>
              </a:rPr>
              <a:t>plo</a:t>
            </a:r>
            <a:r>
              <a:rPr sz="1368" dirty="0">
                <a:latin typeface="Arial"/>
                <a:cs typeface="Arial"/>
              </a:rPr>
              <a:t>t</a:t>
            </a:r>
            <a:r>
              <a:rPr sz="1368" spc="-38" dirty="0">
                <a:latin typeface="Arial"/>
                <a:cs typeface="Arial"/>
              </a:rPr>
              <a:t> </a:t>
            </a:r>
            <a:r>
              <a:rPr sz="1368" spc="26" dirty="0">
                <a:latin typeface="Arial"/>
                <a:cs typeface="Arial"/>
              </a:rPr>
              <a:t>s</a:t>
            </a:r>
            <a:r>
              <a:rPr sz="1368" spc="-9" dirty="0">
                <a:latin typeface="Arial"/>
                <a:cs typeface="Arial"/>
              </a:rPr>
              <a:t>ele</a:t>
            </a:r>
            <a:r>
              <a:rPr sz="1368" spc="13" dirty="0">
                <a:latin typeface="Arial"/>
                <a:cs typeface="Arial"/>
              </a:rPr>
              <a:t>c</a:t>
            </a:r>
            <a:r>
              <a:rPr sz="1368" spc="-9" dirty="0">
                <a:latin typeface="Arial"/>
                <a:cs typeface="Arial"/>
              </a:rPr>
              <a:t>ted channe</a:t>
            </a:r>
            <a:r>
              <a:rPr sz="1368" spc="13" dirty="0">
                <a:latin typeface="Arial"/>
                <a:cs typeface="Arial"/>
              </a:rPr>
              <a:t>l</a:t>
            </a:r>
            <a:r>
              <a:rPr sz="1368" dirty="0">
                <a:latin typeface="Arial"/>
                <a:cs typeface="Arial"/>
              </a:rPr>
              <a:t>s</a:t>
            </a:r>
            <a:r>
              <a:rPr sz="1368" spc="-60" dirty="0">
                <a:latin typeface="Arial"/>
                <a:cs typeface="Arial"/>
              </a:rPr>
              <a:t> </a:t>
            </a:r>
            <a:r>
              <a:rPr sz="1368" spc="-9" dirty="0">
                <a:latin typeface="Arial"/>
                <a:cs typeface="Arial"/>
              </a:rPr>
              <a:t>on </a:t>
            </a:r>
            <a:r>
              <a:rPr sz="1368" spc="-30" dirty="0">
                <a:latin typeface="Arial"/>
                <a:cs typeface="Arial"/>
              </a:rPr>
              <a:t>CRT</a:t>
            </a:r>
            <a:endParaRPr sz="1368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048338" y="4875530"/>
            <a:ext cx="444500" cy="2298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5" dirty="0">
                <a:latin typeface="Arial"/>
                <a:cs typeface="Arial"/>
              </a:rPr>
              <a:t>Print</a:t>
            </a:r>
            <a:endParaRPr sz="1600">
              <a:latin typeface="Arial"/>
              <a:cs typeface="Arial"/>
            </a:endParaRPr>
          </a:p>
        </p:txBody>
      </p:sp>
      <p:sp>
        <p:nvSpPr>
          <p:cNvPr id="18" name="object 22"/>
          <p:cNvSpPr txBox="1"/>
          <p:nvPr/>
        </p:nvSpPr>
        <p:spPr>
          <a:xfrm>
            <a:off x="3129153" y="4810117"/>
            <a:ext cx="502284" cy="2298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35" dirty="0">
                <a:latin typeface="Arial"/>
                <a:cs typeface="Arial"/>
              </a:rPr>
              <a:t>W</a:t>
            </a:r>
            <a:r>
              <a:rPr sz="1600" spc="-15" dirty="0">
                <a:latin typeface="Arial"/>
                <a:cs typeface="Arial"/>
              </a:rPr>
              <a:t>r</a:t>
            </a:r>
            <a:r>
              <a:rPr sz="1600" spc="5" dirty="0">
                <a:latin typeface="Arial"/>
                <a:cs typeface="Arial"/>
              </a:rPr>
              <a:t>i</a:t>
            </a:r>
            <a:r>
              <a:rPr sz="1600" spc="-15" dirty="0">
                <a:latin typeface="Arial"/>
                <a:cs typeface="Arial"/>
              </a:rPr>
              <a:t>te</a:t>
            </a:r>
            <a:endParaRPr sz="1600">
              <a:latin typeface="Arial"/>
              <a:cs typeface="Arial"/>
            </a:endParaRPr>
          </a:p>
        </p:txBody>
      </p:sp>
      <p:sp>
        <p:nvSpPr>
          <p:cNvPr id="19" name="object 27"/>
          <p:cNvSpPr txBox="1"/>
          <p:nvPr/>
        </p:nvSpPr>
        <p:spPr>
          <a:xfrm flipH="1">
            <a:off x="5251208" y="4793767"/>
            <a:ext cx="539992" cy="2512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5" dirty="0">
                <a:latin typeface="Arial"/>
                <a:cs typeface="Arial"/>
              </a:rPr>
              <a:t>Plot</a:t>
            </a:r>
            <a:endParaRPr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742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Simulation Options</a:t>
            </a:r>
            <a:endParaRPr lang="en-IN" altLang="en-US" dirty="0"/>
          </a:p>
        </p:txBody>
      </p:sp>
      <p:sp>
        <p:nvSpPr>
          <p:cNvPr id="2355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941AC1-1A3D-4223-B1BA-708826B4033F}" type="slidenum">
              <a:rPr lang="en-US" altLang="en-US">
                <a:solidFill>
                  <a:srgbClr val="898989"/>
                </a:solidFill>
              </a:rPr>
              <a:pPr/>
              <a:t>23</a:t>
            </a:fld>
            <a:endParaRPr lang="en-US" altLang="en-US">
              <a:solidFill>
                <a:srgbClr val="898989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957216"/>
            <a:ext cx="5638800" cy="5143500"/>
          </a:xfrm>
          <a:prstGeom prst="rect">
            <a:avLst/>
          </a:prstGeom>
        </p:spPr>
      </p:pic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3930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err="1" smtClean="0"/>
              <a:t>Initialisation</a:t>
            </a:r>
            <a:r>
              <a:rPr lang="en-US" altLang="en-US" dirty="0" smtClean="0"/>
              <a:t> OK</a:t>
            </a:r>
            <a:endParaRPr lang="en-IN" altLang="en-US" dirty="0"/>
          </a:p>
        </p:txBody>
      </p:sp>
      <p:sp>
        <p:nvSpPr>
          <p:cNvPr id="2355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941AC1-1A3D-4223-B1BA-708826B4033F}" type="slidenum">
              <a:rPr lang="en-US" altLang="en-US">
                <a:solidFill>
                  <a:srgbClr val="898989"/>
                </a:solidFill>
              </a:rPr>
              <a:pPr/>
              <a:t>24</a:t>
            </a:fld>
            <a:endParaRPr lang="en-US" altLang="en-US">
              <a:solidFill>
                <a:srgbClr val="898989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143000"/>
            <a:ext cx="8753475" cy="3200400"/>
          </a:xfrm>
          <a:prstGeom prst="rect">
            <a:avLst/>
          </a:prstGeom>
        </p:spPr>
      </p:pic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1228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847069" y="72049"/>
            <a:ext cx="8296931" cy="766151"/>
          </a:xfrm>
          <a:prstGeom prst="rect">
            <a:avLst/>
          </a:prstGeom>
        </p:spPr>
        <p:txBody>
          <a:bodyPr vert="horz" wrap="square" lIns="0" tIns="271061" rIns="0" bIns="0" rtlCol="0" anchor="ctr">
            <a:spAutoFit/>
          </a:bodyPr>
          <a:lstStyle/>
          <a:p>
            <a:pPr marL="31493">
              <a:lnSpc>
                <a:spcPct val="100000"/>
              </a:lnSpc>
            </a:pPr>
            <a:r>
              <a:rPr lang="en-US" spc="4" dirty="0" smtClean="0">
                <a:latin typeface="+mn-lt"/>
                <a:cs typeface="Arial"/>
              </a:rPr>
              <a:t>Initial Conditions suspect</a:t>
            </a:r>
            <a:endParaRPr spc="4" dirty="0">
              <a:latin typeface="+mn-lt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20281" y="1560977"/>
            <a:ext cx="1362912" cy="1184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770" b="1" spc="4" dirty="0">
                <a:latin typeface="Courier New"/>
                <a:cs typeface="Courier New"/>
              </a:rPr>
              <a:t>E</a:t>
            </a:r>
            <a:r>
              <a:rPr sz="770" b="1" spc="-13" dirty="0">
                <a:latin typeface="Courier New"/>
                <a:cs typeface="Courier New"/>
              </a:rPr>
              <a:t>x</a:t>
            </a:r>
            <a:r>
              <a:rPr sz="770" b="1" spc="4" dirty="0">
                <a:latin typeface="Courier New"/>
                <a:cs typeface="Courier New"/>
              </a:rPr>
              <a:t>e</a:t>
            </a:r>
            <a:r>
              <a:rPr sz="770" b="1" spc="-13" dirty="0">
                <a:latin typeface="Courier New"/>
                <a:cs typeface="Courier New"/>
              </a:rPr>
              <a:t>cu</a:t>
            </a:r>
            <a:r>
              <a:rPr sz="770" b="1" spc="4" dirty="0">
                <a:latin typeface="Courier New"/>
                <a:cs typeface="Courier New"/>
              </a:rPr>
              <a:t>t</a:t>
            </a:r>
            <a:r>
              <a:rPr sz="770" b="1" spc="-13" dirty="0">
                <a:latin typeface="Courier New"/>
                <a:cs typeface="Courier New"/>
              </a:rPr>
              <a:t>i</a:t>
            </a:r>
            <a:r>
              <a:rPr sz="770" b="1" spc="4" dirty="0">
                <a:latin typeface="Courier New"/>
                <a:cs typeface="Courier New"/>
              </a:rPr>
              <a:t>ng</a:t>
            </a:r>
            <a:r>
              <a:rPr sz="770" b="1" spc="-30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a</a:t>
            </a:r>
            <a:r>
              <a:rPr sz="770" b="1" spc="-13" dirty="0">
                <a:latin typeface="Courier New"/>
                <a:cs typeface="Courier New"/>
              </a:rPr>
              <a:t>c</a:t>
            </a:r>
            <a:r>
              <a:rPr sz="770" b="1" spc="4" dirty="0">
                <a:latin typeface="Courier New"/>
                <a:cs typeface="Courier New"/>
              </a:rPr>
              <a:t>t</a:t>
            </a:r>
            <a:r>
              <a:rPr sz="770" b="1" spc="-13" dirty="0">
                <a:latin typeface="Courier New"/>
                <a:cs typeface="Courier New"/>
              </a:rPr>
              <a:t>iv</a:t>
            </a:r>
            <a:r>
              <a:rPr sz="770" b="1" spc="4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t</a:t>
            </a:r>
            <a:r>
              <a:rPr sz="770" b="1" spc="4" dirty="0">
                <a:latin typeface="Courier New"/>
                <a:cs typeface="Courier New"/>
              </a:rPr>
              <a:t>y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S</a:t>
            </a:r>
            <a:r>
              <a:rPr sz="770" b="1" spc="4" dirty="0">
                <a:latin typeface="Courier New"/>
                <a:cs typeface="Courier New"/>
              </a:rPr>
              <a:t>T</a:t>
            </a:r>
            <a:r>
              <a:rPr sz="770" b="1" spc="-13" dirty="0">
                <a:latin typeface="Courier New"/>
                <a:cs typeface="Courier New"/>
              </a:rPr>
              <a:t>RT</a:t>
            </a:r>
            <a:endParaRPr sz="770">
              <a:latin typeface="Courier New"/>
              <a:cs typeface="Courier New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180216" y="1795550"/>
            <a:ext cx="781910" cy="7109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 marR="4344"/>
            <a:r>
              <a:rPr sz="770" b="1" spc="-13" dirty="0">
                <a:latin typeface="Courier New"/>
                <a:cs typeface="Courier New"/>
              </a:rPr>
              <a:t>G</a:t>
            </a:r>
            <a:r>
              <a:rPr sz="770" b="1" spc="4" dirty="0">
                <a:latin typeface="Courier New"/>
                <a:cs typeface="Courier New"/>
              </a:rPr>
              <a:t>E</a:t>
            </a:r>
            <a:r>
              <a:rPr sz="770" b="1" spc="-13" dirty="0">
                <a:latin typeface="Courier New"/>
                <a:cs typeface="Courier New"/>
              </a:rPr>
              <a:t>NR</a:t>
            </a:r>
            <a:r>
              <a:rPr sz="770" b="1" spc="4" dirty="0">
                <a:latin typeface="Courier New"/>
                <a:cs typeface="Courier New"/>
              </a:rPr>
              <a:t>OU</a:t>
            </a:r>
            <a:r>
              <a:rPr sz="770" b="1" spc="-21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A</a:t>
            </a:r>
            <a:r>
              <a:rPr sz="770" b="1" spc="4" dirty="0">
                <a:latin typeface="Courier New"/>
                <a:cs typeface="Courier New"/>
              </a:rPr>
              <a:t>T</a:t>
            </a:r>
            <a:r>
              <a:rPr sz="770" b="1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B</a:t>
            </a:r>
            <a:r>
              <a:rPr sz="770" b="1" spc="4" dirty="0">
                <a:latin typeface="Courier New"/>
                <a:cs typeface="Courier New"/>
              </a:rPr>
              <a:t>US </a:t>
            </a:r>
            <a:r>
              <a:rPr sz="770" b="1" spc="-13" dirty="0">
                <a:latin typeface="Courier New"/>
                <a:cs typeface="Courier New"/>
              </a:rPr>
              <a:t>G</a:t>
            </a:r>
            <a:r>
              <a:rPr sz="770" b="1" spc="4" dirty="0">
                <a:latin typeface="Courier New"/>
                <a:cs typeface="Courier New"/>
              </a:rPr>
              <a:t>E</a:t>
            </a:r>
            <a:r>
              <a:rPr sz="770" b="1" spc="-13" dirty="0">
                <a:latin typeface="Courier New"/>
                <a:cs typeface="Courier New"/>
              </a:rPr>
              <a:t>NR</a:t>
            </a:r>
            <a:r>
              <a:rPr sz="770" b="1" spc="4" dirty="0">
                <a:latin typeface="Courier New"/>
                <a:cs typeface="Courier New"/>
              </a:rPr>
              <a:t>OU</a:t>
            </a:r>
            <a:r>
              <a:rPr sz="770" b="1" spc="-21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A</a:t>
            </a:r>
            <a:r>
              <a:rPr sz="770" b="1" spc="4" dirty="0">
                <a:latin typeface="Courier New"/>
                <a:cs typeface="Courier New"/>
              </a:rPr>
              <a:t>T</a:t>
            </a:r>
            <a:r>
              <a:rPr sz="770" b="1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B</a:t>
            </a:r>
            <a:r>
              <a:rPr sz="770" b="1" spc="4" dirty="0">
                <a:latin typeface="Courier New"/>
                <a:cs typeface="Courier New"/>
              </a:rPr>
              <a:t>US </a:t>
            </a:r>
            <a:r>
              <a:rPr sz="770" b="1" spc="-13" dirty="0">
                <a:latin typeface="Courier New"/>
                <a:cs typeface="Courier New"/>
              </a:rPr>
              <a:t>I</a:t>
            </a:r>
            <a:r>
              <a:rPr sz="770" b="1" spc="4" dirty="0">
                <a:latin typeface="Courier New"/>
                <a:cs typeface="Courier New"/>
              </a:rPr>
              <a:t>E</a:t>
            </a:r>
            <a:r>
              <a:rPr sz="770" b="1" spc="-13" dirty="0">
                <a:latin typeface="Courier New"/>
                <a:cs typeface="Courier New"/>
              </a:rPr>
              <a:t>EE</a:t>
            </a:r>
            <a:r>
              <a:rPr sz="770" b="1" spc="4" dirty="0">
                <a:latin typeface="Courier New"/>
                <a:cs typeface="Courier New"/>
              </a:rPr>
              <a:t>T1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A</a:t>
            </a:r>
            <a:r>
              <a:rPr sz="770" b="1" spc="4" dirty="0">
                <a:latin typeface="Courier New"/>
                <a:cs typeface="Courier New"/>
              </a:rPr>
              <a:t>T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B</a:t>
            </a:r>
            <a:r>
              <a:rPr sz="770" b="1" spc="4" dirty="0">
                <a:latin typeface="Courier New"/>
                <a:cs typeface="Courier New"/>
              </a:rPr>
              <a:t>US </a:t>
            </a:r>
            <a:r>
              <a:rPr sz="770" b="1" spc="-13" dirty="0">
                <a:latin typeface="Courier New"/>
                <a:cs typeface="Courier New"/>
              </a:rPr>
              <a:t>I</a:t>
            </a:r>
            <a:r>
              <a:rPr sz="770" b="1" spc="4" dirty="0">
                <a:latin typeface="Courier New"/>
                <a:cs typeface="Courier New"/>
              </a:rPr>
              <a:t>E</a:t>
            </a:r>
            <a:r>
              <a:rPr sz="770" b="1" spc="-13" dirty="0">
                <a:latin typeface="Courier New"/>
                <a:cs typeface="Courier New"/>
              </a:rPr>
              <a:t>EE</a:t>
            </a:r>
            <a:r>
              <a:rPr sz="770" b="1" spc="4" dirty="0">
                <a:latin typeface="Courier New"/>
                <a:cs typeface="Courier New"/>
              </a:rPr>
              <a:t>T1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A</a:t>
            </a:r>
            <a:r>
              <a:rPr sz="770" b="1" spc="4" dirty="0">
                <a:latin typeface="Courier New"/>
                <a:cs typeface="Courier New"/>
              </a:rPr>
              <a:t>T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B</a:t>
            </a:r>
            <a:r>
              <a:rPr sz="770" b="1" spc="4" dirty="0">
                <a:latin typeface="Courier New"/>
                <a:cs typeface="Courier New"/>
              </a:rPr>
              <a:t>US </a:t>
            </a:r>
            <a:r>
              <a:rPr sz="770" b="1" spc="-13" dirty="0">
                <a:latin typeface="Courier New"/>
                <a:cs typeface="Courier New"/>
              </a:rPr>
              <a:t>S</a:t>
            </a:r>
            <a:r>
              <a:rPr sz="770" b="1" spc="4" dirty="0">
                <a:latin typeface="Courier New"/>
                <a:cs typeface="Courier New"/>
              </a:rPr>
              <a:t>C</a:t>
            </a:r>
            <a:r>
              <a:rPr sz="770" b="1" spc="-13" dirty="0">
                <a:latin typeface="Courier New"/>
                <a:cs typeface="Courier New"/>
              </a:rPr>
              <a:t>R</a:t>
            </a:r>
            <a:r>
              <a:rPr sz="770" b="1" spc="4" dirty="0">
                <a:latin typeface="Courier New"/>
                <a:cs typeface="Courier New"/>
              </a:rPr>
              <a:t>X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A</a:t>
            </a:r>
            <a:r>
              <a:rPr sz="770" b="1" spc="4" dirty="0">
                <a:latin typeface="Courier New"/>
                <a:cs typeface="Courier New"/>
              </a:rPr>
              <a:t>T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B</a:t>
            </a:r>
            <a:r>
              <a:rPr sz="770" b="1" spc="4" dirty="0">
                <a:latin typeface="Courier New"/>
                <a:cs typeface="Courier New"/>
              </a:rPr>
              <a:t>US </a:t>
            </a:r>
            <a:r>
              <a:rPr sz="770" b="1" spc="-13" dirty="0">
                <a:latin typeface="Courier New"/>
                <a:cs typeface="Courier New"/>
              </a:rPr>
              <a:t>T</a:t>
            </a:r>
            <a:r>
              <a:rPr sz="770" b="1" spc="4" dirty="0">
                <a:latin typeface="Courier New"/>
                <a:cs typeface="Courier New"/>
              </a:rPr>
              <a:t>G</a:t>
            </a:r>
            <a:r>
              <a:rPr sz="770" b="1" spc="-13" dirty="0">
                <a:latin typeface="Courier New"/>
                <a:cs typeface="Courier New"/>
              </a:rPr>
              <a:t>OV</a:t>
            </a:r>
            <a:r>
              <a:rPr sz="770" b="1" spc="4" dirty="0">
                <a:latin typeface="Courier New"/>
                <a:cs typeface="Courier New"/>
              </a:rPr>
              <a:t>1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AT</a:t>
            </a:r>
            <a:r>
              <a:rPr sz="770" b="1" spc="-26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B</a:t>
            </a:r>
            <a:r>
              <a:rPr sz="770" b="1" spc="-13" dirty="0">
                <a:latin typeface="Courier New"/>
                <a:cs typeface="Courier New"/>
              </a:rPr>
              <a:t>US</a:t>
            </a:r>
            <a:endParaRPr sz="770">
              <a:latin typeface="Courier New"/>
              <a:cs typeface="Courier New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172220" y="1795550"/>
            <a:ext cx="2819761" cy="2369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770" b="1" spc="-13" dirty="0">
                <a:latin typeface="Courier New"/>
                <a:cs typeface="Courier New"/>
              </a:rPr>
              <a:t>10</a:t>
            </a:r>
            <a:r>
              <a:rPr sz="770" b="1" spc="4" dirty="0">
                <a:latin typeface="Courier New"/>
                <a:cs typeface="Courier New"/>
              </a:rPr>
              <a:t>1</a:t>
            </a:r>
            <a:r>
              <a:rPr sz="770" b="1" spc="-4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M</a:t>
            </a:r>
            <a:r>
              <a:rPr sz="770" b="1" spc="-13" dirty="0">
                <a:latin typeface="Courier New"/>
                <a:cs typeface="Courier New"/>
              </a:rPr>
              <a:t>AC</a:t>
            </a:r>
            <a:r>
              <a:rPr sz="770" b="1" spc="4" dirty="0">
                <a:latin typeface="Courier New"/>
                <a:cs typeface="Courier New"/>
              </a:rPr>
              <a:t>H</a:t>
            </a:r>
            <a:r>
              <a:rPr sz="770" b="1" spc="-13" dirty="0">
                <a:latin typeface="Courier New"/>
                <a:cs typeface="Courier New"/>
              </a:rPr>
              <a:t>IN</a:t>
            </a:r>
            <a:r>
              <a:rPr sz="770" b="1" spc="4" dirty="0">
                <a:latin typeface="Courier New"/>
                <a:cs typeface="Courier New"/>
              </a:rPr>
              <a:t>E</a:t>
            </a:r>
            <a:r>
              <a:rPr sz="770" b="1" spc="-21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1</a:t>
            </a:r>
            <a:r>
              <a:rPr sz="770" b="1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:</a:t>
            </a:r>
            <a:r>
              <a:rPr sz="770" b="1" spc="-21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X</a:t>
            </a:r>
            <a:r>
              <a:rPr sz="770" b="1" spc="17" dirty="0">
                <a:latin typeface="Courier New"/>
                <a:cs typeface="Courier New"/>
              </a:rPr>
              <a:t>'</a:t>
            </a:r>
            <a:r>
              <a:rPr sz="770" b="1" spc="4" dirty="0">
                <a:latin typeface="Courier New"/>
                <a:cs typeface="Courier New"/>
              </a:rPr>
              <a:t>'</a:t>
            </a:r>
            <a:r>
              <a:rPr sz="770" b="1" spc="-21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=0</a:t>
            </a:r>
            <a:r>
              <a:rPr sz="770" b="1" spc="17" dirty="0">
                <a:latin typeface="Courier New"/>
                <a:cs typeface="Courier New"/>
              </a:rPr>
              <a:t>.</a:t>
            </a:r>
            <a:r>
              <a:rPr sz="770" b="1" spc="-13" dirty="0">
                <a:latin typeface="Courier New"/>
                <a:cs typeface="Courier New"/>
              </a:rPr>
              <a:t>12</a:t>
            </a:r>
            <a:r>
              <a:rPr sz="770" b="1" spc="4" dirty="0">
                <a:latin typeface="Courier New"/>
                <a:cs typeface="Courier New"/>
              </a:rPr>
              <a:t>0</a:t>
            </a:r>
            <a:r>
              <a:rPr sz="770" b="1" spc="-13" dirty="0">
                <a:latin typeface="Courier New"/>
                <a:cs typeface="Courier New"/>
              </a:rPr>
              <a:t>0</a:t>
            </a:r>
            <a:r>
              <a:rPr sz="770" b="1" spc="4" dirty="0">
                <a:latin typeface="Courier New"/>
                <a:cs typeface="Courier New"/>
              </a:rPr>
              <a:t>0</a:t>
            </a:r>
            <a:r>
              <a:rPr sz="770" b="1" spc="-21" dirty="0">
                <a:latin typeface="Courier New"/>
                <a:cs typeface="Courier New"/>
              </a:rPr>
              <a:t> </a:t>
            </a:r>
            <a:r>
              <a:rPr sz="770" b="1" spc="17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M(</a:t>
            </a:r>
            <a:r>
              <a:rPr sz="770" b="1" spc="4" dirty="0">
                <a:latin typeface="Courier New"/>
                <a:cs typeface="Courier New"/>
              </a:rPr>
              <a:t>Z</a:t>
            </a:r>
            <a:r>
              <a:rPr sz="770" b="1" spc="-13" dirty="0">
                <a:latin typeface="Courier New"/>
                <a:cs typeface="Courier New"/>
              </a:rPr>
              <a:t>S</a:t>
            </a:r>
            <a:r>
              <a:rPr sz="770" b="1" spc="4" dirty="0">
                <a:latin typeface="Courier New"/>
                <a:cs typeface="Courier New"/>
              </a:rPr>
              <a:t>O</a:t>
            </a:r>
            <a:r>
              <a:rPr sz="770" b="1" spc="-13" dirty="0">
                <a:latin typeface="Courier New"/>
                <a:cs typeface="Courier New"/>
              </a:rPr>
              <a:t>RC</a:t>
            </a:r>
            <a:r>
              <a:rPr sz="770" b="1" spc="4" dirty="0">
                <a:latin typeface="Courier New"/>
                <a:cs typeface="Courier New"/>
              </a:rPr>
              <a:t>E)</a:t>
            </a:r>
            <a:r>
              <a:rPr sz="770" b="1" spc="-21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=0</a:t>
            </a:r>
            <a:r>
              <a:rPr sz="770" b="1" spc="17" dirty="0">
                <a:latin typeface="Courier New"/>
                <a:cs typeface="Courier New"/>
              </a:rPr>
              <a:t>.</a:t>
            </a:r>
            <a:r>
              <a:rPr sz="770" b="1" spc="-13" dirty="0">
                <a:latin typeface="Courier New"/>
                <a:cs typeface="Courier New"/>
              </a:rPr>
              <a:t>3</a:t>
            </a:r>
            <a:r>
              <a:rPr sz="770" b="1" spc="4" dirty="0">
                <a:latin typeface="Courier New"/>
                <a:cs typeface="Courier New"/>
              </a:rPr>
              <a:t>0</a:t>
            </a:r>
            <a:r>
              <a:rPr sz="770" b="1" spc="-13" dirty="0">
                <a:latin typeface="Courier New"/>
                <a:cs typeface="Courier New"/>
              </a:rPr>
              <a:t>000</a:t>
            </a:r>
            <a:endParaRPr sz="770">
              <a:latin typeface="Courier New"/>
              <a:cs typeface="Courier New"/>
            </a:endParaRPr>
          </a:p>
          <a:p>
            <a:pPr marL="10860"/>
            <a:r>
              <a:rPr sz="770" b="1" spc="-13" dirty="0">
                <a:latin typeface="Courier New"/>
                <a:cs typeface="Courier New"/>
              </a:rPr>
              <a:t>10</a:t>
            </a:r>
            <a:r>
              <a:rPr sz="770" b="1" spc="4" dirty="0">
                <a:latin typeface="Courier New"/>
                <a:cs typeface="Courier New"/>
              </a:rPr>
              <a:t>2</a:t>
            </a:r>
            <a:r>
              <a:rPr sz="770" b="1" spc="-4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M</a:t>
            </a:r>
            <a:r>
              <a:rPr sz="770" b="1" spc="-13" dirty="0">
                <a:latin typeface="Courier New"/>
                <a:cs typeface="Courier New"/>
              </a:rPr>
              <a:t>AC</a:t>
            </a:r>
            <a:r>
              <a:rPr sz="770" b="1" spc="4" dirty="0">
                <a:latin typeface="Courier New"/>
                <a:cs typeface="Courier New"/>
              </a:rPr>
              <a:t>H</a:t>
            </a:r>
            <a:r>
              <a:rPr sz="770" b="1" spc="-13" dirty="0">
                <a:latin typeface="Courier New"/>
                <a:cs typeface="Courier New"/>
              </a:rPr>
              <a:t>IN</a:t>
            </a:r>
            <a:r>
              <a:rPr sz="770" b="1" spc="4" dirty="0">
                <a:latin typeface="Courier New"/>
                <a:cs typeface="Courier New"/>
              </a:rPr>
              <a:t>E</a:t>
            </a:r>
            <a:r>
              <a:rPr sz="770" b="1" spc="-21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1</a:t>
            </a:r>
            <a:r>
              <a:rPr sz="770" b="1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:</a:t>
            </a:r>
            <a:r>
              <a:rPr sz="770" b="1" spc="-21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X</a:t>
            </a:r>
            <a:r>
              <a:rPr sz="770" b="1" spc="17" dirty="0">
                <a:latin typeface="Courier New"/>
                <a:cs typeface="Courier New"/>
              </a:rPr>
              <a:t>'</a:t>
            </a:r>
            <a:r>
              <a:rPr sz="770" b="1" spc="4" dirty="0">
                <a:latin typeface="Courier New"/>
                <a:cs typeface="Courier New"/>
              </a:rPr>
              <a:t>'</a:t>
            </a:r>
            <a:r>
              <a:rPr sz="770" b="1" spc="-21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=0</a:t>
            </a:r>
            <a:r>
              <a:rPr sz="770" b="1" spc="17" dirty="0">
                <a:latin typeface="Courier New"/>
                <a:cs typeface="Courier New"/>
              </a:rPr>
              <a:t>.</a:t>
            </a:r>
            <a:r>
              <a:rPr sz="770" b="1" spc="-13" dirty="0">
                <a:latin typeface="Courier New"/>
                <a:cs typeface="Courier New"/>
              </a:rPr>
              <a:t>12</a:t>
            </a:r>
            <a:r>
              <a:rPr sz="770" b="1" spc="4" dirty="0">
                <a:latin typeface="Courier New"/>
                <a:cs typeface="Courier New"/>
              </a:rPr>
              <a:t>0</a:t>
            </a:r>
            <a:r>
              <a:rPr sz="770" b="1" spc="-13" dirty="0">
                <a:latin typeface="Courier New"/>
                <a:cs typeface="Courier New"/>
              </a:rPr>
              <a:t>0</a:t>
            </a:r>
            <a:r>
              <a:rPr sz="770" b="1" spc="4" dirty="0">
                <a:latin typeface="Courier New"/>
                <a:cs typeface="Courier New"/>
              </a:rPr>
              <a:t>0</a:t>
            </a:r>
            <a:r>
              <a:rPr sz="770" b="1" spc="-21" dirty="0">
                <a:latin typeface="Courier New"/>
                <a:cs typeface="Courier New"/>
              </a:rPr>
              <a:t> </a:t>
            </a:r>
            <a:r>
              <a:rPr sz="770" b="1" spc="17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M(</a:t>
            </a:r>
            <a:r>
              <a:rPr sz="770" b="1" spc="4" dirty="0">
                <a:latin typeface="Courier New"/>
                <a:cs typeface="Courier New"/>
              </a:rPr>
              <a:t>Z</a:t>
            </a:r>
            <a:r>
              <a:rPr sz="770" b="1" spc="-13" dirty="0">
                <a:latin typeface="Courier New"/>
                <a:cs typeface="Courier New"/>
              </a:rPr>
              <a:t>S</a:t>
            </a:r>
            <a:r>
              <a:rPr sz="770" b="1" spc="4" dirty="0">
                <a:latin typeface="Courier New"/>
                <a:cs typeface="Courier New"/>
              </a:rPr>
              <a:t>O</a:t>
            </a:r>
            <a:r>
              <a:rPr sz="770" b="1" spc="-13" dirty="0">
                <a:latin typeface="Courier New"/>
                <a:cs typeface="Courier New"/>
              </a:rPr>
              <a:t>RC</a:t>
            </a:r>
            <a:r>
              <a:rPr sz="770" b="1" spc="4" dirty="0">
                <a:latin typeface="Courier New"/>
                <a:cs typeface="Courier New"/>
              </a:rPr>
              <a:t>E)</a:t>
            </a:r>
            <a:r>
              <a:rPr sz="770" b="1" spc="-21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=0</a:t>
            </a:r>
            <a:r>
              <a:rPr sz="770" b="1" spc="17" dirty="0">
                <a:latin typeface="Courier New"/>
                <a:cs typeface="Courier New"/>
              </a:rPr>
              <a:t>.</a:t>
            </a:r>
            <a:r>
              <a:rPr sz="770" b="1" spc="-13" dirty="0">
                <a:latin typeface="Courier New"/>
                <a:cs typeface="Courier New"/>
              </a:rPr>
              <a:t>3</a:t>
            </a:r>
            <a:r>
              <a:rPr sz="770" b="1" spc="4" dirty="0">
                <a:latin typeface="Courier New"/>
                <a:cs typeface="Courier New"/>
              </a:rPr>
              <a:t>0</a:t>
            </a:r>
            <a:r>
              <a:rPr sz="770" b="1" spc="-13" dirty="0">
                <a:latin typeface="Courier New"/>
                <a:cs typeface="Courier New"/>
              </a:rPr>
              <a:t>000</a:t>
            </a:r>
            <a:endParaRPr sz="770">
              <a:latin typeface="Courier New"/>
              <a:cs typeface="Courier New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172384" y="2030123"/>
            <a:ext cx="779738" cy="4739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2173" indent="-231313">
              <a:buFont typeface="Courier New"/>
              <a:buAutoNum type="arabicPlain" startAt="101"/>
              <a:tabLst>
                <a:tab pos="242716" algn="l"/>
              </a:tabLst>
            </a:pPr>
            <a:r>
              <a:rPr sz="770" b="1" spc="4" dirty="0">
                <a:latin typeface="Courier New"/>
                <a:cs typeface="Courier New"/>
              </a:rPr>
              <a:t>M</a:t>
            </a:r>
            <a:r>
              <a:rPr sz="770" b="1" spc="-13" dirty="0">
                <a:latin typeface="Courier New"/>
                <a:cs typeface="Courier New"/>
              </a:rPr>
              <a:t>AC</a:t>
            </a:r>
            <a:r>
              <a:rPr sz="770" b="1" spc="4" dirty="0">
                <a:latin typeface="Courier New"/>
                <a:cs typeface="Courier New"/>
              </a:rPr>
              <a:t>H</a:t>
            </a:r>
            <a:r>
              <a:rPr sz="770" b="1" spc="-13" dirty="0">
                <a:latin typeface="Courier New"/>
                <a:cs typeface="Courier New"/>
              </a:rPr>
              <a:t>IN</a:t>
            </a:r>
            <a:r>
              <a:rPr sz="770" b="1" spc="4" dirty="0">
                <a:latin typeface="Courier New"/>
                <a:cs typeface="Courier New"/>
              </a:rPr>
              <a:t>E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1</a:t>
            </a:r>
            <a:endParaRPr sz="770">
              <a:latin typeface="Courier New"/>
              <a:cs typeface="Courier New"/>
            </a:endParaRPr>
          </a:p>
          <a:p>
            <a:pPr marL="242173" indent="-231313">
              <a:buFont typeface="Courier New"/>
              <a:buAutoNum type="arabicPlain" startAt="101"/>
              <a:tabLst>
                <a:tab pos="242716" algn="l"/>
              </a:tabLst>
            </a:pPr>
            <a:r>
              <a:rPr sz="770" b="1" spc="4" dirty="0">
                <a:latin typeface="Courier New"/>
                <a:cs typeface="Courier New"/>
              </a:rPr>
              <a:t>M</a:t>
            </a:r>
            <a:r>
              <a:rPr sz="770" b="1" spc="-13" dirty="0">
                <a:latin typeface="Courier New"/>
                <a:cs typeface="Courier New"/>
              </a:rPr>
              <a:t>AC</a:t>
            </a:r>
            <a:r>
              <a:rPr sz="770" b="1" spc="4" dirty="0">
                <a:latin typeface="Courier New"/>
                <a:cs typeface="Courier New"/>
              </a:rPr>
              <a:t>H</a:t>
            </a:r>
            <a:r>
              <a:rPr sz="770" b="1" spc="-13" dirty="0">
                <a:latin typeface="Courier New"/>
                <a:cs typeface="Courier New"/>
              </a:rPr>
              <a:t>IN</a:t>
            </a:r>
            <a:r>
              <a:rPr sz="770" b="1" spc="4" dirty="0">
                <a:latin typeface="Courier New"/>
                <a:cs typeface="Courier New"/>
              </a:rPr>
              <a:t>E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1</a:t>
            </a:r>
            <a:endParaRPr sz="770">
              <a:latin typeface="Courier New"/>
              <a:cs typeface="Courier New"/>
            </a:endParaRPr>
          </a:p>
          <a:p>
            <a:pPr marL="10860"/>
            <a:r>
              <a:rPr sz="770" b="1" spc="-13" dirty="0">
                <a:latin typeface="Courier New"/>
                <a:cs typeface="Courier New"/>
              </a:rPr>
              <a:t>20</a:t>
            </a:r>
            <a:r>
              <a:rPr sz="770" b="1" spc="4" dirty="0">
                <a:latin typeface="Courier New"/>
                <a:cs typeface="Courier New"/>
              </a:rPr>
              <a:t>1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M</a:t>
            </a:r>
            <a:r>
              <a:rPr sz="770" b="1" spc="-13" dirty="0">
                <a:latin typeface="Courier New"/>
                <a:cs typeface="Courier New"/>
              </a:rPr>
              <a:t>AC</a:t>
            </a:r>
            <a:r>
              <a:rPr sz="770" b="1" spc="4" dirty="0">
                <a:latin typeface="Courier New"/>
                <a:cs typeface="Courier New"/>
              </a:rPr>
              <a:t>H</a:t>
            </a:r>
            <a:r>
              <a:rPr sz="770" b="1" spc="-13" dirty="0">
                <a:latin typeface="Courier New"/>
                <a:cs typeface="Courier New"/>
              </a:rPr>
              <a:t>IN</a:t>
            </a:r>
            <a:r>
              <a:rPr sz="770" b="1" spc="4" dirty="0">
                <a:latin typeface="Courier New"/>
                <a:cs typeface="Courier New"/>
              </a:rPr>
              <a:t>E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1</a:t>
            </a:r>
            <a:endParaRPr sz="770">
              <a:latin typeface="Courier New"/>
              <a:cs typeface="Courier New"/>
            </a:endParaRPr>
          </a:p>
          <a:p>
            <a:pPr marL="10860"/>
            <a:r>
              <a:rPr sz="770" b="1" spc="-13" dirty="0">
                <a:latin typeface="Courier New"/>
                <a:cs typeface="Courier New"/>
              </a:rPr>
              <a:t>20</a:t>
            </a:r>
            <a:r>
              <a:rPr sz="770" b="1" spc="4" dirty="0">
                <a:latin typeface="Courier New"/>
                <a:cs typeface="Courier New"/>
              </a:rPr>
              <a:t>6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M</a:t>
            </a:r>
            <a:r>
              <a:rPr sz="770" b="1" spc="-13" dirty="0">
                <a:latin typeface="Courier New"/>
                <a:cs typeface="Courier New"/>
              </a:rPr>
              <a:t>AC</a:t>
            </a:r>
            <a:r>
              <a:rPr sz="770" b="1" spc="4" dirty="0">
                <a:latin typeface="Courier New"/>
                <a:cs typeface="Courier New"/>
              </a:rPr>
              <a:t>H</a:t>
            </a:r>
            <a:r>
              <a:rPr sz="770" b="1" spc="-13" dirty="0">
                <a:latin typeface="Courier New"/>
                <a:cs typeface="Courier New"/>
              </a:rPr>
              <a:t>IN</a:t>
            </a:r>
            <a:r>
              <a:rPr sz="770" b="1" spc="4" dirty="0">
                <a:latin typeface="Courier New"/>
                <a:cs typeface="Courier New"/>
              </a:rPr>
              <a:t>E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1</a:t>
            </a:r>
            <a:endParaRPr sz="770">
              <a:latin typeface="Courier New"/>
              <a:cs typeface="Courier New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043828" y="2030123"/>
            <a:ext cx="1481827" cy="4739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 marR="4344" algn="just"/>
            <a:r>
              <a:rPr sz="770" b="1" spc="13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N</a:t>
            </a:r>
            <a:r>
              <a:rPr sz="770" b="1" spc="4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TI</a:t>
            </a:r>
            <a:r>
              <a:rPr sz="770" b="1" spc="4" dirty="0">
                <a:latin typeface="Courier New"/>
                <a:cs typeface="Courier New"/>
              </a:rPr>
              <a:t>A</a:t>
            </a:r>
            <a:r>
              <a:rPr sz="770" b="1" spc="-13" dirty="0">
                <a:latin typeface="Courier New"/>
                <a:cs typeface="Courier New"/>
              </a:rPr>
              <a:t>L</a:t>
            </a:r>
            <a:r>
              <a:rPr sz="770" b="1" spc="4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ZE</a:t>
            </a:r>
            <a:r>
              <a:rPr sz="770" b="1" spc="4" dirty="0">
                <a:latin typeface="Courier New"/>
                <a:cs typeface="Courier New"/>
              </a:rPr>
              <a:t>D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O</a:t>
            </a:r>
            <a:r>
              <a:rPr sz="770" b="1" spc="-13" dirty="0">
                <a:latin typeface="Courier New"/>
                <a:cs typeface="Courier New"/>
              </a:rPr>
              <a:t>U</a:t>
            </a:r>
            <a:r>
              <a:rPr sz="770" b="1" spc="4" dirty="0">
                <a:latin typeface="Courier New"/>
                <a:cs typeface="Courier New"/>
              </a:rPr>
              <a:t>T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O</a:t>
            </a:r>
            <a:r>
              <a:rPr sz="770" b="1" spc="4" dirty="0">
                <a:latin typeface="Courier New"/>
                <a:cs typeface="Courier New"/>
              </a:rPr>
              <a:t>F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L</a:t>
            </a:r>
            <a:r>
              <a:rPr sz="770" b="1" spc="-13" dirty="0">
                <a:latin typeface="Courier New"/>
                <a:cs typeface="Courier New"/>
              </a:rPr>
              <a:t>IM</a:t>
            </a:r>
            <a:r>
              <a:rPr sz="770" b="1" spc="4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TS </a:t>
            </a:r>
            <a:r>
              <a:rPr sz="770" b="1" spc="13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N</a:t>
            </a:r>
            <a:r>
              <a:rPr sz="770" b="1" spc="4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TI</a:t>
            </a:r>
            <a:r>
              <a:rPr sz="770" b="1" spc="4" dirty="0">
                <a:latin typeface="Courier New"/>
                <a:cs typeface="Courier New"/>
              </a:rPr>
              <a:t>A</a:t>
            </a:r>
            <a:r>
              <a:rPr sz="770" b="1" spc="-13" dirty="0">
                <a:latin typeface="Courier New"/>
                <a:cs typeface="Courier New"/>
              </a:rPr>
              <a:t>L</a:t>
            </a:r>
            <a:r>
              <a:rPr sz="770" b="1" spc="4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ZE</a:t>
            </a:r>
            <a:r>
              <a:rPr sz="770" b="1" spc="4" dirty="0">
                <a:latin typeface="Courier New"/>
                <a:cs typeface="Courier New"/>
              </a:rPr>
              <a:t>D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O</a:t>
            </a:r>
            <a:r>
              <a:rPr sz="770" b="1" spc="-13" dirty="0">
                <a:latin typeface="Courier New"/>
                <a:cs typeface="Courier New"/>
              </a:rPr>
              <a:t>U</a:t>
            </a:r>
            <a:r>
              <a:rPr sz="770" b="1" spc="4" dirty="0">
                <a:latin typeface="Courier New"/>
                <a:cs typeface="Courier New"/>
              </a:rPr>
              <a:t>T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O</a:t>
            </a:r>
            <a:r>
              <a:rPr sz="770" b="1" spc="4" dirty="0">
                <a:latin typeface="Courier New"/>
                <a:cs typeface="Courier New"/>
              </a:rPr>
              <a:t>F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L</a:t>
            </a:r>
            <a:r>
              <a:rPr sz="770" b="1" spc="-13" dirty="0">
                <a:latin typeface="Courier New"/>
                <a:cs typeface="Courier New"/>
              </a:rPr>
              <a:t>IM</a:t>
            </a:r>
            <a:r>
              <a:rPr sz="770" b="1" spc="4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TS </a:t>
            </a:r>
            <a:r>
              <a:rPr sz="770" b="1" spc="17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N</a:t>
            </a:r>
            <a:r>
              <a:rPr sz="770" b="1" spc="4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TI</a:t>
            </a:r>
            <a:r>
              <a:rPr sz="770" b="1" spc="4" dirty="0">
                <a:latin typeface="Courier New"/>
                <a:cs typeface="Courier New"/>
              </a:rPr>
              <a:t>A</a:t>
            </a:r>
            <a:r>
              <a:rPr sz="770" b="1" spc="-13" dirty="0">
                <a:latin typeface="Courier New"/>
                <a:cs typeface="Courier New"/>
              </a:rPr>
              <a:t>L</a:t>
            </a:r>
            <a:r>
              <a:rPr sz="770" b="1" spc="4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ZE</a:t>
            </a:r>
            <a:r>
              <a:rPr sz="770" b="1" spc="4" dirty="0">
                <a:latin typeface="Courier New"/>
                <a:cs typeface="Courier New"/>
              </a:rPr>
              <a:t>D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O</a:t>
            </a:r>
            <a:r>
              <a:rPr sz="770" b="1" spc="-13" dirty="0">
                <a:latin typeface="Courier New"/>
                <a:cs typeface="Courier New"/>
              </a:rPr>
              <a:t>U</a:t>
            </a:r>
            <a:r>
              <a:rPr sz="770" b="1" spc="4" dirty="0">
                <a:latin typeface="Courier New"/>
                <a:cs typeface="Courier New"/>
              </a:rPr>
              <a:t>T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O</a:t>
            </a:r>
            <a:r>
              <a:rPr sz="770" b="1" spc="4" dirty="0">
                <a:latin typeface="Courier New"/>
                <a:cs typeface="Courier New"/>
              </a:rPr>
              <a:t>F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L</a:t>
            </a:r>
            <a:r>
              <a:rPr sz="770" b="1" spc="-13" dirty="0">
                <a:latin typeface="Courier New"/>
                <a:cs typeface="Courier New"/>
              </a:rPr>
              <a:t>IM</a:t>
            </a:r>
            <a:r>
              <a:rPr sz="770" b="1" spc="4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TS </a:t>
            </a:r>
            <a:r>
              <a:rPr sz="770" b="1" spc="4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N</a:t>
            </a:r>
            <a:r>
              <a:rPr sz="770" b="1" spc="4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TI</a:t>
            </a:r>
            <a:r>
              <a:rPr sz="770" b="1" spc="4" dirty="0">
                <a:latin typeface="Courier New"/>
                <a:cs typeface="Courier New"/>
              </a:rPr>
              <a:t>A</a:t>
            </a:r>
            <a:r>
              <a:rPr sz="770" b="1" spc="-13" dirty="0">
                <a:latin typeface="Courier New"/>
                <a:cs typeface="Courier New"/>
              </a:rPr>
              <a:t>L</a:t>
            </a:r>
            <a:r>
              <a:rPr sz="770" b="1" spc="4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ZE</a:t>
            </a:r>
            <a:r>
              <a:rPr sz="770" b="1" spc="4" dirty="0">
                <a:latin typeface="Courier New"/>
                <a:cs typeface="Courier New"/>
              </a:rPr>
              <a:t>D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O</a:t>
            </a:r>
            <a:r>
              <a:rPr sz="770" b="1" spc="-13" dirty="0">
                <a:latin typeface="Courier New"/>
                <a:cs typeface="Courier New"/>
              </a:rPr>
              <a:t>U</a:t>
            </a:r>
            <a:r>
              <a:rPr sz="770" b="1" spc="4" dirty="0">
                <a:latin typeface="Courier New"/>
                <a:cs typeface="Courier New"/>
              </a:rPr>
              <a:t>T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O</a:t>
            </a:r>
            <a:r>
              <a:rPr sz="770" b="1" spc="4" dirty="0">
                <a:latin typeface="Courier New"/>
                <a:cs typeface="Courier New"/>
              </a:rPr>
              <a:t>F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L</a:t>
            </a:r>
            <a:r>
              <a:rPr sz="770" b="1" spc="-13" dirty="0">
                <a:latin typeface="Courier New"/>
                <a:cs typeface="Courier New"/>
              </a:rPr>
              <a:t>IM</a:t>
            </a:r>
            <a:r>
              <a:rPr sz="770" b="1" spc="4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TS</a:t>
            </a:r>
            <a:endParaRPr sz="770" dirty="0">
              <a:latin typeface="Courier New"/>
              <a:cs typeface="Courier New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180217" y="2616555"/>
            <a:ext cx="4630100" cy="4739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>
              <a:tabLst>
                <a:tab pos="1991139" algn="l"/>
              </a:tabLst>
            </a:pPr>
            <a:r>
              <a:rPr sz="770" b="1" spc="-13" dirty="0">
                <a:latin typeface="Courier New"/>
                <a:cs typeface="Courier New"/>
              </a:rPr>
              <a:t>I</a:t>
            </a:r>
            <a:r>
              <a:rPr sz="770" b="1" spc="4" dirty="0">
                <a:latin typeface="Courier New"/>
                <a:cs typeface="Courier New"/>
              </a:rPr>
              <a:t>N</a:t>
            </a:r>
            <a:r>
              <a:rPr sz="770" b="1" spc="-13" dirty="0">
                <a:latin typeface="Courier New"/>
                <a:cs typeface="Courier New"/>
              </a:rPr>
              <a:t>IT</a:t>
            </a:r>
            <a:r>
              <a:rPr sz="770" b="1" spc="4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A</a:t>
            </a:r>
            <a:r>
              <a:rPr sz="770" b="1" spc="4" dirty="0">
                <a:latin typeface="Courier New"/>
                <a:cs typeface="Courier New"/>
              </a:rPr>
              <a:t>L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C</a:t>
            </a:r>
            <a:r>
              <a:rPr sz="770" b="1" spc="4" dirty="0">
                <a:latin typeface="Courier New"/>
                <a:cs typeface="Courier New"/>
              </a:rPr>
              <a:t>O</a:t>
            </a:r>
            <a:r>
              <a:rPr sz="770" b="1" spc="-13" dirty="0">
                <a:latin typeface="Courier New"/>
                <a:cs typeface="Courier New"/>
              </a:rPr>
              <a:t>N</a:t>
            </a:r>
            <a:r>
              <a:rPr sz="770" b="1" spc="4" dirty="0">
                <a:latin typeface="Courier New"/>
                <a:cs typeface="Courier New"/>
              </a:rPr>
              <a:t>D</a:t>
            </a:r>
            <a:r>
              <a:rPr sz="770" b="1" spc="-13" dirty="0">
                <a:latin typeface="Courier New"/>
                <a:cs typeface="Courier New"/>
              </a:rPr>
              <a:t>IT</a:t>
            </a:r>
            <a:r>
              <a:rPr sz="770" b="1" spc="4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O</a:t>
            </a:r>
            <a:r>
              <a:rPr sz="770" b="1" spc="4" dirty="0">
                <a:latin typeface="Courier New"/>
                <a:cs typeface="Courier New"/>
              </a:rPr>
              <a:t>N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L</a:t>
            </a:r>
            <a:r>
              <a:rPr sz="770" b="1" spc="4" dirty="0">
                <a:latin typeface="Courier New"/>
                <a:cs typeface="Courier New"/>
              </a:rPr>
              <a:t>O</a:t>
            </a:r>
            <a:r>
              <a:rPr sz="770" b="1" spc="-13" dirty="0">
                <a:latin typeface="Courier New"/>
                <a:cs typeface="Courier New"/>
              </a:rPr>
              <a:t>A</a:t>
            </a:r>
            <a:r>
              <a:rPr sz="770" b="1" spc="4" dirty="0">
                <a:latin typeface="Courier New"/>
                <a:cs typeface="Courier New"/>
              </a:rPr>
              <a:t>D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F</a:t>
            </a:r>
            <a:r>
              <a:rPr sz="770" b="1" spc="4" dirty="0">
                <a:latin typeface="Courier New"/>
                <a:cs typeface="Courier New"/>
              </a:rPr>
              <a:t>L</a:t>
            </a:r>
            <a:r>
              <a:rPr sz="770" b="1" spc="-13" dirty="0">
                <a:latin typeface="Courier New"/>
                <a:cs typeface="Courier New"/>
              </a:rPr>
              <a:t>O</a:t>
            </a:r>
            <a:r>
              <a:rPr sz="770" b="1" spc="4" dirty="0">
                <a:latin typeface="Courier New"/>
                <a:cs typeface="Courier New"/>
              </a:rPr>
              <a:t>W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U</a:t>
            </a:r>
            <a:r>
              <a:rPr sz="770" b="1" spc="4" dirty="0">
                <a:latin typeface="Courier New"/>
                <a:cs typeface="Courier New"/>
              </a:rPr>
              <a:t>S</a:t>
            </a:r>
            <a:r>
              <a:rPr sz="770" b="1" spc="-13" dirty="0">
                <a:latin typeface="Courier New"/>
                <a:cs typeface="Courier New"/>
              </a:rPr>
              <a:t>E</a:t>
            </a:r>
            <a:r>
              <a:rPr sz="770" b="1" spc="4" dirty="0">
                <a:latin typeface="Courier New"/>
                <a:cs typeface="Courier New"/>
              </a:rPr>
              <a:t>D</a:t>
            </a:r>
            <a:r>
              <a:rPr sz="770" b="1" dirty="0">
                <a:latin typeface="Courier New"/>
                <a:cs typeface="Courier New"/>
              </a:rPr>
              <a:t>	</a:t>
            </a:r>
            <a:r>
              <a:rPr sz="770" b="1" spc="4" dirty="0">
                <a:latin typeface="Courier New"/>
                <a:cs typeface="Courier New"/>
              </a:rPr>
              <a:t>1</a:t>
            </a:r>
            <a:r>
              <a:rPr sz="770" b="1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I</a:t>
            </a:r>
            <a:r>
              <a:rPr sz="770" b="1" spc="4" dirty="0">
                <a:latin typeface="Courier New"/>
                <a:cs typeface="Courier New"/>
              </a:rPr>
              <a:t>T</a:t>
            </a:r>
            <a:r>
              <a:rPr sz="770" b="1" spc="-13" dirty="0">
                <a:latin typeface="Courier New"/>
                <a:cs typeface="Courier New"/>
              </a:rPr>
              <a:t>E</a:t>
            </a:r>
            <a:r>
              <a:rPr sz="770" b="1" spc="4" dirty="0">
                <a:latin typeface="Courier New"/>
                <a:cs typeface="Courier New"/>
              </a:rPr>
              <a:t>R</a:t>
            </a:r>
            <a:r>
              <a:rPr sz="770" b="1" spc="-13" dirty="0">
                <a:latin typeface="Courier New"/>
                <a:cs typeface="Courier New"/>
              </a:rPr>
              <a:t>AT</a:t>
            </a:r>
            <a:r>
              <a:rPr sz="770" b="1" spc="4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O</a:t>
            </a:r>
            <a:r>
              <a:rPr sz="770" b="1" spc="4" dirty="0">
                <a:latin typeface="Courier New"/>
                <a:cs typeface="Courier New"/>
              </a:rPr>
              <a:t>NS</a:t>
            </a:r>
            <a:endParaRPr sz="770">
              <a:latin typeface="Courier New"/>
              <a:cs typeface="Courier New"/>
            </a:endParaRPr>
          </a:p>
          <a:p>
            <a:pPr>
              <a:spcBef>
                <a:spcPts val="38"/>
              </a:spcBef>
            </a:pPr>
            <a:endParaRPr sz="770">
              <a:latin typeface="Times New Roman"/>
              <a:cs typeface="Times New Roman"/>
            </a:endParaRPr>
          </a:p>
          <a:p>
            <a:pPr marL="10860" marR="4344">
              <a:tabLst>
                <a:tab pos="1351498" algn="l"/>
                <a:tab pos="1817925" algn="l"/>
                <a:tab pos="2226253" algn="l"/>
                <a:tab pos="2753495" algn="l"/>
                <a:tab pos="3160193" algn="l"/>
                <a:tab pos="3510964" algn="l"/>
                <a:tab pos="3977391" algn="l"/>
                <a:tab pos="4386804" algn="l"/>
              </a:tabLst>
            </a:pPr>
            <a:r>
              <a:rPr sz="770" b="1" spc="-13" dirty="0">
                <a:latin typeface="Courier New"/>
                <a:cs typeface="Courier New"/>
              </a:rPr>
              <a:t>-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13" dirty="0">
                <a:latin typeface="Courier New"/>
                <a:cs typeface="Courier New"/>
              </a:rPr>
              <a:t>--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13" dirty="0">
                <a:latin typeface="Courier New"/>
                <a:cs typeface="Courier New"/>
              </a:rPr>
              <a:t>-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13" dirty="0">
                <a:latin typeface="Courier New"/>
                <a:cs typeface="Courier New"/>
              </a:rPr>
              <a:t>--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13" dirty="0">
                <a:latin typeface="Courier New"/>
                <a:cs typeface="Courier New"/>
              </a:rPr>
              <a:t>-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13" dirty="0">
                <a:latin typeface="Courier New"/>
                <a:cs typeface="Courier New"/>
              </a:rPr>
              <a:t>--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13" dirty="0">
                <a:latin typeface="Courier New"/>
                <a:cs typeface="Courier New"/>
              </a:rPr>
              <a:t>-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13" dirty="0">
                <a:latin typeface="Courier New"/>
                <a:cs typeface="Courier New"/>
              </a:rPr>
              <a:t>--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13" dirty="0">
                <a:latin typeface="Courier New"/>
                <a:cs typeface="Courier New"/>
              </a:rPr>
              <a:t>-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13" dirty="0">
                <a:latin typeface="Courier New"/>
                <a:cs typeface="Courier New"/>
              </a:rPr>
              <a:t>--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13" dirty="0">
                <a:latin typeface="Courier New"/>
                <a:cs typeface="Courier New"/>
              </a:rPr>
              <a:t>-M</a:t>
            </a:r>
            <a:r>
              <a:rPr sz="770" b="1" spc="4" dirty="0">
                <a:latin typeface="Courier New"/>
                <a:cs typeface="Courier New"/>
              </a:rPr>
              <a:t>A</a:t>
            </a:r>
            <a:r>
              <a:rPr sz="770" b="1" spc="-13" dirty="0">
                <a:latin typeface="Courier New"/>
                <a:cs typeface="Courier New"/>
              </a:rPr>
              <a:t>C</a:t>
            </a:r>
            <a:r>
              <a:rPr sz="770" b="1" spc="4" dirty="0">
                <a:latin typeface="Courier New"/>
                <a:cs typeface="Courier New"/>
              </a:rPr>
              <a:t>H</a:t>
            </a:r>
            <a:r>
              <a:rPr sz="770" b="1" spc="-13" dirty="0">
                <a:latin typeface="Courier New"/>
                <a:cs typeface="Courier New"/>
              </a:rPr>
              <a:t>IN</a:t>
            </a:r>
            <a:r>
              <a:rPr sz="770" b="1" spc="4" dirty="0">
                <a:latin typeface="Courier New"/>
                <a:cs typeface="Courier New"/>
              </a:rPr>
              <a:t>E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NI</a:t>
            </a:r>
            <a:r>
              <a:rPr sz="770" b="1" spc="4" dirty="0">
                <a:latin typeface="Courier New"/>
                <a:cs typeface="Courier New"/>
              </a:rPr>
              <a:t>T</a:t>
            </a:r>
            <a:r>
              <a:rPr sz="770" b="1" spc="-13" dirty="0">
                <a:latin typeface="Courier New"/>
                <a:cs typeface="Courier New"/>
              </a:rPr>
              <a:t>I</a:t>
            </a:r>
            <a:r>
              <a:rPr sz="770" b="1" spc="4" dirty="0">
                <a:latin typeface="Courier New"/>
                <a:cs typeface="Courier New"/>
              </a:rPr>
              <a:t>AL</a:t>
            </a:r>
            <a:r>
              <a:rPr sz="770" b="1" spc="-30" dirty="0">
                <a:latin typeface="Courier New"/>
                <a:cs typeface="Courier New"/>
              </a:rPr>
              <a:t> </a:t>
            </a:r>
            <a:r>
              <a:rPr sz="770" b="1" spc="4" dirty="0">
                <a:latin typeface="Courier New"/>
                <a:cs typeface="Courier New"/>
              </a:rPr>
              <a:t>C</a:t>
            </a:r>
            <a:r>
              <a:rPr sz="770" b="1" spc="-13" dirty="0">
                <a:latin typeface="Courier New"/>
                <a:cs typeface="Courier New"/>
              </a:rPr>
              <a:t>O</a:t>
            </a:r>
            <a:r>
              <a:rPr sz="770" b="1" spc="4" dirty="0">
                <a:latin typeface="Courier New"/>
                <a:cs typeface="Courier New"/>
              </a:rPr>
              <a:t>N</a:t>
            </a:r>
            <a:r>
              <a:rPr sz="770" b="1" spc="-13" dirty="0">
                <a:latin typeface="Courier New"/>
                <a:cs typeface="Courier New"/>
              </a:rPr>
              <a:t>D</a:t>
            </a:r>
            <a:r>
              <a:rPr sz="770" b="1" spc="4" dirty="0">
                <a:latin typeface="Courier New"/>
                <a:cs typeface="Courier New"/>
              </a:rPr>
              <a:t>I</a:t>
            </a:r>
            <a:r>
              <a:rPr sz="770" b="1" spc="-13" dirty="0">
                <a:latin typeface="Courier New"/>
                <a:cs typeface="Courier New"/>
              </a:rPr>
              <a:t>TI</a:t>
            </a:r>
            <a:r>
              <a:rPr sz="770" b="1" spc="4" dirty="0">
                <a:latin typeface="Courier New"/>
                <a:cs typeface="Courier New"/>
              </a:rPr>
              <a:t>O</a:t>
            </a:r>
            <a:r>
              <a:rPr sz="770" b="1" spc="-13" dirty="0">
                <a:latin typeface="Courier New"/>
                <a:cs typeface="Courier New"/>
              </a:rPr>
              <a:t>N</a:t>
            </a:r>
            <a:r>
              <a:rPr sz="770" b="1" spc="4" dirty="0">
                <a:latin typeface="Courier New"/>
                <a:cs typeface="Courier New"/>
              </a:rPr>
              <a:t>S</a:t>
            </a:r>
            <a:r>
              <a:rPr sz="770" b="1" spc="-13" dirty="0">
                <a:latin typeface="Courier New"/>
                <a:cs typeface="Courier New"/>
              </a:rPr>
              <a:t>--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13" dirty="0">
                <a:latin typeface="Courier New"/>
                <a:cs typeface="Courier New"/>
              </a:rPr>
              <a:t>-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13" dirty="0">
                <a:latin typeface="Courier New"/>
                <a:cs typeface="Courier New"/>
              </a:rPr>
              <a:t>--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13" dirty="0">
                <a:latin typeface="Courier New"/>
                <a:cs typeface="Courier New"/>
              </a:rPr>
              <a:t>-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13" dirty="0">
                <a:latin typeface="Courier New"/>
                <a:cs typeface="Courier New"/>
              </a:rPr>
              <a:t>--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13" dirty="0">
                <a:latin typeface="Courier New"/>
                <a:cs typeface="Courier New"/>
              </a:rPr>
              <a:t>-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13" dirty="0">
                <a:latin typeface="Courier New"/>
                <a:cs typeface="Courier New"/>
              </a:rPr>
              <a:t>--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13" dirty="0">
                <a:latin typeface="Courier New"/>
                <a:cs typeface="Courier New"/>
              </a:rPr>
              <a:t>--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13" dirty="0">
                <a:latin typeface="Courier New"/>
                <a:cs typeface="Courier New"/>
              </a:rPr>
              <a:t>-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13" dirty="0">
                <a:latin typeface="Courier New"/>
                <a:cs typeface="Courier New"/>
              </a:rPr>
              <a:t>--</a:t>
            </a:r>
            <a:r>
              <a:rPr sz="770" b="1" spc="4" dirty="0">
                <a:latin typeface="Courier New"/>
                <a:cs typeface="Courier New"/>
              </a:rPr>
              <a:t>-- </a:t>
            </a:r>
            <a:r>
              <a:rPr sz="770" b="1" spc="-13" dirty="0">
                <a:latin typeface="Courier New"/>
                <a:cs typeface="Courier New"/>
              </a:rPr>
              <a:t>X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13" dirty="0">
                <a:latin typeface="Courier New"/>
                <a:cs typeface="Courier New"/>
              </a:rPr>
              <a:t>--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13" dirty="0">
                <a:latin typeface="Courier New"/>
                <a:cs typeface="Courier New"/>
              </a:rPr>
              <a:t>-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B</a:t>
            </a:r>
            <a:r>
              <a:rPr sz="770" b="1" spc="4" dirty="0">
                <a:latin typeface="Courier New"/>
                <a:cs typeface="Courier New"/>
              </a:rPr>
              <a:t>US</a:t>
            </a:r>
            <a:r>
              <a:rPr sz="770" b="1" spc="-9" dirty="0">
                <a:latin typeface="Courier New"/>
                <a:cs typeface="Courier New"/>
              </a:rPr>
              <a:t> </a:t>
            </a:r>
            <a:r>
              <a:rPr sz="770" b="1" spc="-13" dirty="0">
                <a:latin typeface="Courier New"/>
                <a:cs typeface="Courier New"/>
              </a:rPr>
              <a:t>--</a:t>
            </a:r>
            <a:r>
              <a:rPr sz="770" b="1" spc="4" dirty="0">
                <a:latin typeface="Courier New"/>
                <a:cs typeface="Courier New"/>
              </a:rPr>
              <a:t>-</a:t>
            </a:r>
            <a:r>
              <a:rPr sz="770" b="1" spc="-13" dirty="0">
                <a:latin typeface="Courier New"/>
                <a:cs typeface="Courier New"/>
              </a:rPr>
              <a:t>-</a:t>
            </a:r>
            <a:r>
              <a:rPr sz="770" b="1" spc="4" dirty="0">
                <a:latin typeface="Courier New"/>
                <a:cs typeface="Courier New"/>
              </a:rPr>
              <a:t>-X</a:t>
            </a:r>
            <a:r>
              <a:rPr sz="770" b="1" spc="-21" dirty="0">
                <a:latin typeface="Courier New"/>
                <a:cs typeface="Courier New"/>
              </a:rPr>
              <a:t> </a:t>
            </a:r>
            <a:r>
              <a:rPr sz="770" b="1" spc="-4" dirty="0">
                <a:latin typeface="Courier New"/>
                <a:cs typeface="Courier New"/>
              </a:rPr>
              <a:t>I</a:t>
            </a:r>
            <a:r>
              <a:rPr sz="770" b="1" spc="4" dirty="0">
                <a:latin typeface="Courier New"/>
                <a:cs typeface="Courier New"/>
              </a:rPr>
              <a:t>D</a:t>
            </a:r>
            <a:r>
              <a:rPr sz="770" b="1" dirty="0">
                <a:latin typeface="Courier New"/>
                <a:cs typeface="Courier New"/>
              </a:rPr>
              <a:t>	</a:t>
            </a:r>
            <a:r>
              <a:rPr sz="770" b="1" spc="-13" dirty="0">
                <a:latin typeface="Courier New"/>
                <a:cs typeface="Courier New"/>
              </a:rPr>
              <a:t>E</a:t>
            </a:r>
            <a:r>
              <a:rPr sz="770" b="1" spc="9" dirty="0">
                <a:latin typeface="Courier New"/>
                <a:cs typeface="Courier New"/>
              </a:rPr>
              <a:t>T</a:t>
            </a:r>
            <a:r>
              <a:rPr sz="770" b="1" spc="-13" dirty="0">
                <a:latin typeface="Courier New"/>
                <a:cs typeface="Courier New"/>
              </a:rPr>
              <a:t>ER</a:t>
            </a:r>
            <a:r>
              <a:rPr sz="770" b="1" spc="4" dirty="0">
                <a:latin typeface="Courier New"/>
                <a:cs typeface="Courier New"/>
              </a:rPr>
              <a:t>M</a:t>
            </a:r>
            <a:r>
              <a:rPr sz="770" b="1" dirty="0">
                <a:latin typeface="Courier New"/>
                <a:cs typeface="Courier New"/>
              </a:rPr>
              <a:t>	</a:t>
            </a:r>
            <a:r>
              <a:rPr sz="770" b="1" spc="-13" dirty="0">
                <a:latin typeface="Courier New"/>
                <a:cs typeface="Courier New"/>
              </a:rPr>
              <a:t>E</a:t>
            </a:r>
            <a:r>
              <a:rPr sz="770" b="1" spc="4" dirty="0">
                <a:latin typeface="Courier New"/>
                <a:cs typeface="Courier New"/>
              </a:rPr>
              <a:t>FD</a:t>
            </a:r>
            <a:r>
              <a:rPr sz="770" b="1" dirty="0">
                <a:latin typeface="Courier New"/>
                <a:cs typeface="Courier New"/>
              </a:rPr>
              <a:t>	</a:t>
            </a:r>
            <a:r>
              <a:rPr sz="770" b="1" spc="-13" dirty="0">
                <a:latin typeface="Courier New"/>
                <a:cs typeface="Courier New"/>
              </a:rPr>
              <a:t>P</a:t>
            </a:r>
            <a:r>
              <a:rPr sz="770" b="1" spc="13" dirty="0">
                <a:latin typeface="Courier New"/>
                <a:cs typeface="Courier New"/>
              </a:rPr>
              <a:t>O</a:t>
            </a:r>
            <a:r>
              <a:rPr sz="770" b="1" spc="-13" dirty="0">
                <a:latin typeface="Courier New"/>
                <a:cs typeface="Courier New"/>
              </a:rPr>
              <a:t>WE</a:t>
            </a:r>
            <a:r>
              <a:rPr sz="770" b="1" spc="4" dirty="0">
                <a:latin typeface="Courier New"/>
                <a:cs typeface="Courier New"/>
              </a:rPr>
              <a:t>R</a:t>
            </a:r>
            <a:r>
              <a:rPr sz="770" b="1" dirty="0">
                <a:latin typeface="Courier New"/>
                <a:cs typeface="Courier New"/>
              </a:rPr>
              <a:t>	</a:t>
            </a:r>
            <a:r>
              <a:rPr sz="770" b="1" spc="-13" dirty="0">
                <a:latin typeface="Courier New"/>
                <a:cs typeface="Courier New"/>
              </a:rPr>
              <a:t>VA</a:t>
            </a:r>
            <a:r>
              <a:rPr sz="770" b="1" spc="4" dirty="0">
                <a:latin typeface="Courier New"/>
                <a:cs typeface="Courier New"/>
              </a:rPr>
              <a:t>RS</a:t>
            </a:r>
            <a:r>
              <a:rPr sz="770" b="1" dirty="0">
                <a:latin typeface="Courier New"/>
                <a:cs typeface="Courier New"/>
              </a:rPr>
              <a:t>	P</a:t>
            </a:r>
            <a:r>
              <a:rPr sz="770" b="1" spc="-13" dirty="0">
                <a:latin typeface="Courier New"/>
                <a:cs typeface="Courier New"/>
              </a:rPr>
              <a:t>.</a:t>
            </a:r>
            <a:r>
              <a:rPr sz="770" b="1" spc="4" dirty="0">
                <a:latin typeface="Courier New"/>
                <a:cs typeface="Courier New"/>
              </a:rPr>
              <a:t>F.</a:t>
            </a:r>
            <a:r>
              <a:rPr sz="770" b="1" dirty="0">
                <a:latin typeface="Courier New"/>
                <a:cs typeface="Courier New"/>
              </a:rPr>
              <a:t>	</a:t>
            </a:r>
            <a:r>
              <a:rPr sz="770" b="1" spc="-13" dirty="0">
                <a:latin typeface="Courier New"/>
                <a:cs typeface="Courier New"/>
              </a:rPr>
              <a:t>A</a:t>
            </a:r>
            <a:r>
              <a:rPr sz="770" b="1" spc="9" dirty="0">
                <a:latin typeface="Courier New"/>
                <a:cs typeface="Courier New"/>
              </a:rPr>
              <a:t>N</a:t>
            </a:r>
            <a:r>
              <a:rPr sz="770" b="1" spc="-13" dirty="0">
                <a:latin typeface="Courier New"/>
                <a:cs typeface="Courier New"/>
              </a:rPr>
              <a:t>GL</a:t>
            </a:r>
            <a:r>
              <a:rPr sz="770" b="1" spc="4" dirty="0">
                <a:latin typeface="Courier New"/>
                <a:cs typeface="Courier New"/>
              </a:rPr>
              <a:t>E</a:t>
            </a:r>
            <a:r>
              <a:rPr sz="770" b="1" dirty="0">
                <a:latin typeface="Courier New"/>
                <a:cs typeface="Courier New"/>
              </a:rPr>
              <a:t>	</a:t>
            </a:r>
            <a:r>
              <a:rPr sz="770" b="1" spc="-13" dirty="0">
                <a:latin typeface="Courier New"/>
                <a:cs typeface="Courier New"/>
              </a:rPr>
              <a:t>I</a:t>
            </a:r>
            <a:r>
              <a:rPr sz="770" b="1" spc="4" dirty="0">
                <a:latin typeface="Courier New"/>
                <a:cs typeface="Courier New"/>
              </a:rPr>
              <a:t>D</a:t>
            </a:r>
            <a:r>
              <a:rPr sz="770" b="1" dirty="0">
                <a:latin typeface="Courier New"/>
                <a:cs typeface="Courier New"/>
              </a:rPr>
              <a:t>	</a:t>
            </a:r>
            <a:r>
              <a:rPr sz="770" b="1" spc="-13" dirty="0">
                <a:latin typeface="Courier New"/>
                <a:cs typeface="Courier New"/>
              </a:rPr>
              <a:t>IQ</a:t>
            </a:r>
            <a:endParaRPr sz="770">
              <a:latin typeface="Courier New"/>
              <a:cs typeface="Courier New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914400" y="4130909"/>
            <a:ext cx="2314779" cy="364891"/>
          </a:xfrm>
          <a:custGeom>
            <a:avLst/>
            <a:gdLst/>
            <a:ahLst/>
            <a:cxnLst/>
            <a:rect l="l" t="t" r="r" b="b"/>
            <a:pathLst>
              <a:path w="2707004" h="426720">
                <a:moveTo>
                  <a:pt x="1490459" y="423672"/>
                </a:moveTo>
                <a:lnTo>
                  <a:pt x="1216139" y="423672"/>
                </a:lnTo>
                <a:lnTo>
                  <a:pt x="1353312" y="426720"/>
                </a:lnTo>
                <a:lnTo>
                  <a:pt x="1490459" y="423672"/>
                </a:lnTo>
                <a:close/>
              </a:path>
              <a:path w="2707004" h="426720">
                <a:moveTo>
                  <a:pt x="1624571" y="420611"/>
                </a:moveTo>
                <a:lnTo>
                  <a:pt x="1082027" y="420611"/>
                </a:lnTo>
                <a:lnTo>
                  <a:pt x="1149083" y="423672"/>
                </a:lnTo>
                <a:lnTo>
                  <a:pt x="1557515" y="423672"/>
                </a:lnTo>
                <a:lnTo>
                  <a:pt x="1624571" y="420611"/>
                </a:lnTo>
                <a:close/>
              </a:path>
              <a:path w="2707004" h="426720">
                <a:moveTo>
                  <a:pt x="1624571" y="3048"/>
                </a:moveTo>
                <a:lnTo>
                  <a:pt x="1082027" y="3048"/>
                </a:lnTo>
                <a:lnTo>
                  <a:pt x="832104" y="15252"/>
                </a:lnTo>
                <a:lnTo>
                  <a:pt x="771131" y="21336"/>
                </a:lnTo>
                <a:lnTo>
                  <a:pt x="713219" y="24396"/>
                </a:lnTo>
                <a:lnTo>
                  <a:pt x="658368" y="30492"/>
                </a:lnTo>
                <a:lnTo>
                  <a:pt x="603504" y="33540"/>
                </a:lnTo>
                <a:lnTo>
                  <a:pt x="548627" y="39624"/>
                </a:lnTo>
                <a:lnTo>
                  <a:pt x="402336" y="57912"/>
                </a:lnTo>
                <a:lnTo>
                  <a:pt x="359664" y="67068"/>
                </a:lnTo>
                <a:lnTo>
                  <a:pt x="316992" y="73164"/>
                </a:lnTo>
                <a:lnTo>
                  <a:pt x="277368" y="79248"/>
                </a:lnTo>
                <a:lnTo>
                  <a:pt x="237731" y="88404"/>
                </a:lnTo>
                <a:lnTo>
                  <a:pt x="204203" y="97536"/>
                </a:lnTo>
                <a:lnTo>
                  <a:pt x="170675" y="103644"/>
                </a:lnTo>
                <a:lnTo>
                  <a:pt x="140208" y="112776"/>
                </a:lnTo>
                <a:lnTo>
                  <a:pt x="112763" y="121932"/>
                </a:lnTo>
                <a:lnTo>
                  <a:pt x="88392" y="131064"/>
                </a:lnTo>
                <a:lnTo>
                  <a:pt x="67056" y="143268"/>
                </a:lnTo>
                <a:lnTo>
                  <a:pt x="30480" y="161556"/>
                </a:lnTo>
                <a:lnTo>
                  <a:pt x="9131" y="182892"/>
                </a:lnTo>
                <a:lnTo>
                  <a:pt x="9131" y="185940"/>
                </a:lnTo>
                <a:lnTo>
                  <a:pt x="3048" y="198132"/>
                </a:lnTo>
                <a:lnTo>
                  <a:pt x="3048" y="201180"/>
                </a:lnTo>
                <a:lnTo>
                  <a:pt x="0" y="210312"/>
                </a:lnTo>
                <a:lnTo>
                  <a:pt x="0" y="213360"/>
                </a:lnTo>
                <a:lnTo>
                  <a:pt x="3048" y="225552"/>
                </a:lnTo>
                <a:lnTo>
                  <a:pt x="3048" y="228587"/>
                </a:lnTo>
                <a:lnTo>
                  <a:pt x="9131" y="237744"/>
                </a:lnTo>
                <a:lnTo>
                  <a:pt x="9131" y="240792"/>
                </a:lnTo>
                <a:lnTo>
                  <a:pt x="18275" y="249923"/>
                </a:lnTo>
                <a:lnTo>
                  <a:pt x="18275" y="252984"/>
                </a:lnTo>
                <a:lnTo>
                  <a:pt x="67056" y="283451"/>
                </a:lnTo>
                <a:lnTo>
                  <a:pt x="112763" y="301752"/>
                </a:lnTo>
                <a:lnTo>
                  <a:pt x="170675" y="320040"/>
                </a:lnTo>
                <a:lnTo>
                  <a:pt x="237731" y="338328"/>
                </a:lnTo>
                <a:lnTo>
                  <a:pt x="277368" y="344411"/>
                </a:lnTo>
                <a:lnTo>
                  <a:pt x="316992" y="353568"/>
                </a:lnTo>
                <a:lnTo>
                  <a:pt x="402336" y="365760"/>
                </a:lnTo>
                <a:lnTo>
                  <a:pt x="451091" y="371856"/>
                </a:lnTo>
                <a:lnTo>
                  <a:pt x="499859" y="380987"/>
                </a:lnTo>
                <a:lnTo>
                  <a:pt x="548627" y="384035"/>
                </a:lnTo>
                <a:lnTo>
                  <a:pt x="713219" y="402323"/>
                </a:lnTo>
                <a:lnTo>
                  <a:pt x="832104" y="408432"/>
                </a:lnTo>
                <a:lnTo>
                  <a:pt x="893051" y="414528"/>
                </a:lnTo>
                <a:lnTo>
                  <a:pt x="1018019" y="420611"/>
                </a:lnTo>
                <a:lnTo>
                  <a:pt x="1688592" y="420611"/>
                </a:lnTo>
                <a:lnTo>
                  <a:pt x="1816595" y="414528"/>
                </a:lnTo>
                <a:lnTo>
                  <a:pt x="1877568" y="408432"/>
                </a:lnTo>
                <a:lnTo>
                  <a:pt x="1993392" y="402323"/>
                </a:lnTo>
                <a:lnTo>
                  <a:pt x="2022408" y="399275"/>
                </a:lnTo>
                <a:lnTo>
                  <a:pt x="1216139" y="399275"/>
                </a:lnTo>
                <a:lnTo>
                  <a:pt x="1149083" y="396240"/>
                </a:lnTo>
                <a:lnTo>
                  <a:pt x="1085075" y="396240"/>
                </a:lnTo>
                <a:lnTo>
                  <a:pt x="774192" y="380987"/>
                </a:lnTo>
                <a:lnTo>
                  <a:pt x="716280" y="374904"/>
                </a:lnTo>
                <a:lnTo>
                  <a:pt x="658368" y="371856"/>
                </a:lnTo>
                <a:lnTo>
                  <a:pt x="551675" y="359651"/>
                </a:lnTo>
                <a:lnTo>
                  <a:pt x="362712" y="335280"/>
                </a:lnTo>
                <a:lnTo>
                  <a:pt x="320040" y="326123"/>
                </a:lnTo>
                <a:lnTo>
                  <a:pt x="280403" y="320040"/>
                </a:lnTo>
                <a:lnTo>
                  <a:pt x="243840" y="310896"/>
                </a:lnTo>
                <a:lnTo>
                  <a:pt x="210311" y="304787"/>
                </a:lnTo>
                <a:lnTo>
                  <a:pt x="176784" y="295656"/>
                </a:lnTo>
                <a:lnTo>
                  <a:pt x="121920" y="277368"/>
                </a:lnTo>
                <a:lnTo>
                  <a:pt x="97536" y="268211"/>
                </a:lnTo>
                <a:lnTo>
                  <a:pt x="60947" y="249923"/>
                </a:lnTo>
                <a:lnTo>
                  <a:pt x="45720" y="243840"/>
                </a:lnTo>
                <a:lnTo>
                  <a:pt x="36563" y="234696"/>
                </a:lnTo>
                <a:lnTo>
                  <a:pt x="32499" y="228587"/>
                </a:lnTo>
                <a:lnTo>
                  <a:pt x="30480" y="228587"/>
                </a:lnTo>
                <a:lnTo>
                  <a:pt x="24384" y="216408"/>
                </a:lnTo>
                <a:lnTo>
                  <a:pt x="26407" y="216408"/>
                </a:lnTo>
                <a:lnTo>
                  <a:pt x="25395" y="213360"/>
                </a:lnTo>
                <a:lnTo>
                  <a:pt x="24384" y="213360"/>
                </a:lnTo>
                <a:lnTo>
                  <a:pt x="24384" y="210312"/>
                </a:lnTo>
                <a:lnTo>
                  <a:pt x="25397" y="210312"/>
                </a:lnTo>
                <a:lnTo>
                  <a:pt x="26410" y="207264"/>
                </a:lnTo>
                <a:lnTo>
                  <a:pt x="24384" y="207264"/>
                </a:lnTo>
                <a:lnTo>
                  <a:pt x="30480" y="198132"/>
                </a:lnTo>
                <a:lnTo>
                  <a:pt x="31999" y="198132"/>
                </a:lnTo>
                <a:lnTo>
                  <a:pt x="36563" y="188976"/>
                </a:lnTo>
                <a:lnTo>
                  <a:pt x="40637" y="188976"/>
                </a:lnTo>
                <a:lnTo>
                  <a:pt x="60947" y="173736"/>
                </a:lnTo>
                <a:lnTo>
                  <a:pt x="97536" y="155448"/>
                </a:lnTo>
                <a:lnTo>
                  <a:pt x="121920" y="146316"/>
                </a:lnTo>
                <a:lnTo>
                  <a:pt x="176784" y="128028"/>
                </a:lnTo>
                <a:lnTo>
                  <a:pt x="210311" y="121932"/>
                </a:lnTo>
                <a:lnTo>
                  <a:pt x="243840" y="112776"/>
                </a:lnTo>
                <a:lnTo>
                  <a:pt x="280403" y="106692"/>
                </a:lnTo>
                <a:lnTo>
                  <a:pt x="320040" y="97536"/>
                </a:lnTo>
                <a:lnTo>
                  <a:pt x="362712" y="91452"/>
                </a:lnTo>
                <a:lnTo>
                  <a:pt x="408419" y="82308"/>
                </a:lnTo>
                <a:lnTo>
                  <a:pt x="551675" y="64020"/>
                </a:lnTo>
                <a:lnTo>
                  <a:pt x="606539" y="57912"/>
                </a:lnTo>
                <a:lnTo>
                  <a:pt x="658368" y="54864"/>
                </a:lnTo>
                <a:lnTo>
                  <a:pt x="716280" y="48780"/>
                </a:lnTo>
                <a:lnTo>
                  <a:pt x="774192" y="45732"/>
                </a:lnTo>
                <a:lnTo>
                  <a:pt x="832104" y="39624"/>
                </a:lnTo>
                <a:lnTo>
                  <a:pt x="1018019" y="30492"/>
                </a:lnTo>
                <a:lnTo>
                  <a:pt x="1085075" y="30492"/>
                </a:lnTo>
                <a:lnTo>
                  <a:pt x="1149083" y="27444"/>
                </a:lnTo>
                <a:lnTo>
                  <a:pt x="1216139" y="27444"/>
                </a:lnTo>
                <a:lnTo>
                  <a:pt x="1353312" y="24396"/>
                </a:lnTo>
                <a:lnTo>
                  <a:pt x="1993452" y="24396"/>
                </a:lnTo>
                <a:lnTo>
                  <a:pt x="1935480" y="18288"/>
                </a:lnTo>
                <a:lnTo>
                  <a:pt x="1624571" y="3048"/>
                </a:lnTo>
                <a:close/>
              </a:path>
              <a:path w="2707004" h="426720">
                <a:moveTo>
                  <a:pt x="2706611" y="225552"/>
                </a:moveTo>
                <a:lnTo>
                  <a:pt x="2679192" y="225552"/>
                </a:lnTo>
                <a:lnTo>
                  <a:pt x="2670035" y="234696"/>
                </a:lnTo>
                <a:lnTo>
                  <a:pt x="2673083" y="234696"/>
                </a:lnTo>
                <a:lnTo>
                  <a:pt x="2660904" y="243840"/>
                </a:lnTo>
                <a:lnTo>
                  <a:pt x="2630411" y="262128"/>
                </a:lnTo>
                <a:lnTo>
                  <a:pt x="2609075" y="271272"/>
                </a:lnTo>
                <a:lnTo>
                  <a:pt x="2584704" y="277368"/>
                </a:lnTo>
                <a:lnTo>
                  <a:pt x="2560307" y="286499"/>
                </a:lnTo>
                <a:lnTo>
                  <a:pt x="2529840" y="295656"/>
                </a:lnTo>
                <a:lnTo>
                  <a:pt x="2496299" y="304787"/>
                </a:lnTo>
                <a:lnTo>
                  <a:pt x="2462771" y="310896"/>
                </a:lnTo>
                <a:lnTo>
                  <a:pt x="2426195" y="320040"/>
                </a:lnTo>
                <a:lnTo>
                  <a:pt x="2386571" y="326123"/>
                </a:lnTo>
                <a:lnTo>
                  <a:pt x="2343899" y="335280"/>
                </a:lnTo>
                <a:lnTo>
                  <a:pt x="2255507" y="347472"/>
                </a:lnTo>
                <a:lnTo>
                  <a:pt x="2048256" y="371856"/>
                </a:lnTo>
                <a:lnTo>
                  <a:pt x="1993392" y="374904"/>
                </a:lnTo>
                <a:lnTo>
                  <a:pt x="1935480" y="380987"/>
                </a:lnTo>
                <a:lnTo>
                  <a:pt x="1624571" y="396240"/>
                </a:lnTo>
                <a:lnTo>
                  <a:pt x="1557515" y="396240"/>
                </a:lnTo>
                <a:lnTo>
                  <a:pt x="1490459" y="399275"/>
                </a:lnTo>
                <a:lnTo>
                  <a:pt x="2022408" y="399275"/>
                </a:lnTo>
                <a:lnTo>
                  <a:pt x="2157971" y="384035"/>
                </a:lnTo>
                <a:lnTo>
                  <a:pt x="2209787" y="380987"/>
                </a:lnTo>
                <a:lnTo>
                  <a:pt x="2258568" y="371856"/>
                </a:lnTo>
                <a:lnTo>
                  <a:pt x="2392680" y="353568"/>
                </a:lnTo>
                <a:lnTo>
                  <a:pt x="2432304" y="344411"/>
                </a:lnTo>
                <a:lnTo>
                  <a:pt x="2505456" y="329184"/>
                </a:lnTo>
                <a:lnTo>
                  <a:pt x="2566416" y="310896"/>
                </a:lnTo>
                <a:lnTo>
                  <a:pt x="2618219" y="292608"/>
                </a:lnTo>
                <a:lnTo>
                  <a:pt x="2660904" y="274320"/>
                </a:lnTo>
                <a:lnTo>
                  <a:pt x="2676131" y="262128"/>
                </a:lnTo>
                <a:lnTo>
                  <a:pt x="2688323" y="252984"/>
                </a:lnTo>
                <a:lnTo>
                  <a:pt x="2688323" y="249923"/>
                </a:lnTo>
                <a:lnTo>
                  <a:pt x="2697480" y="240792"/>
                </a:lnTo>
                <a:lnTo>
                  <a:pt x="2700528" y="240792"/>
                </a:lnTo>
                <a:lnTo>
                  <a:pt x="2700528" y="237744"/>
                </a:lnTo>
                <a:lnTo>
                  <a:pt x="2703563" y="228587"/>
                </a:lnTo>
                <a:lnTo>
                  <a:pt x="2706611" y="228587"/>
                </a:lnTo>
                <a:lnTo>
                  <a:pt x="2706611" y="225552"/>
                </a:lnTo>
                <a:close/>
              </a:path>
              <a:path w="2707004" h="426720">
                <a:moveTo>
                  <a:pt x="30480" y="225552"/>
                </a:moveTo>
                <a:lnTo>
                  <a:pt x="30480" y="228587"/>
                </a:lnTo>
                <a:lnTo>
                  <a:pt x="32499" y="228587"/>
                </a:lnTo>
                <a:lnTo>
                  <a:pt x="30480" y="225552"/>
                </a:lnTo>
                <a:close/>
              </a:path>
              <a:path w="2707004" h="426720">
                <a:moveTo>
                  <a:pt x="2682240" y="216408"/>
                </a:moveTo>
                <a:lnTo>
                  <a:pt x="2676131" y="228587"/>
                </a:lnTo>
                <a:lnTo>
                  <a:pt x="2679192" y="225552"/>
                </a:lnTo>
                <a:lnTo>
                  <a:pt x="2706611" y="225552"/>
                </a:lnTo>
                <a:lnTo>
                  <a:pt x="2706611" y="219456"/>
                </a:lnTo>
                <a:lnTo>
                  <a:pt x="2682240" y="219456"/>
                </a:lnTo>
                <a:lnTo>
                  <a:pt x="2682240" y="216408"/>
                </a:lnTo>
                <a:close/>
              </a:path>
              <a:path w="2707004" h="426720">
                <a:moveTo>
                  <a:pt x="26407" y="216408"/>
                </a:moveTo>
                <a:lnTo>
                  <a:pt x="24384" y="216408"/>
                </a:lnTo>
                <a:lnTo>
                  <a:pt x="27419" y="219456"/>
                </a:lnTo>
                <a:lnTo>
                  <a:pt x="26407" y="216408"/>
                </a:lnTo>
                <a:close/>
              </a:path>
              <a:path w="2707004" h="426720">
                <a:moveTo>
                  <a:pt x="2706611" y="204228"/>
                </a:moveTo>
                <a:lnTo>
                  <a:pt x="2682240" y="204228"/>
                </a:lnTo>
                <a:lnTo>
                  <a:pt x="2682240" y="219456"/>
                </a:lnTo>
                <a:lnTo>
                  <a:pt x="2706611" y="219456"/>
                </a:lnTo>
                <a:lnTo>
                  <a:pt x="2706611" y="204228"/>
                </a:lnTo>
                <a:close/>
              </a:path>
              <a:path w="2707004" h="426720">
                <a:moveTo>
                  <a:pt x="24384" y="210312"/>
                </a:moveTo>
                <a:lnTo>
                  <a:pt x="24384" y="213360"/>
                </a:lnTo>
                <a:lnTo>
                  <a:pt x="24890" y="211837"/>
                </a:lnTo>
                <a:lnTo>
                  <a:pt x="24384" y="210312"/>
                </a:lnTo>
                <a:close/>
              </a:path>
              <a:path w="2707004" h="426720">
                <a:moveTo>
                  <a:pt x="24890" y="211837"/>
                </a:moveTo>
                <a:lnTo>
                  <a:pt x="24384" y="213360"/>
                </a:lnTo>
                <a:lnTo>
                  <a:pt x="25395" y="213360"/>
                </a:lnTo>
                <a:lnTo>
                  <a:pt x="24890" y="211837"/>
                </a:lnTo>
                <a:close/>
              </a:path>
              <a:path w="2707004" h="426720">
                <a:moveTo>
                  <a:pt x="25397" y="210312"/>
                </a:moveTo>
                <a:lnTo>
                  <a:pt x="24384" y="210312"/>
                </a:lnTo>
                <a:lnTo>
                  <a:pt x="24890" y="211837"/>
                </a:lnTo>
                <a:lnTo>
                  <a:pt x="25397" y="210312"/>
                </a:lnTo>
                <a:close/>
              </a:path>
              <a:path w="2707004" h="426720">
                <a:moveTo>
                  <a:pt x="27419" y="204228"/>
                </a:moveTo>
                <a:lnTo>
                  <a:pt x="24384" y="207264"/>
                </a:lnTo>
                <a:lnTo>
                  <a:pt x="26410" y="207264"/>
                </a:lnTo>
                <a:lnTo>
                  <a:pt x="27419" y="204228"/>
                </a:lnTo>
                <a:close/>
              </a:path>
              <a:path w="2707004" h="426720">
                <a:moveTo>
                  <a:pt x="2676131" y="198132"/>
                </a:moveTo>
                <a:lnTo>
                  <a:pt x="2682240" y="207264"/>
                </a:lnTo>
                <a:lnTo>
                  <a:pt x="2682240" y="204228"/>
                </a:lnTo>
                <a:lnTo>
                  <a:pt x="2706611" y="204228"/>
                </a:lnTo>
                <a:lnTo>
                  <a:pt x="2706611" y="201180"/>
                </a:lnTo>
                <a:lnTo>
                  <a:pt x="2679192" y="201180"/>
                </a:lnTo>
                <a:lnTo>
                  <a:pt x="2676131" y="198132"/>
                </a:lnTo>
                <a:close/>
              </a:path>
              <a:path w="2707004" h="426720">
                <a:moveTo>
                  <a:pt x="31999" y="198132"/>
                </a:moveTo>
                <a:lnTo>
                  <a:pt x="30480" y="198132"/>
                </a:lnTo>
                <a:lnTo>
                  <a:pt x="30480" y="201180"/>
                </a:lnTo>
                <a:lnTo>
                  <a:pt x="31999" y="198132"/>
                </a:lnTo>
                <a:close/>
              </a:path>
              <a:path w="2707004" h="426720">
                <a:moveTo>
                  <a:pt x="2671343" y="190719"/>
                </a:moveTo>
                <a:lnTo>
                  <a:pt x="2679192" y="201180"/>
                </a:lnTo>
                <a:lnTo>
                  <a:pt x="2706611" y="201180"/>
                </a:lnTo>
                <a:lnTo>
                  <a:pt x="2706611" y="198132"/>
                </a:lnTo>
                <a:lnTo>
                  <a:pt x="2703563" y="195084"/>
                </a:lnTo>
                <a:lnTo>
                  <a:pt x="2702547" y="192024"/>
                </a:lnTo>
                <a:lnTo>
                  <a:pt x="2673083" y="192024"/>
                </a:lnTo>
                <a:lnTo>
                  <a:pt x="2671343" y="190719"/>
                </a:lnTo>
                <a:close/>
              </a:path>
              <a:path w="2707004" h="426720">
                <a:moveTo>
                  <a:pt x="40637" y="188976"/>
                </a:moveTo>
                <a:lnTo>
                  <a:pt x="36563" y="188976"/>
                </a:lnTo>
                <a:lnTo>
                  <a:pt x="36563" y="192024"/>
                </a:lnTo>
                <a:lnTo>
                  <a:pt x="40637" y="188976"/>
                </a:lnTo>
                <a:close/>
              </a:path>
              <a:path w="2707004" h="426720">
                <a:moveTo>
                  <a:pt x="2670035" y="188976"/>
                </a:moveTo>
                <a:lnTo>
                  <a:pt x="2671343" y="190719"/>
                </a:lnTo>
                <a:lnTo>
                  <a:pt x="2673083" y="192024"/>
                </a:lnTo>
                <a:lnTo>
                  <a:pt x="2670035" y="188976"/>
                </a:lnTo>
                <a:close/>
              </a:path>
              <a:path w="2707004" h="426720">
                <a:moveTo>
                  <a:pt x="2701535" y="188976"/>
                </a:moveTo>
                <a:lnTo>
                  <a:pt x="2670035" y="188976"/>
                </a:lnTo>
                <a:lnTo>
                  <a:pt x="2673083" y="192024"/>
                </a:lnTo>
                <a:lnTo>
                  <a:pt x="2702547" y="192024"/>
                </a:lnTo>
                <a:lnTo>
                  <a:pt x="2701535" y="188976"/>
                </a:lnTo>
                <a:close/>
              </a:path>
              <a:path w="2707004" h="426720">
                <a:moveTo>
                  <a:pt x="1993452" y="24396"/>
                </a:moveTo>
                <a:lnTo>
                  <a:pt x="1353312" y="24396"/>
                </a:lnTo>
                <a:lnTo>
                  <a:pt x="1490459" y="27444"/>
                </a:lnTo>
                <a:lnTo>
                  <a:pt x="1557515" y="27444"/>
                </a:lnTo>
                <a:lnTo>
                  <a:pt x="1624571" y="30492"/>
                </a:lnTo>
                <a:lnTo>
                  <a:pt x="1688592" y="30492"/>
                </a:lnTo>
                <a:lnTo>
                  <a:pt x="1813547" y="36576"/>
                </a:lnTo>
                <a:lnTo>
                  <a:pt x="1874507" y="42684"/>
                </a:lnTo>
                <a:lnTo>
                  <a:pt x="1993392" y="48780"/>
                </a:lnTo>
                <a:lnTo>
                  <a:pt x="2048256" y="54864"/>
                </a:lnTo>
                <a:lnTo>
                  <a:pt x="2103107" y="57912"/>
                </a:lnTo>
                <a:lnTo>
                  <a:pt x="2255507" y="76200"/>
                </a:lnTo>
                <a:lnTo>
                  <a:pt x="2301240" y="85356"/>
                </a:lnTo>
                <a:lnTo>
                  <a:pt x="2386571" y="97536"/>
                </a:lnTo>
                <a:lnTo>
                  <a:pt x="2426195" y="106692"/>
                </a:lnTo>
                <a:lnTo>
                  <a:pt x="2462771" y="112776"/>
                </a:lnTo>
                <a:lnTo>
                  <a:pt x="2499347" y="121932"/>
                </a:lnTo>
                <a:lnTo>
                  <a:pt x="2529840" y="131064"/>
                </a:lnTo>
                <a:lnTo>
                  <a:pt x="2560307" y="137160"/>
                </a:lnTo>
                <a:lnTo>
                  <a:pt x="2609075" y="155448"/>
                </a:lnTo>
                <a:lnTo>
                  <a:pt x="2630411" y="164604"/>
                </a:lnTo>
                <a:lnTo>
                  <a:pt x="2660904" y="182892"/>
                </a:lnTo>
                <a:lnTo>
                  <a:pt x="2671343" y="190719"/>
                </a:lnTo>
                <a:lnTo>
                  <a:pt x="2670035" y="188976"/>
                </a:lnTo>
                <a:lnTo>
                  <a:pt x="2701535" y="188976"/>
                </a:lnTo>
                <a:lnTo>
                  <a:pt x="2700528" y="185940"/>
                </a:lnTo>
                <a:lnTo>
                  <a:pt x="2697480" y="185940"/>
                </a:lnTo>
                <a:lnTo>
                  <a:pt x="2697480" y="182892"/>
                </a:lnTo>
                <a:lnTo>
                  <a:pt x="2676131" y="161556"/>
                </a:lnTo>
                <a:lnTo>
                  <a:pt x="2657856" y="152400"/>
                </a:lnTo>
                <a:lnTo>
                  <a:pt x="2639568" y="140220"/>
                </a:lnTo>
                <a:lnTo>
                  <a:pt x="2593835" y="121932"/>
                </a:lnTo>
                <a:lnTo>
                  <a:pt x="2535923" y="103644"/>
                </a:lnTo>
                <a:lnTo>
                  <a:pt x="2502395" y="97536"/>
                </a:lnTo>
                <a:lnTo>
                  <a:pt x="2468880" y="88404"/>
                </a:lnTo>
                <a:lnTo>
                  <a:pt x="2432304" y="79248"/>
                </a:lnTo>
                <a:lnTo>
                  <a:pt x="2389619" y="73164"/>
                </a:lnTo>
                <a:lnTo>
                  <a:pt x="2349995" y="67068"/>
                </a:lnTo>
                <a:lnTo>
                  <a:pt x="2304275" y="57912"/>
                </a:lnTo>
                <a:lnTo>
                  <a:pt x="2209787" y="45732"/>
                </a:lnTo>
                <a:lnTo>
                  <a:pt x="2106168" y="33540"/>
                </a:lnTo>
                <a:lnTo>
                  <a:pt x="2051304" y="30492"/>
                </a:lnTo>
                <a:lnTo>
                  <a:pt x="1993452" y="24396"/>
                </a:lnTo>
                <a:close/>
              </a:path>
              <a:path w="2707004" h="426720">
                <a:moveTo>
                  <a:pt x="1490459" y="0"/>
                </a:moveTo>
                <a:lnTo>
                  <a:pt x="1216139" y="0"/>
                </a:lnTo>
                <a:lnTo>
                  <a:pt x="1149083" y="3048"/>
                </a:lnTo>
                <a:lnTo>
                  <a:pt x="1557515" y="3048"/>
                </a:lnTo>
                <a:lnTo>
                  <a:pt x="1490459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24" name="object 24"/>
          <p:cNvSpPr/>
          <p:nvPr/>
        </p:nvSpPr>
        <p:spPr>
          <a:xfrm>
            <a:off x="1026908" y="1730628"/>
            <a:ext cx="4811460" cy="1032229"/>
          </a:xfrm>
          <a:custGeom>
            <a:avLst/>
            <a:gdLst/>
            <a:ahLst/>
            <a:cxnLst/>
            <a:rect l="l" t="t" r="r" b="b"/>
            <a:pathLst>
              <a:path w="5626734" h="1207135">
                <a:moveTo>
                  <a:pt x="5626608" y="0"/>
                </a:moveTo>
                <a:lnTo>
                  <a:pt x="0" y="0"/>
                </a:lnTo>
                <a:lnTo>
                  <a:pt x="0" y="1206995"/>
                </a:lnTo>
                <a:lnTo>
                  <a:pt x="5626608" y="1206995"/>
                </a:lnTo>
                <a:lnTo>
                  <a:pt x="5626608" y="1194803"/>
                </a:lnTo>
                <a:lnTo>
                  <a:pt x="24371" y="1194803"/>
                </a:lnTo>
                <a:lnTo>
                  <a:pt x="12179" y="1182624"/>
                </a:lnTo>
                <a:lnTo>
                  <a:pt x="24371" y="1182624"/>
                </a:lnTo>
                <a:lnTo>
                  <a:pt x="24371" y="27419"/>
                </a:lnTo>
                <a:lnTo>
                  <a:pt x="12179" y="27419"/>
                </a:lnTo>
                <a:lnTo>
                  <a:pt x="24371" y="15227"/>
                </a:lnTo>
                <a:lnTo>
                  <a:pt x="5626608" y="15227"/>
                </a:lnTo>
                <a:lnTo>
                  <a:pt x="5626608" y="0"/>
                </a:lnTo>
                <a:close/>
              </a:path>
              <a:path w="5626734" h="1207135">
                <a:moveTo>
                  <a:pt x="24371" y="1182624"/>
                </a:moveTo>
                <a:lnTo>
                  <a:pt x="12179" y="1182624"/>
                </a:lnTo>
                <a:lnTo>
                  <a:pt x="24371" y="1194803"/>
                </a:lnTo>
                <a:lnTo>
                  <a:pt x="24371" y="1182624"/>
                </a:lnTo>
                <a:close/>
              </a:path>
              <a:path w="5626734" h="1207135">
                <a:moveTo>
                  <a:pt x="5602211" y="1182624"/>
                </a:moveTo>
                <a:lnTo>
                  <a:pt x="24371" y="1182624"/>
                </a:lnTo>
                <a:lnTo>
                  <a:pt x="24371" y="1194803"/>
                </a:lnTo>
                <a:lnTo>
                  <a:pt x="5602211" y="1194803"/>
                </a:lnTo>
                <a:lnTo>
                  <a:pt x="5602211" y="1182624"/>
                </a:lnTo>
                <a:close/>
              </a:path>
              <a:path w="5626734" h="1207135">
                <a:moveTo>
                  <a:pt x="5602211" y="15227"/>
                </a:moveTo>
                <a:lnTo>
                  <a:pt x="5602211" y="1194803"/>
                </a:lnTo>
                <a:lnTo>
                  <a:pt x="5614403" y="1182624"/>
                </a:lnTo>
                <a:lnTo>
                  <a:pt x="5626608" y="1182624"/>
                </a:lnTo>
                <a:lnTo>
                  <a:pt x="5626608" y="27419"/>
                </a:lnTo>
                <a:lnTo>
                  <a:pt x="5614403" y="27419"/>
                </a:lnTo>
                <a:lnTo>
                  <a:pt x="5602211" y="15227"/>
                </a:lnTo>
                <a:close/>
              </a:path>
              <a:path w="5626734" h="1207135">
                <a:moveTo>
                  <a:pt x="5626608" y="1182624"/>
                </a:moveTo>
                <a:lnTo>
                  <a:pt x="5614403" y="1182624"/>
                </a:lnTo>
                <a:lnTo>
                  <a:pt x="5602211" y="1194803"/>
                </a:lnTo>
                <a:lnTo>
                  <a:pt x="5626608" y="1194803"/>
                </a:lnTo>
                <a:lnTo>
                  <a:pt x="5626608" y="1182624"/>
                </a:lnTo>
                <a:close/>
              </a:path>
              <a:path w="5626734" h="1207135">
                <a:moveTo>
                  <a:pt x="24371" y="15227"/>
                </a:moveTo>
                <a:lnTo>
                  <a:pt x="12179" y="27419"/>
                </a:lnTo>
                <a:lnTo>
                  <a:pt x="24371" y="27419"/>
                </a:lnTo>
                <a:lnTo>
                  <a:pt x="24371" y="15227"/>
                </a:lnTo>
                <a:close/>
              </a:path>
              <a:path w="5626734" h="1207135">
                <a:moveTo>
                  <a:pt x="5602211" y="15227"/>
                </a:moveTo>
                <a:lnTo>
                  <a:pt x="24371" y="15227"/>
                </a:lnTo>
                <a:lnTo>
                  <a:pt x="24371" y="27419"/>
                </a:lnTo>
                <a:lnTo>
                  <a:pt x="5602211" y="27419"/>
                </a:lnTo>
                <a:lnTo>
                  <a:pt x="5602211" y="15227"/>
                </a:lnTo>
                <a:close/>
              </a:path>
              <a:path w="5626734" h="1207135">
                <a:moveTo>
                  <a:pt x="5626608" y="15227"/>
                </a:moveTo>
                <a:lnTo>
                  <a:pt x="5602211" y="15227"/>
                </a:lnTo>
                <a:lnTo>
                  <a:pt x="5614403" y="27419"/>
                </a:lnTo>
                <a:lnTo>
                  <a:pt x="5626608" y="27419"/>
                </a:lnTo>
                <a:lnTo>
                  <a:pt x="5626608" y="1522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 sz="1539"/>
          </a:p>
        </p:txBody>
      </p:sp>
      <p:graphicFrame>
        <p:nvGraphicFramePr>
          <p:cNvPr id="21" name="object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47879854"/>
              </p:ext>
            </p:extLst>
          </p:nvPr>
        </p:nvGraphicFramePr>
        <p:xfrm>
          <a:off x="1218562" y="3100026"/>
          <a:ext cx="5868037" cy="9244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1125"/>
                <a:gridCol w="556112"/>
                <a:gridCol w="411712"/>
                <a:gridCol w="185666"/>
                <a:gridCol w="553245"/>
                <a:gridCol w="556127"/>
                <a:gridCol w="595436"/>
                <a:gridCol w="559572"/>
                <a:gridCol w="556092"/>
                <a:gridCol w="479883"/>
                <a:gridCol w="520160"/>
                <a:gridCol w="522907"/>
              </a:tblGrid>
              <a:tr h="117286">
                <a:tc>
                  <a:txBody>
                    <a:bodyPr/>
                    <a:lstStyle/>
                    <a:p>
                      <a:pPr marL="10477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101</a:t>
                      </a:r>
                      <a:endParaRPr sz="1000" dirty="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N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UC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-A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1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.6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1.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200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.3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91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000" b="1" spc="10" dirty="0">
                          <a:latin typeface="Courier New"/>
                          <a:cs typeface="Courier New"/>
                        </a:rPr>
                        <a:t>7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5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.00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1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5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1.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11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365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0.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9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8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03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6</a:t>
                      </a:r>
                      <a:r>
                        <a:rPr sz="1000" b="1" spc="10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.50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.7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10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.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45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07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</a:tr>
              <a:tr h="117286">
                <a:tc>
                  <a:txBody>
                    <a:bodyPr/>
                    <a:lstStyle/>
                    <a:p>
                      <a:pPr marL="10477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102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N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UC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-B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1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.6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1.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200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.3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91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000" b="1" spc="10" dirty="0">
                          <a:latin typeface="Courier New"/>
                          <a:cs typeface="Courier New"/>
                        </a:rPr>
                        <a:t>7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5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.00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1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5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1.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11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365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0.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9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8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03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6</a:t>
                      </a:r>
                      <a:r>
                        <a:rPr sz="1000" b="1" spc="10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.50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.7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10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.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45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07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</a:tr>
              <a:tr h="126414">
                <a:tc gridSpan="12">
                  <a:txBody>
                    <a:bodyPr/>
                    <a:lstStyle/>
                    <a:p>
                      <a:pPr marL="104775">
                        <a:lnSpc>
                          <a:spcPct val="100000"/>
                        </a:lnSpc>
                        <a:tabLst>
                          <a:tab pos="989965" algn="l"/>
                          <a:tab pos="1469390" algn="l"/>
                          <a:tab pos="2489200" algn="l"/>
                          <a:tab pos="3037840" algn="l"/>
                          <a:tab pos="4060825" algn="l"/>
                        </a:tabLst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20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1</a:t>
                      </a:r>
                      <a:r>
                        <a:rPr sz="1000" b="1" spc="-10" dirty="0"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H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YD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RO	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5</a:t>
                      </a:r>
                      <a:r>
                        <a:rPr sz="1000" b="1" spc="10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5" dirty="0"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1	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1.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14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9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1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.0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9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6	</a:t>
                      </a:r>
                      <a:r>
                        <a:rPr sz="1000" b="1" spc="5" dirty="0">
                          <a:latin typeface="Courier New"/>
                          <a:cs typeface="Courier New"/>
                        </a:rPr>
                        <a:t>6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.0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	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4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00</a:t>
                      </a:r>
                      <a:r>
                        <a:rPr sz="1000" b="1" spc="-10" dirty="0"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8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3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20	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3</a:t>
                      </a:r>
                      <a:r>
                        <a:rPr sz="1000" b="1" spc="5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.5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8</a:t>
                      </a:r>
                      <a:r>
                        <a:rPr sz="1000" b="1" spc="-10" dirty="0"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.8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1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8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6</a:t>
                      </a:r>
                      <a:r>
                        <a:rPr sz="1000" b="1" spc="-10" dirty="0"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.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53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88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17286">
                <a:tc>
                  <a:txBody>
                    <a:bodyPr/>
                    <a:lstStyle/>
                    <a:p>
                      <a:pPr marL="10477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206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U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RB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G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EN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000" b="1" spc="10" dirty="0">
                          <a:latin typeface="Courier New"/>
                          <a:cs typeface="Courier New"/>
                        </a:rPr>
                        <a:t>1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8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.0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0.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9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717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.4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9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21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310">
                        <a:lnSpc>
                          <a:spcPct val="100000"/>
                        </a:lnSpc>
                      </a:pPr>
                      <a:r>
                        <a:rPr sz="1000" b="1" spc="10" dirty="0">
                          <a:latin typeface="Courier New"/>
                          <a:cs typeface="Courier New"/>
                        </a:rPr>
                        <a:t>8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.00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6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365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0.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8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spc="10" dirty="0">
                          <a:latin typeface="Courier New"/>
                          <a:cs typeface="Courier New"/>
                        </a:rPr>
                        <a:t>6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.85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.9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3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58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.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42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83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</a:tr>
              <a:tr h="117286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3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001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M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INE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906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30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1.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500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1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.6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5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66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000" b="1" spc="10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4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8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.88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1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8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7.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25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365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0.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7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9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91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1</a:t>
                      </a:r>
                      <a:r>
                        <a:rPr sz="1000" b="1" spc="10" dirty="0">
                          <a:latin typeface="Courier New"/>
                          <a:cs typeface="Courier New"/>
                        </a:rPr>
                        <a:t>3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.60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.2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91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.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18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84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</a:tr>
              <a:tr h="162457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3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008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C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AT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D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OG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8430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30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0.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9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517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.8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5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15</a:t>
                      </a:r>
                      <a:endParaRPr sz="1000" dirty="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000" b="1" spc="10" dirty="0">
                          <a:latin typeface="Courier New"/>
                          <a:cs typeface="Courier New"/>
                        </a:rPr>
                        <a:t>1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.00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652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8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365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0.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7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8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09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spc="10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.06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.9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5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83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.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39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13</a:t>
                      </a:r>
                      <a:endParaRPr sz="1000" dirty="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22" name="object 2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89701570"/>
              </p:ext>
            </p:extLst>
          </p:nvPr>
        </p:nvGraphicFramePr>
        <p:xfrm>
          <a:off x="951314" y="4282440"/>
          <a:ext cx="6135286" cy="108691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5525"/>
                <a:gridCol w="967441"/>
                <a:gridCol w="1010545"/>
                <a:gridCol w="765544"/>
                <a:gridCol w="646614"/>
                <a:gridCol w="484880"/>
                <a:gridCol w="1332550"/>
                <a:gridCol w="322187"/>
              </a:tblGrid>
              <a:tr h="162457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I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N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IT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I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AL</a:t>
                      </a:r>
                      <a:endParaRPr sz="1000" dirty="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C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O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N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D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IT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I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O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NS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S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U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S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PE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C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T: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 gridSpan="5">
                  <a:txBody>
                    <a:bodyPr/>
                    <a:lstStyle/>
                    <a:p>
                      <a:endParaRPr sz="1000" dirty="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17286">
                <a:tc>
                  <a:txBody>
                    <a:bodyPr/>
                    <a:lstStyle/>
                    <a:p>
                      <a:pPr marL="306070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I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D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S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T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A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TE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(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I)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7160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S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TA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T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E(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I)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8275">
                        <a:lnSpc>
                          <a:spcPct val="100000"/>
                        </a:lnSpc>
                      </a:pPr>
                      <a:r>
                        <a:rPr sz="1000" b="1" spc="10" dirty="0">
                          <a:latin typeface="Courier New"/>
                          <a:cs typeface="Courier New"/>
                        </a:rPr>
                        <a:t>M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OD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EL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S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T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A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TE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7160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B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US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310">
                        <a:lnSpc>
                          <a:spcPct val="100000"/>
                        </a:lnSpc>
                      </a:pPr>
                      <a:r>
                        <a:rPr sz="1000" b="1" spc="10" dirty="0">
                          <a:latin typeface="Courier New"/>
                          <a:cs typeface="Courier New"/>
                        </a:rPr>
                        <a:t>X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--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-</a:t>
                      </a:r>
                      <a:r>
                        <a:rPr sz="1000" b="1" spc="-10" dirty="0"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N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AM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E</a:t>
                      </a:r>
                      <a:r>
                        <a:rPr sz="1000" b="1" spc="-10" dirty="0"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-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--X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2870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ID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</a:tr>
              <a:tr h="117286">
                <a:tc>
                  <a:txBody>
                    <a:bodyPr/>
                    <a:lstStyle/>
                    <a:p>
                      <a:pPr marL="238760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13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-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1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4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181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764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2.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860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G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EN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S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AL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8430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K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6525">
                        <a:lnSpc>
                          <a:spcPct val="100000"/>
                        </a:lnSpc>
                      </a:pPr>
                      <a:r>
                        <a:rPr sz="1000" b="1" spc="10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tabLst>
                          <a:tab pos="614680" algn="l"/>
                        </a:tabLst>
                      </a:pPr>
                      <a:r>
                        <a:rPr sz="1000" b="1" spc="5" dirty="0">
                          <a:latin typeface="Courier New"/>
                          <a:cs typeface="Courier New"/>
                        </a:rPr>
                        <a:t>H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YD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RO	5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.00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</a:tr>
              <a:tr h="117286">
                <a:tc>
                  <a:txBody>
                    <a:bodyPr/>
                    <a:lstStyle/>
                    <a:p>
                      <a:pPr marL="238760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22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-0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.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4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03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9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E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-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7010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0.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000</a:t>
                      </a:r>
                      <a:endParaRPr sz="1000" dirty="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G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EN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R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OU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779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K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+4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6525">
                        <a:lnSpc>
                          <a:spcPct val="100000"/>
                        </a:lnSpc>
                      </a:pPr>
                      <a:r>
                        <a:rPr sz="1000" b="1" spc="5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06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tabLst>
                          <a:tab pos="612775" algn="l"/>
                        </a:tabLst>
                      </a:pPr>
                      <a:r>
                        <a:rPr sz="1000" b="1" spc="5" dirty="0">
                          <a:latin typeface="Courier New"/>
                          <a:cs typeface="Courier New"/>
                        </a:rPr>
                        <a:t>U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RB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G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E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N	</a:t>
                      </a:r>
                      <a:r>
                        <a:rPr sz="1000" b="1" spc="5" dirty="0">
                          <a:latin typeface="Courier New"/>
                          <a:cs typeface="Courier New"/>
                        </a:rPr>
                        <a:t>1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8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.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000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</a:tr>
              <a:tr h="117286">
                <a:tc>
                  <a:txBody>
                    <a:bodyPr/>
                    <a:lstStyle/>
                    <a:p>
                      <a:pPr marL="238760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38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-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250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764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2.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3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091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I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EE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E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T1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8430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K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+2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7160">
                        <a:lnSpc>
                          <a:spcPct val="100000"/>
                        </a:lnSpc>
                      </a:pPr>
                      <a:r>
                        <a:rPr sz="1000" b="1" spc="5" dirty="0">
                          <a:latin typeface="Courier New"/>
                          <a:cs typeface="Courier New"/>
                        </a:rPr>
                        <a:t>1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tabLst>
                          <a:tab pos="614680" algn="l"/>
                        </a:tabLst>
                      </a:pPr>
                      <a:r>
                        <a:rPr sz="1000" b="1" spc="10" dirty="0">
                          <a:latin typeface="Courier New"/>
                          <a:cs typeface="Courier New"/>
                        </a:rPr>
                        <a:t>N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UC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-A	2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1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.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600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</a:tr>
              <a:tr h="117286">
                <a:tc>
                  <a:txBody>
                    <a:bodyPr/>
                    <a:lstStyle/>
                    <a:p>
                      <a:pPr marL="238760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42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-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250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764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2.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3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091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I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EE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E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T1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8430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K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+2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7160">
                        <a:lnSpc>
                          <a:spcPct val="100000"/>
                        </a:lnSpc>
                      </a:pPr>
                      <a:r>
                        <a:rPr sz="1000" b="1" spc="5" dirty="0">
                          <a:latin typeface="Courier New"/>
                          <a:cs typeface="Courier New"/>
                        </a:rPr>
                        <a:t>1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02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tabLst>
                          <a:tab pos="614680" algn="l"/>
                        </a:tabLst>
                      </a:pPr>
                      <a:r>
                        <a:rPr sz="1000" b="1" spc="10" dirty="0">
                          <a:latin typeface="Courier New"/>
                          <a:cs typeface="Courier New"/>
                        </a:rPr>
                        <a:t>N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UC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-B	2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1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.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600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</a:tr>
              <a:tr h="162457">
                <a:tc>
                  <a:txBody>
                    <a:bodyPr/>
                    <a:lstStyle/>
                    <a:p>
                      <a:pPr marL="238760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63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-0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.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4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039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7645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4.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8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636</a:t>
                      </a:r>
                      <a:endParaRPr sz="1000" dirty="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T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GO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V1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7160">
                        <a:lnSpc>
                          <a:spcPct val="100000"/>
                        </a:lnSpc>
                      </a:pPr>
                      <a:r>
                        <a:rPr sz="1000" b="1" spc="-20" dirty="0">
                          <a:latin typeface="Courier New"/>
                          <a:cs typeface="Courier New"/>
                        </a:rPr>
                        <a:t>K</a:t>
                      </a:r>
                      <a:r>
                        <a:rPr sz="1000" b="1" spc="10" dirty="0">
                          <a:latin typeface="Courier New"/>
                          <a:cs typeface="Courier New"/>
                        </a:rPr>
                        <a:t>+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1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7160">
                        <a:lnSpc>
                          <a:spcPct val="100000"/>
                        </a:lnSpc>
                      </a:pPr>
                      <a:r>
                        <a:rPr sz="1000" b="1" spc="5" dirty="0">
                          <a:latin typeface="Courier New"/>
                          <a:cs typeface="Courier New"/>
                        </a:rPr>
                        <a:t>2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06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tabLst>
                          <a:tab pos="613410" algn="l"/>
                        </a:tabLst>
                      </a:pPr>
                      <a:r>
                        <a:rPr sz="1000" b="1" spc="5" dirty="0">
                          <a:latin typeface="Courier New"/>
                          <a:cs typeface="Courier New"/>
                        </a:rPr>
                        <a:t>U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RB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G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E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N	</a:t>
                      </a:r>
                      <a:r>
                        <a:rPr sz="1000" b="1" spc="5" dirty="0">
                          <a:latin typeface="Courier New"/>
                          <a:cs typeface="Courier New"/>
                        </a:rPr>
                        <a:t>1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8</a:t>
                      </a:r>
                      <a:r>
                        <a:rPr sz="1000" b="1" dirty="0">
                          <a:latin typeface="Courier New"/>
                          <a:cs typeface="Courier New"/>
                        </a:rPr>
                        <a:t>.</a:t>
                      </a:r>
                      <a:r>
                        <a:rPr sz="1000" b="1" spc="-20" dirty="0">
                          <a:latin typeface="Courier New"/>
                          <a:cs typeface="Courier New"/>
                        </a:rPr>
                        <a:t>000</a:t>
                      </a:r>
                      <a:endParaRPr sz="10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ourier New"/>
                          <a:cs typeface="Courier New"/>
                        </a:rPr>
                        <a:t>1</a:t>
                      </a:r>
                      <a:endParaRPr sz="1000" dirty="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8251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Save simulation data</a:t>
            </a:r>
            <a:endParaRPr lang="en-IN" altLang="en-US" dirty="0"/>
          </a:p>
        </p:txBody>
      </p:sp>
      <p:sp>
        <p:nvSpPr>
          <p:cNvPr id="2355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941AC1-1A3D-4223-B1BA-708826B4033F}" type="slidenum">
              <a:rPr lang="en-US" altLang="en-US">
                <a:solidFill>
                  <a:srgbClr val="898989"/>
                </a:solidFill>
              </a:rPr>
              <a:pPr/>
              <a:t>26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6" name="object 15"/>
          <p:cNvSpPr txBox="1"/>
          <p:nvPr/>
        </p:nvSpPr>
        <p:spPr>
          <a:xfrm>
            <a:off x="76200" y="1046708"/>
            <a:ext cx="9021546" cy="25391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6870" marR="5080" indent="-344805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6870" algn="l"/>
              </a:tabLst>
            </a:pPr>
            <a:r>
              <a:rPr lang="en-US" sz="2000" spc="-15" dirty="0" smtClean="0">
                <a:cs typeface="Arial"/>
              </a:rPr>
              <a:t>To Save dynamics simulation data:</a:t>
            </a:r>
          </a:p>
          <a:p>
            <a:pPr marL="814070" marR="5080" lvl="1" indent="-344805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6870" algn="l"/>
              </a:tabLst>
            </a:pPr>
            <a:r>
              <a:rPr lang="en-US" sz="2000" spc="-15" dirty="0" smtClean="0">
                <a:cs typeface="Arial"/>
              </a:rPr>
              <a:t>Save Converted power flow case as *.</a:t>
            </a:r>
            <a:r>
              <a:rPr lang="en-US" sz="2000" spc="-15" dirty="0" err="1" smtClean="0">
                <a:cs typeface="Arial"/>
              </a:rPr>
              <a:t>cnv</a:t>
            </a:r>
            <a:r>
              <a:rPr lang="en-US" sz="2000" spc="-15" dirty="0" smtClean="0">
                <a:cs typeface="Arial"/>
              </a:rPr>
              <a:t> file</a:t>
            </a:r>
          </a:p>
          <a:p>
            <a:pPr marL="814070" marR="5080" lvl="1" indent="-344805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6870" algn="l"/>
              </a:tabLst>
            </a:pPr>
            <a:r>
              <a:rPr lang="en-US" sz="2000" spc="-15" dirty="0" smtClean="0">
                <a:cs typeface="Arial"/>
              </a:rPr>
              <a:t>Save Dynamics model data as *.</a:t>
            </a:r>
            <a:r>
              <a:rPr lang="en-US" sz="2000" spc="-15" dirty="0" err="1" smtClean="0">
                <a:cs typeface="Arial"/>
              </a:rPr>
              <a:t>dyr</a:t>
            </a:r>
            <a:r>
              <a:rPr lang="en-US" sz="2000" spc="-15" dirty="0" smtClean="0">
                <a:cs typeface="Arial"/>
              </a:rPr>
              <a:t> (RAW file) or *.</a:t>
            </a:r>
            <a:r>
              <a:rPr lang="en-US" sz="2000" spc="-15" dirty="0" err="1" smtClean="0">
                <a:cs typeface="Arial"/>
              </a:rPr>
              <a:t>snp</a:t>
            </a:r>
            <a:r>
              <a:rPr lang="en-US" sz="2000" spc="-15" dirty="0" smtClean="0">
                <a:cs typeface="Arial"/>
              </a:rPr>
              <a:t> (Snapshot file)</a:t>
            </a:r>
          </a:p>
          <a:p>
            <a:pPr marL="814070" marR="5080" lvl="1" indent="-344805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6870" algn="l"/>
              </a:tabLst>
            </a:pPr>
            <a:r>
              <a:rPr lang="en-US" sz="2000" spc="-15" dirty="0" smtClean="0">
                <a:cs typeface="Arial"/>
              </a:rPr>
              <a:t>Save Channels as *.</a:t>
            </a:r>
            <a:r>
              <a:rPr lang="en-US" sz="2000" spc="-15" dirty="0" err="1" smtClean="0">
                <a:cs typeface="Arial"/>
              </a:rPr>
              <a:t>idv</a:t>
            </a:r>
            <a:r>
              <a:rPr lang="en-US" sz="2000" spc="-15" dirty="0" smtClean="0">
                <a:cs typeface="Arial"/>
              </a:rPr>
              <a:t> file</a:t>
            </a:r>
          </a:p>
          <a:p>
            <a:pPr marL="814070" marR="5080" lvl="1" indent="-344805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6870" algn="l"/>
              </a:tabLst>
            </a:pPr>
            <a:r>
              <a:rPr lang="en-US" sz="2000" spc="-15" dirty="0" smtClean="0">
                <a:cs typeface="Arial"/>
              </a:rPr>
              <a:t>Simulation is automatically stored in *.out / *.</a:t>
            </a:r>
            <a:r>
              <a:rPr lang="en-US" sz="2000" spc="-15" dirty="0" err="1" smtClean="0">
                <a:cs typeface="Arial"/>
              </a:rPr>
              <a:t>outx</a:t>
            </a:r>
            <a:r>
              <a:rPr lang="en-US" sz="2000" spc="-15" dirty="0" smtClean="0">
                <a:cs typeface="Arial"/>
              </a:rPr>
              <a:t> file</a:t>
            </a:r>
          </a:p>
          <a:p>
            <a:pPr marL="814070" marR="5080" lvl="1" indent="-344805" algn="just">
              <a:buFont typeface="Arial" panose="020B0604020202020204" pitchFamily="34" charset="0"/>
              <a:buChar char="•"/>
              <a:tabLst>
                <a:tab pos="356870" algn="l"/>
              </a:tabLst>
            </a:pPr>
            <a:endParaRPr sz="2000" dirty="0">
              <a:cs typeface="Arial"/>
            </a:endParaRP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9034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Creating a Disturbance and Clearing it</a:t>
            </a:r>
            <a:endParaRPr lang="en-IN" altLang="en-US" dirty="0"/>
          </a:p>
        </p:txBody>
      </p:sp>
      <p:sp>
        <p:nvSpPr>
          <p:cNvPr id="2355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941AC1-1A3D-4223-B1BA-708826B4033F}" type="slidenum">
              <a:rPr lang="en-US" altLang="en-US">
                <a:solidFill>
                  <a:srgbClr val="898989"/>
                </a:solidFill>
              </a:rPr>
              <a:pPr/>
              <a:t>27</a:t>
            </a:fld>
            <a:endParaRPr lang="en-US" altLang="en-US">
              <a:solidFill>
                <a:srgbClr val="898989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4708524"/>
            <a:ext cx="6410325" cy="20732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95" y="838200"/>
            <a:ext cx="4688006" cy="40195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813843"/>
            <a:ext cx="4648200" cy="2695575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4038600" y="2819400"/>
            <a:ext cx="838200" cy="3048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5867400" y="3429000"/>
            <a:ext cx="381000" cy="127952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635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Viewing Simulation results</a:t>
            </a:r>
            <a:endParaRPr lang="en-IN" alt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31" y="984511"/>
            <a:ext cx="3962400" cy="50768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9459" y="1023771"/>
            <a:ext cx="5048819" cy="3472029"/>
          </a:xfrm>
          <a:prstGeom prst="rect">
            <a:avLst/>
          </a:prstGeom>
        </p:spPr>
      </p:pic>
      <p:sp>
        <p:nvSpPr>
          <p:cNvPr id="11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5126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References</a:t>
            </a:r>
            <a:endParaRPr lang="en-IN" altLang="en-US" dirty="0"/>
          </a:p>
        </p:txBody>
      </p:sp>
      <p:sp>
        <p:nvSpPr>
          <p:cNvPr id="2355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941AC1-1A3D-4223-B1BA-708826B4033F}" type="slidenum">
              <a:rPr lang="en-US" altLang="en-US">
                <a:solidFill>
                  <a:srgbClr val="898989"/>
                </a:solidFill>
              </a:rPr>
              <a:pPr/>
              <a:t>29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7" name="object 15"/>
          <p:cNvSpPr txBox="1"/>
          <p:nvPr/>
        </p:nvSpPr>
        <p:spPr>
          <a:xfrm>
            <a:off x="546735" y="948928"/>
            <a:ext cx="8063865" cy="52834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indent="-457200" algn="just">
              <a:lnSpc>
                <a:spcPct val="100000"/>
              </a:lnSpc>
              <a:buAutoNum type="arabicParenR"/>
              <a:tabLst>
                <a:tab pos="356870" algn="l"/>
              </a:tabLst>
            </a:pPr>
            <a:endParaRPr lang="en-US" sz="2000" dirty="0"/>
          </a:p>
          <a:p>
            <a:pPr marL="469900" indent="-457200" algn="just">
              <a:lnSpc>
                <a:spcPct val="100000"/>
              </a:lnSpc>
              <a:buAutoNum type="arabicParenR"/>
              <a:tabLst>
                <a:tab pos="356870" algn="l"/>
              </a:tabLst>
            </a:pPr>
            <a:r>
              <a:rPr lang="en-US" sz="2000" dirty="0"/>
              <a:t>PSSE 34.4 Documentation</a:t>
            </a:r>
          </a:p>
          <a:p>
            <a:pPr marL="469900" indent="-457200" algn="just">
              <a:lnSpc>
                <a:spcPct val="100000"/>
              </a:lnSpc>
              <a:buAutoNum type="arabicParenR"/>
              <a:tabLst>
                <a:tab pos="356870" algn="l"/>
              </a:tabLst>
            </a:pPr>
            <a:endParaRPr lang="en-US" sz="2000" dirty="0"/>
          </a:p>
          <a:p>
            <a:pPr marL="469900" indent="-457200" algn="just">
              <a:lnSpc>
                <a:spcPct val="100000"/>
              </a:lnSpc>
              <a:buAutoNum type="arabicParenR"/>
              <a:tabLst>
                <a:tab pos="356870" algn="l"/>
              </a:tabLst>
            </a:pPr>
            <a:r>
              <a:rPr lang="en-US" sz="2000" dirty="0"/>
              <a:t>Power System Stability and Control, </a:t>
            </a:r>
            <a:r>
              <a:rPr lang="en-US" sz="2000" dirty="0" err="1"/>
              <a:t>P.Kundur</a:t>
            </a:r>
            <a:endParaRPr lang="en-US" sz="2000" dirty="0"/>
          </a:p>
          <a:p>
            <a:pPr marL="469900" indent="-457200" algn="just">
              <a:lnSpc>
                <a:spcPct val="100000"/>
              </a:lnSpc>
              <a:buAutoNum type="arabicParenR"/>
              <a:tabLst>
                <a:tab pos="356870" algn="l"/>
              </a:tabLst>
            </a:pPr>
            <a:endParaRPr lang="en-US" sz="2000" dirty="0"/>
          </a:p>
          <a:p>
            <a:pPr marL="469900" indent="-457200" algn="just">
              <a:lnSpc>
                <a:spcPct val="100000"/>
              </a:lnSpc>
              <a:buAutoNum type="arabicParenR"/>
              <a:tabLst>
                <a:tab pos="356870" algn="l"/>
              </a:tabLst>
            </a:pPr>
            <a:r>
              <a:rPr lang="en-US" sz="2000" dirty="0" err="1" smtClean="0"/>
              <a:t>Ewart</a:t>
            </a:r>
            <a:r>
              <a:rPr lang="en-US" sz="2000" dirty="0"/>
              <a:t>, D.N.; </a:t>
            </a:r>
            <a:r>
              <a:rPr lang="en-US" sz="2000" dirty="0" err="1"/>
              <a:t>DeMello</a:t>
            </a:r>
            <a:r>
              <a:rPr lang="en-US" sz="2000" dirty="0"/>
              <a:t>, F.P., "A Digital Computer Program for the Automatic Determination of Dynamic Stability Limits," Power Apparatus and Systems, IEEE Transactions on , vol.PAS-86, no.7, pp.867,875, July </a:t>
            </a:r>
            <a:r>
              <a:rPr lang="en-US" sz="2000" dirty="0" smtClean="0"/>
              <a:t>1967</a:t>
            </a:r>
          </a:p>
          <a:p>
            <a:pPr marL="469900" indent="-457200" algn="just">
              <a:lnSpc>
                <a:spcPct val="100000"/>
              </a:lnSpc>
              <a:buAutoNum type="arabicParenR"/>
              <a:tabLst>
                <a:tab pos="356870" algn="l"/>
              </a:tabLst>
            </a:pPr>
            <a:endParaRPr lang="en-US" sz="2000" dirty="0" smtClean="0"/>
          </a:p>
          <a:p>
            <a:pPr marL="12700" algn="just">
              <a:lnSpc>
                <a:spcPct val="100000"/>
              </a:lnSpc>
              <a:tabLst>
                <a:tab pos="356870" algn="l"/>
              </a:tabLst>
            </a:pPr>
            <a:endParaRPr sz="2000" dirty="0">
              <a:cs typeface="Times New Roman"/>
            </a:endParaRPr>
          </a:p>
          <a:p>
            <a:endParaRPr lang="en-US" sz="2000" dirty="0" smtClean="0"/>
          </a:p>
          <a:p>
            <a:endParaRPr lang="en-US" sz="2000" dirty="0"/>
          </a:p>
          <a:p>
            <a:pPr algn="just"/>
            <a:endParaRPr lang="en-US" sz="2000" dirty="0"/>
          </a:p>
          <a:p>
            <a:pPr algn="just"/>
            <a:endParaRPr lang="en-US" sz="2000" dirty="0"/>
          </a:p>
          <a:p>
            <a:pPr algn="just"/>
            <a:r>
              <a:rPr lang="en-US" sz="2000" dirty="0" smtClean="0"/>
              <a:t> </a:t>
            </a:r>
            <a:endParaRPr lang="en-US" sz="2000" dirty="0"/>
          </a:p>
          <a:p>
            <a:pPr marL="469900" algn="just">
              <a:lnSpc>
                <a:spcPct val="100000"/>
              </a:lnSpc>
              <a:spcBef>
                <a:spcPts val="430"/>
              </a:spcBef>
              <a:buClr>
                <a:srgbClr val="003399"/>
              </a:buClr>
              <a:tabLst>
                <a:tab pos="756920" algn="l"/>
              </a:tabLst>
            </a:pPr>
            <a:endParaRPr sz="2000" dirty="0">
              <a:cs typeface="Arial"/>
            </a:endParaRPr>
          </a:p>
          <a:p>
            <a:pPr algn="just">
              <a:lnSpc>
                <a:spcPct val="100000"/>
              </a:lnSpc>
              <a:spcBef>
                <a:spcPts val="16"/>
              </a:spcBef>
            </a:pPr>
            <a:endParaRPr sz="2000" dirty="0">
              <a:cs typeface="Times New Roman"/>
            </a:endParaRPr>
          </a:p>
        </p:txBody>
      </p:sp>
      <p:sp>
        <p:nvSpPr>
          <p:cNvPr id="8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920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685800"/>
            <a:ext cx="8839200" cy="17526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SAARC Workshop 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Load/Power Flow Studies using PSS/E for Efficient National &amp; Cross Border Interconnected Power Systems in South Asia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52400" y="3429000"/>
            <a:ext cx="8839200" cy="2514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Session I 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Introduction to Dynamic Simulation</a:t>
            </a:r>
          </a:p>
          <a:p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Day-3</a:t>
            </a:r>
          </a:p>
          <a:p>
            <a:endParaRPr lang="en-US" sz="24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Thimphu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Bhutan</a:t>
            </a: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20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July 2018</a:t>
            </a:r>
            <a:b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2473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514600"/>
            <a:ext cx="8229600" cy="1219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Thank You !!</a:t>
            </a:r>
            <a:endParaRPr lang="hi-I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443BDDFD-2FF6-4A2B-8A2C-DCD3BB7EBC32}" type="slidenum">
              <a:rPr lang="en-US" altLang="en-US">
                <a:solidFill>
                  <a:srgbClr val="898989"/>
                </a:solidFill>
              </a:rPr>
              <a:pPr eaLnBrk="1" hangingPunct="1">
                <a:defRPr/>
              </a:pPr>
              <a:t>30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Workshop on Power flow studies using PSSE at Thimphu, Bhutan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178262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Dynamic Simulation – Overview…(1)</a:t>
            </a:r>
            <a:endParaRPr lang="en-IN" altLang="en-US" dirty="0"/>
          </a:p>
        </p:txBody>
      </p:sp>
      <p:sp>
        <p:nvSpPr>
          <p:cNvPr id="2355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941AC1-1A3D-4223-B1BA-708826B4033F}" type="slidenum">
              <a:rPr lang="en-US" altLang="en-US">
                <a:solidFill>
                  <a:srgbClr val="898989"/>
                </a:solidFill>
              </a:rPr>
              <a:pPr/>
              <a:t>4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7" name="object 15"/>
          <p:cNvSpPr txBox="1"/>
          <p:nvPr/>
        </p:nvSpPr>
        <p:spPr>
          <a:xfrm>
            <a:off x="546735" y="948928"/>
            <a:ext cx="8063865" cy="5847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56870" algn="l"/>
              </a:tabLst>
            </a:pPr>
            <a:r>
              <a:rPr sz="2000" spc="-15" dirty="0" smtClean="0">
                <a:cs typeface="Arial"/>
              </a:rPr>
              <a:t>Si</a:t>
            </a:r>
            <a:r>
              <a:rPr sz="2000" spc="10" dirty="0" smtClean="0">
                <a:cs typeface="Arial"/>
              </a:rPr>
              <a:t>m</a:t>
            </a:r>
            <a:r>
              <a:rPr sz="2000" spc="-15" dirty="0" smtClean="0">
                <a:cs typeface="Arial"/>
              </a:rPr>
              <a:t>ulation</a:t>
            </a:r>
            <a:r>
              <a:rPr sz="2000" spc="5" dirty="0" smtClean="0">
                <a:cs typeface="Arial"/>
              </a:rPr>
              <a:t> </a:t>
            </a:r>
            <a:r>
              <a:rPr sz="2000" spc="-20" dirty="0">
                <a:cs typeface="Arial"/>
              </a:rPr>
              <a:t>o</a:t>
            </a:r>
            <a:r>
              <a:rPr sz="2000" spc="-10" dirty="0">
                <a:cs typeface="Arial"/>
              </a:rPr>
              <a:t>f</a:t>
            </a:r>
            <a:r>
              <a:rPr sz="2000" spc="5" dirty="0">
                <a:cs typeface="Arial"/>
              </a:rPr>
              <a:t> </a:t>
            </a:r>
            <a:r>
              <a:rPr sz="2000" spc="-15" dirty="0">
                <a:cs typeface="Arial"/>
              </a:rPr>
              <a:t>the</a:t>
            </a:r>
            <a:r>
              <a:rPr sz="2000" spc="5" dirty="0">
                <a:cs typeface="Arial"/>
              </a:rPr>
              <a:t> </a:t>
            </a:r>
            <a:r>
              <a:rPr sz="2000" spc="-20" dirty="0">
                <a:cs typeface="Arial"/>
              </a:rPr>
              <a:t>powe</a:t>
            </a:r>
            <a:r>
              <a:rPr sz="2000" spc="-10" dirty="0">
                <a:cs typeface="Arial"/>
              </a:rPr>
              <a:t>r</a:t>
            </a:r>
            <a:r>
              <a:rPr sz="2000" spc="5" dirty="0">
                <a:cs typeface="Arial"/>
              </a:rPr>
              <a:t> </a:t>
            </a:r>
            <a:r>
              <a:rPr sz="2000" spc="-15" dirty="0">
                <a:cs typeface="Arial"/>
              </a:rPr>
              <a:t>syste</a:t>
            </a:r>
            <a:r>
              <a:rPr sz="2000" spc="-20" dirty="0">
                <a:cs typeface="Arial"/>
              </a:rPr>
              <a:t>m</a:t>
            </a:r>
            <a:r>
              <a:rPr sz="2000" spc="50" dirty="0">
                <a:cs typeface="Arial"/>
              </a:rPr>
              <a:t> </a:t>
            </a:r>
            <a:r>
              <a:rPr sz="2000" spc="-20" dirty="0">
                <a:cs typeface="Arial"/>
              </a:rPr>
              <a:t>respon</a:t>
            </a:r>
            <a:r>
              <a:rPr sz="2000" spc="25" dirty="0">
                <a:cs typeface="Arial"/>
              </a:rPr>
              <a:t>s</a:t>
            </a:r>
            <a:r>
              <a:rPr sz="2000" spc="-15" dirty="0">
                <a:cs typeface="Arial"/>
              </a:rPr>
              <a:t>e</a:t>
            </a:r>
            <a:r>
              <a:rPr sz="2000" spc="5" dirty="0">
                <a:cs typeface="Arial"/>
              </a:rPr>
              <a:t> </a:t>
            </a:r>
            <a:r>
              <a:rPr sz="2000" spc="-15" dirty="0">
                <a:cs typeface="Arial"/>
              </a:rPr>
              <a:t>to</a:t>
            </a:r>
            <a:r>
              <a:rPr sz="2000" spc="5" dirty="0">
                <a:cs typeface="Arial"/>
              </a:rPr>
              <a:t> </a:t>
            </a:r>
            <a:r>
              <a:rPr sz="2000" spc="-15" dirty="0">
                <a:cs typeface="Arial"/>
              </a:rPr>
              <a:t>disturban</a:t>
            </a:r>
            <a:r>
              <a:rPr sz="2000" spc="5" dirty="0">
                <a:cs typeface="Arial"/>
              </a:rPr>
              <a:t>c</a:t>
            </a:r>
            <a:r>
              <a:rPr sz="2000" spc="-15" dirty="0">
                <a:cs typeface="Arial"/>
              </a:rPr>
              <a:t>es.</a:t>
            </a:r>
            <a:endParaRPr sz="2000" dirty="0"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000" dirty="0"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356870" algn="l"/>
              </a:tabLst>
            </a:pPr>
            <a:r>
              <a:rPr sz="2000" spc="-15" dirty="0" smtClean="0">
                <a:cs typeface="Arial"/>
              </a:rPr>
              <a:t>Disturban</a:t>
            </a:r>
            <a:r>
              <a:rPr sz="2000" spc="25" dirty="0" smtClean="0">
                <a:cs typeface="Arial"/>
              </a:rPr>
              <a:t>c</a:t>
            </a:r>
            <a:r>
              <a:rPr sz="2000" spc="-15" dirty="0" smtClean="0">
                <a:cs typeface="Arial"/>
              </a:rPr>
              <a:t>es</a:t>
            </a:r>
            <a:r>
              <a:rPr sz="2000" spc="-15" dirty="0">
                <a:cs typeface="Arial"/>
              </a:rPr>
              <a:t>:</a:t>
            </a:r>
            <a:endParaRPr sz="2000" dirty="0"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439"/>
              </a:spcBef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r>
              <a:rPr sz="2000" spc="5" dirty="0">
                <a:cs typeface="Arial"/>
              </a:rPr>
              <a:t>branche</a:t>
            </a:r>
            <a:r>
              <a:rPr sz="2000" dirty="0">
                <a:cs typeface="Arial"/>
              </a:rPr>
              <a:t>s</a:t>
            </a:r>
            <a:r>
              <a:rPr sz="2000" spc="-85" dirty="0">
                <a:cs typeface="Arial"/>
              </a:rPr>
              <a:t> </a:t>
            </a:r>
            <a:r>
              <a:rPr sz="2000" spc="5" dirty="0">
                <a:cs typeface="Arial"/>
              </a:rPr>
              <a:t>an</a:t>
            </a:r>
            <a:r>
              <a:rPr sz="2000" dirty="0">
                <a:cs typeface="Arial"/>
              </a:rPr>
              <a:t>d</a:t>
            </a:r>
            <a:r>
              <a:rPr sz="2000" spc="-30" dirty="0">
                <a:cs typeface="Arial"/>
              </a:rPr>
              <a:t> </a:t>
            </a:r>
            <a:r>
              <a:rPr sz="2000" spc="5" dirty="0">
                <a:cs typeface="Arial"/>
              </a:rPr>
              <a:t>bu</a:t>
            </a:r>
            <a:r>
              <a:rPr sz="2000" dirty="0">
                <a:cs typeface="Arial"/>
              </a:rPr>
              <a:t>s </a:t>
            </a:r>
            <a:r>
              <a:rPr sz="2000" spc="5" dirty="0">
                <a:cs typeface="Arial"/>
              </a:rPr>
              <a:t>fault</a:t>
            </a:r>
            <a:r>
              <a:rPr sz="2000" dirty="0">
                <a:cs typeface="Arial"/>
              </a:rPr>
              <a:t>s</a:t>
            </a:r>
            <a:r>
              <a:rPr sz="2000" spc="-30" dirty="0">
                <a:cs typeface="Arial"/>
              </a:rPr>
              <a:t> </a:t>
            </a:r>
            <a:r>
              <a:rPr sz="2000" spc="-40" dirty="0">
                <a:cs typeface="Arial"/>
              </a:rPr>
              <a:t>w</a:t>
            </a:r>
            <a:r>
              <a:rPr sz="2000" spc="5" dirty="0">
                <a:cs typeface="Arial"/>
              </a:rPr>
              <a:t>it</a:t>
            </a:r>
            <a:r>
              <a:rPr sz="2000" dirty="0">
                <a:cs typeface="Arial"/>
              </a:rPr>
              <a:t>h</a:t>
            </a:r>
            <a:r>
              <a:rPr sz="2000" spc="5" dirty="0">
                <a:cs typeface="Arial"/>
              </a:rPr>
              <a:t> o</a:t>
            </a:r>
            <a:r>
              <a:rPr sz="2000" dirty="0">
                <a:cs typeface="Arial"/>
              </a:rPr>
              <a:t>r</a:t>
            </a:r>
            <a:r>
              <a:rPr sz="2000" spc="-30" dirty="0">
                <a:cs typeface="Arial"/>
              </a:rPr>
              <a:t> </a:t>
            </a:r>
            <a:r>
              <a:rPr sz="2000" spc="-20" dirty="0">
                <a:cs typeface="Arial"/>
              </a:rPr>
              <a:t>w</a:t>
            </a:r>
            <a:r>
              <a:rPr sz="2000" spc="5" dirty="0">
                <a:cs typeface="Arial"/>
              </a:rPr>
              <a:t>ithou</a:t>
            </a:r>
            <a:r>
              <a:rPr sz="2000" dirty="0">
                <a:cs typeface="Arial"/>
              </a:rPr>
              <a:t>t </a:t>
            </a:r>
            <a:r>
              <a:rPr sz="2000" spc="5" dirty="0">
                <a:cs typeface="Arial"/>
              </a:rPr>
              <a:t>protectio</a:t>
            </a:r>
            <a:r>
              <a:rPr sz="2000" dirty="0">
                <a:cs typeface="Arial"/>
              </a:rPr>
              <a:t>n</a:t>
            </a:r>
            <a:r>
              <a:rPr sz="2000" spc="-75" dirty="0">
                <a:cs typeface="Arial"/>
              </a:rPr>
              <a:t> </a:t>
            </a:r>
            <a:r>
              <a:rPr sz="2000" spc="5" dirty="0">
                <a:cs typeface="Arial"/>
              </a:rPr>
              <a:t>failur</a:t>
            </a:r>
            <a:r>
              <a:rPr sz="2000" dirty="0">
                <a:cs typeface="Arial"/>
              </a:rPr>
              <a:t>e</a:t>
            </a:r>
            <a:r>
              <a:rPr sz="2000" spc="-30" dirty="0">
                <a:cs typeface="Arial"/>
              </a:rPr>
              <a:t> </a:t>
            </a:r>
            <a:r>
              <a:rPr sz="2000" spc="5" dirty="0">
                <a:cs typeface="Arial"/>
              </a:rPr>
              <a:t>(stuc</a:t>
            </a:r>
            <a:r>
              <a:rPr sz="2000" dirty="0">
                <a:cs typeface="Arial"/>
              </a:rPr>
              <a:t>k</a:t>
            </a:r>
            <a:r>
              <a:rPr sz="2000" spc="-30" dirty="0">
                <a:cs typeface="Arial"/>
              </a:rPr>
              <a:t> </a:t>
            </a:r>
            <a:r>
              <a:rPr sz="2000" spc="5" dirty="0">
                <a:cs typeface="Arial"/>
              </a:rPr>
              <a:t>b</a:t>
            </a:r>
            <a:r>
              <a:rPr sz="2000" spc="-25" dirty="0">
                <a:cs typeface="Arial"/>
              </a:rPr>
              <a:t>r</a:t>
            </a:r>
            <a:r>
              <a:rPr sz="2000" spc="5" dirty="0">
                <a:cs typeface="Arial"/>
              </a:rPr>
              <a:t>eaker)</a:t>
            </a:r>
            <a:endParaRPr sz="2000" dirty="0"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430"/>
              </a:spcBef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r>
              <a:rPr sz="2000" spc="5" dirty="0">
                <a:cs typeface="Arial"/>
              </a:rPr>
              <a:t>openin</a:t>
            </a:r>
            <a:r>
              <a:rPr sz="2000" dirty="0">
                <a:cs typeface="Arial"/>
              </a:rPr>
              <a:t>g</a:t>
            </a:r>
            <a:r>
              <a:rPr sz="2000" spc="-40" dirty="0">
                <a:cs typeface="Arial"/>
              </a:rPr>
              <a:t> </a:t>
            </a:r>
            <a:r>
              <a:rPr sz="2000" spc="5" dirty="0">
                <a:cs typeface="Arial"/>
              </a:rPr>
              <a:t>o</a:t>
            </a:r>
            <a:r>
              <a:rPr sz="2000" dirty="0">
                <a:cs typeface="Arial"/>
              </a:rPr>
              <a:t>f</a:t>
            </a:r>
            <a:r>
              <a:rPr sz="2000" spc="-40" dirty="0">
                <a:cs typeface="Arial"/>
              </a:rPr>
              <a:t> </a:t>
            </a:r>
            <a:r>
              <a:rPr sz="2000" spc="5" dirty="0">
                <a:cs typeface="Arial"/>
              </a:rPr>
              <a:t>branche</a:t>
            </a:r>
            <a:r>
              <a:rPr sz="2000" dirty="0">
                <a:cs typeface="Arial"/>
              </a:rPr>
              <a:t>s</a:t>
            </a:r>
            <a:r>
              <a:rPr sz="2000" spc="-40" dirty="0">
                <a:cs typeface="Arial"/>
              </a:rPr>
              <a:t> </a:t>
            </a:r>
            <a:r>
              <a:rPr sz="2000" spc="-55" dirty="0">
                <a:cs typeface="Arial"/>
              </a:rPr>
              <a:t>w</a:t>
            </a:r>
            <a:r>
              <a:rPr sz="2000" spc="5" dirty="0">
                <a:cs typeface="Arial"/>
              </a:rPr>
              <a:t>ithou</a:t>
            </a:r>
            <a:r>
              <a:rPr sz="2000" dirty="0">
                <a:cs typeface="Arial"/>
              </a:rPr>
              <a:t>t</a:t>
            </a:r>
            <a:r>
              <a:rPr sz="2000" spc="-40" dirty="0">
                <a:cs typeface="Arial"/>
              </a:rPr>
              <a:t> </a:t>
            </a:r>
            <a:r>
              <a:rPr sz="2000" spc="5" dirty="0">
                <a:cs typeface="Arial"/>
              </a:rPr>
              <a:t>fault</a:t>
            </a:r>
            <a:endParaRPr sz="2000" dirty="0"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430"/>
              </a:spcBef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r>
              <a:rPr sz="2000" spc="5" dirty="0">
                <a:cs typeface="Arial"/>
              </a:rPr>
              <a:t>tri</a:t>
            </a:r>
            <a:r>
              <a:rPr sz="2000" dirty="0">
                <a:cs typeface="Arial"/>
              </a:rPr>
              <a:t>p</a:t>
            </a:r>
            <a:r>
              <a:rPr sz="2000" spc="-50" dirty="0">
                <a:cs typeface="Arial"/>
              </a:rPr>
              <a:t> </a:t>
            </a:r>
            <a:r>
              <a:rPr sz="2000" spc="5" dirty="0">
                <a:cs typeface="Arial"/>
              </a:rPr>
              <a:t>o</a:t>
            </a:r>
            <a:r>
              <a:rPr sz="2000" dirty="0">
                <a:cs typeface="Arial"/>
              </a:rPr>
              <a:t>f</a:t>
            </a:r>
            <a:r>
              <a:rPr sz="2000" spc="-15" dirty="0">
                <a:cs typeface="Arial"/>
              </a:rPr>
              <a:t> </a:t>
            </a:r>
            <a:r>
              <a:rPr sz="2000" spc="5" dirty="0">
                <a:cs typeface="Arial"/>
              </a:rPr>
              <a:t>generator</a:t>
            </a:r>
            <a:r>
              <a:rPr sz="2000" dirty="0">
                <a:cs typeface="Arial"/>
              </a:rPr>
              <a:t>s</a:t>
            </a:r>
            <a:r>
              <a:rPr sz="2000" spc="-60" dirty="0">
                <a:cs typeface="Arial"/>
              </a:rPr>
              <a:t> </a:t>
            </a:r>
            <a:r>
              <a:rPr sz="2000" spc="-30" dirty="0">
                <a:cs typeface="Arial"/>
              </a:rPr>
              <a:t>w</a:t>
            </a:r>
            <a:r>
              <a:rPr sz="2000" spc="5" dirty="0">
                <a:cs typeface="Arial"/>
              </a:rPr>
              <a:t>it</a:t>
            </a:r>
            <a:r>
              <a:rPr sz="2000" dirty="0">
                <a:cs typeface="Arial"/>
              </a:rPr>
              <a:t>h</a:t>
            </a:r>
            <a:r>
              <a:rPr sz="2000" spc="-15" dirty="0">
                <a:cs typeface="Arial"/>
              </a:rPr>
              <a:t> </a:t>
            </a:r>
            <a:r>
              <a:rPr sz="2000" spc="5" dirty="0">
                <a:cs typeface="Arial"/>
              </a:rPr>
              <a:t>o</a:t>
            </a:r>
            <a:r>
              <a:rPr sz="2000" dirty="0">
                <a:cs typeface="Arial"/>
              </a:rPr>
              <a:t>r</a:t>
            </a:r>
            <a:r>
              <a:rPr sz="2000" spc="-15" dirty="0">
                <a:cs typeface="Arial"/>
              </a:rPr>
              <a:t> </a:t>
            </a:r>
            <a:r>
              <a:rPr sz="2000" spc="5" dirty="0">
                <a:cs typeface="Arial"/>
              </a:rPr>
              <a:t>withou</a:t>
            </a:r>
            <a:r>
              <a:rPr sz="2000" dirty="0">
                <a:cs typeface="Arial"/>
              </a:rPr>
              <a:t>t</a:t>
            </a:r>
            <a:r>
              <a:rPr sz="2000" spc="-15" dirty="0">
                <a:cs typeface="Arial"/>
              </a:rPr>
              <a:t> </a:t>
            </a:r>
            <a:r>
              <a:rPr sz="2000" spc="5" dirty="0">
                <a:cs typeface="Arial"/>
              </a:rPr>
              <a:t>faults</a:t>
            </a:r>
            <a:endParaRPr sz="2000" dirty="0"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430"/>
              </a:spcBef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r>
              <a:rPr sz="2000" spc="5" dirty="0">
                <a:cs typeface="Arial"/>
              </a:rPr>
              <a:t>tri</a:t>
            </a:r>
            <a:r>
              <a:rPr sz="2000" dirty="0">
                <a:cs typeface="Arial"/>
              </a:rPr>
              <a:t>p</a:t>
            </a:r>
            <a:r>
              <a:rPr sz="2000" spc="-25" dirty="0">
                <a:cs typeface="Arial"/>
              </a:rPr>
              <a:t> </a:t>
            </a:r>
            <a:r>
              <a:rPr sz="2000" spc="5" dirty="0">
                <a:cs typeface="Arial"/>
              </a:rPr>
              <a:t>o</a:t>
            </a:r>
            <a:r>
              <a:rPr sz="2000" dirty="0">
                <a:cs typeface="Arial"/>
              </a:rPr>
              <a:t>f</a:t>
            </a:r>
            <a:r>
              <a:rPr sz="2000" spc="-25" dirty="0">
                <a:cs typeface="Arial"/>
              </a:rPr>
              <a:t> </a:t>
            </a:r>
            <a:r>
              <a:rPr sz="2000" spc="5" dirty="0" smtClean="0">
                <a:cs typeface="Arial"/>
              </a:rPr>
              <a:t>loads</a:t>
            </a:r>
            <a:endParaRPr lang="en-US" sz="2000" spc="5" dirty="0" smtClean="0"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430"/>
              </a:spcBef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endParaRPr lang="en-US" sz="2000" spc="5" dirty="0">
              <a:cs typeface="Arial"/>
            </a:endParaRPr>
          </a:p>
          <a:p>
            <a:endParaRPr lang="en-US" sz="2000" dirty="0"/>
          </a:p>
          <a:p>
            <a:r>
              <a:rPr lang="en-US" sz="2000" dirty="0"/>
              <a:t>Dynamic simulation requires the solution of nonlinear differential </a:t>
            </a:r>
            <a:r>
              <a:rPr lang="en-US" sz="2000" dirty="0" smtClean="0"/>
              <a:t>equations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PSS®E calculates the time response of the system by numerical integration of the system differential equations </a:t>
            </a:r>
          </a:p>
          <a:p>
            <a:r>
              <a:rPr lang="en-US" sz="2000" dirty="0" smtClean="0"/>
              <a:t> </a:t>
            </a:r>
            <a:endParaRPr lang="en-US" sz="2000" dirty="0"/>
          </a:p>
          <a:p>
            <a:pPr marL="469900">
              <a:lnSpc>
                <a:spcPct val="100000"/>
              </a:lnSpc>
              <a:spcBef>
                <a:spcPts val="430"/>
              </a:spcBef>
              <a:buClr>
                <a:srgbClr val="003399"/>
              </a:buClr>
              <a:tabLst>
                <a:tab pos="756920" algn="l"/>
              </a:tabLst>
            </a:pPr>
            <a:endParaRPr sz="2000" dirty="0">
              <a:cs typeface="Arial"/>
            </a:endParaRPr>
          </a:p>
          <a:p>
            <a:pPr>
              <a:lnSpc>
                <a:spcPct val="100000"/>
              </a:lnSpc>
              <a:spcBef>
                <a:spcPts val="16"/>
              </a:spcBef>
            </a:pPr>
            <a:endParaRPr sz="2000" dirty="0">
              <a:cs typeface="Times New Roman"/>
            </a:endParaRPr>
          </a:p>
        </p:txBody>
      </p:sp>
      <p:sp>
        <p:nvSpPr>
          <p:cNvPr id="10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5628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Dynamic Simulation – Overview…(2)</a:t>
            </a:r>
            <a:endParaRPr lang="en-IN" altLang="en-US" dirty="0"/>
          </a:p>
        </p:txBody>
      </p:sp>
      <p:sp>
        <p:nvSpPr>
          <p:cNvPr id="2355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941AC1-1A3D-4223-B1BA-708826B4033F}" type="slidenum">
              <a:rPr lang="en-US" altLang="en-US">
                <a:solidFill>
                  <a:srgbClr val="898989"/>
                </a:solidFill>
              </a:rPr>
              <a:pPr/>
              <a:t>5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7" name="object 15"/>
          <p:cNvSpPr txBox="1"/>
          <p:nvPr/>
        </p:nvSpPr>
        <p:spPr>
          <a:xfrm>
            <a:off x="546735" y="948928"/>
            <a:ext cx="8063865" cy="47192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>
              <a:lnSpc>
                <a:spcPct val="100000"/>
              </a:lnSpc>
              <a:tabLst>
                <a:tab pos="356870" algn="l"/>
              </a:tabLst>
            </a:pPr>
            <a:r>
              <a:rPr lang="en-US" sz="2000" spc="-15" dirty="0">
                <a:cs typeface="Arial"/>
              </a:rPr>
              <a:t>Differential equations are embedded in the models of the generators, excitation systems, etc. and are expressed in block diagram </a:t>
            </a:r>
            <a:r>
              <a:rPr lang="en-US" sz="2000" spc="-15" dirty="0" smtClean="0">
                <a:cs typeface="Arial"/>
              </a:rPr>
              <a:t>form</a:t>
            </a:r>
          </a:p>
          <a:p>
            <a:pPr marL="12700" algn="just">
              <a:lnSpc>
                <a:spcPct val="100000"/>
              </a:lnSpc>
              <a:tabLst>
                <a:tab pos="356870" algn="l"/>
              </a:tabLst>
            </a:pPr>
            <a:endParaRPr sz="2000" dirty="0">
              <a:cs typeface="Times New Roman"/>
            </a:endParaRPr>
          </a:p>
          <a:p>
            <a:endParaRPr lang="en-US" sz="2000" dirty="0"/>
          </a:p>
          <a:p>
            <a:r>
              <a:rPr lang="en-US" sz="2000" dirty="0"/>
              <a:t>Models are linked through the power system network, which is represented by algebraic equations </a:t>
            </a:r>
          </a:p>
          <a:p>
            <a:pPr marL="756285" indent="-286385" algn="just">
              <a:lnSpc>
                <a:spcPct val="100000"/>
              </a:lnSpc>
              <a:spcBef>
                <a:spcPts val="430"/>
              </a:spcBef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endParaRPr lang="en-US" sz="2000" spc="5" dirty="0">
              <a:cs typeface="Arial"/>
            </a:endParaRPr>
          </a:p>
          <a:p>
            <a:pPr algn="just"/>
            <a:endParaRPr lang="en-US" sz="2000" dirty="0"/>
          </a:p>
          <a:p>
            <a:r>
              <a:rPr lang="en-US" sz="2000" dirty="0" smtClean="0"/>
              <a:t>Non-</a:t>
            </a:r>
            <a:r>
              <a:rPr lang="en-US" sz="2000" dirty="0" err="1" smtClean="0"/>
              <a:t>linearities</a:t>
            </a:r>
            <a:r>
              <a:rPr lang="en-US" sz="2000" dirty="0" smtClean="0"/>
              <a:t> </a:t>
            </a:r>
            <a:r>
              <a:rPr lang="en-US" sz="2000" dirty="0"/>
              <a:t>such as limits and saturation can be addressed accurately using detailed models </a:t>
            </a:r>
          </a:p>
          <a:p>
            <a:pPr algn="just"/>
            <a:endParaRPr lang="en-US" sz="2000" dirty="0"/>
          </a:p>
          <a:p>
            <a:pPr algn="just"/>
            <a:endParaRPr lang="en-US" sz="2000" dirty="0"/>
          </a:p>
          <a:p>
            <a:pPr algn="just"/>
            <a:r>
              <a:rPr lang="en-US" sz="2000" dirty="0" smtClean="0"/>
              <a:t> </a:t>
            </a:r>
            <a:endParaRPr lang="en-US" sz="2000" dirty="0"/>
          </a:p>
          <a:p>
            <a:pPr marL="469900" algn="just">
              <a:lnSpc>
                <a:spcPct val="100000"/>
              </a:lnSpc>
              <a:spcBef>
                <a:spcPts val="430"/>
              </a:spcBef>
              <a:buClr>
                <a:srgbClr val="003399"/>
              </a:buClr>
              <a:tabLst>
                <a:tab pos="756920" algn="l"/>
              </a:tabLst>
            </a:pPr>
            <a:endParaRPr sz="2000" dirty="0">
              <a:cs typeface="Arial"/>
            </a:endParaRPr>
          </a:p>
          <a:p>
            <a:pPr algn="just">
              <a:lnSpc>
                <a:spcPct val="100000"/>
              </a:lnSpc>
              <a:spcBef>
                <a:spcPts val="16"/>
              </a:spcBef>
            </a:pPr>
            <a:endParaRPr sz="2000" dirty="0">
              <a:cs typeface="Times New Roman"/>
            </a:endParaRP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9260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Dynamic Simulation – Network Solution </a:t>
            </a:r>
            <a:endParaRPr lang="en-IN" altLang="en-US" dirty="0"/>
          </a:p>
        </p:txBody>
      </p:sp>
      <p:sp>
        <p:nvSpPr>
          <p:cNvPr id="2355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941AC1-1A3D-4223-B1BA-708826B4033F}" type="slidenum">
              <a:rPr lang="en-US" altLang="en-US">
                <a:solidFill>
                  <a:srgbClr val="898989"/>
                </a:solidFill>
              </a:rPr>
              <a:pPr/>
              <a:t>6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7" name="object 15"/>
          <p:cNvSpPr txBox="1"/>
          <p:nvPr/>
        </p:nvSpPr>
        <p:spPr>
          <a:xfrm>
            <a:off x="546735" y="948928"/>
            <a:ext cx="8063865" cy="52322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>
              <a:lnSpc>
                <a:spcPct val="100000"/>
              </a:lnSpc>
              <a:tabLst>
                <a:tab pos="356870" algn="l"/>
              </a:tabLst>
            </a:pPr>
            <a:r>
              <a:rPr lang="en-US" sz="2000" dirty="0"/>
              <a:t>Network represented by a nodal admittance matrix (Y-bus) </a:t>
            </a:r>
            <a:endParaRPr lang="en-US" sz="2000" dirty="0" smtClean="0"/>
          </a:p>
          <a:p>
            <a:pPr marL="12700" algn="just">
              <a:lnSpc>
                <a:spcPct val="100000"/>
              </a:lnSpc>
              <a:tabLst>
                <a:tab pos="356870" algn="l"/>
              </a:tabLst>
            </a:pPr>
            <a:endParaRPr sz="2000" dirty="0">
              <a:cs typeface="Times New Roman"/>
            </a:endParaRPr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r>
              <a:rPr lang="en-US" sz="2000" dirty="0" smtClean="0"/>
              <a:t>Unlike </a:t>
            </a:r>
            <a:r>
              <a:rPr lang="en-US" sz="2000" dirty="0"/>
              <a:t>in EMTP, network dynamics are not represented in stability programs. Network represented using positive sequence quantities </a:t>
            </a:r>
            <a:endParaRPr lang="en-US" sz="2000" dirty="0" smtClean="0"/>
          </a:p>
          <a:p>
            <a:endParaRPr lang="en-US" sz="2000" spc="5" dirty="0">
              <a:cs typeface="Arial"/>
            </a:endParaRPr>
          </a:p>
          <a:p>
            <a:endParaRPr lang="en-US" sz="2000" spc="5" dirty="0" smtClean="0">
              <a:cs typeface="Arial"/>
            </a:endParaRPr>
          </a:p>
          <a:p>
            <a:r>
              <a:rPr lang="en-US" sz="2000" b="1" dirty="0" smtClean="0"/>
              <a:t>Numerical Integration Method :</a:t>
            </a:r>
            <a:endParaRPr lang="en-US" sz="2000" b="1" dirty="0"/>
          </a:p>
          <a:p>
            <a:r>
              <a:rPr lang="en-US" sz="2000" dirty="0" smtClean="0"/>
              <a:t>-Uses </a:t>
            </a:r>
            <a:r>
              <a:rPr lang="en-US" sz="2000" dirty="0"/>
              <a:t>Modified Euler method </a:t>
            </a:r>
          </a:p>
          <a:p>
            <a:r>
              <a:rPr lang="en-US" sz="2000" dirty="0" smtClean="0"/>
              <a:t>-PSS/E </a:t>
            </a:r>
            <a:r>
              <a:rPr lang="en-US" sz="2000" dirty="0"/>
              <a:t>integration method requires the integration step to be smaller than the smallest time constant </a:t>
            </a:r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Programs like TSAT (DSA Tools) use </a:t>
            </a:r>
            <a:r>
              <a:rPr lang="en-US" sz="2000" dirty="0" err="1" smtClean="0"/>
              <a:t>Runge</a:t>
            </a:r>
            <a:r>
              <a:rPr lang="en-US" sz="2000" dirty="0" smtClean="0"/>
              <a:t> </a:t>
            </a:r>
            <a:r>
              <a:rPr lang="en-US" sz="2000" dirty="0" err="1" smtClean="0"/>
              <a:t>Kutta</a:t>
            </a:r>
            <a:r>
              <a:rPr lang="en-US" sz="2000" dirty="0" smtClean="0"/>
              <a:t> Method of integration (Faster, More robust) </a:t>
            </a:r>
            <a:endParaRPr lang="en-US" sz="2000" dirty="0"/>
          </a:p>
          <a:p>
            <a:pPr algn="just">
              <a:lnSpc>
                <a:spcPct val="100000"/>
              </a:lnSpc>
              <a:spcBef>
                <a:spcPts val="16"/>
              </a:spcBef>
            </a:pPr>
            <a:endParaRPr sz="2000" dirty="0">
              <a:cs typeface="Times New Roman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1295400"/>
            <a:ext cx="2387278" cy="834491"/>
          </a:xfrm>
          <a:prstGeom prst="rect">
            <a:avLst/>
          </a:prstGeom>
        </p:spPr>
      </p:pic>
      <p:sp>
        <p:nvSpPr>
          <p:cNvPr id="6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9090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Dynamic Simulation – P-f and Q-V loops</a:t>
            </a:r>
            <a:endParaRPr lang="en-IN" altLang="en-US" dirty="0"/>
          </a:p>
        </p:txBody>
      </p:sp>
      <p:sp>
        <p:nvSpPr>
          <p:cNvPr id="2355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941AC1-1A3D-4223-B1BA-708826B4033F}" type="slidenum">
              <a:rPr lang="en-US" altLang="en-US">
                <a:solidFill>
                  <a:srgbClr val="898989"/>
                </a:solidFill>
              </a:rPr>
              <a:pPr/>
              <a:t>7</a:t>
            </a:fld>
            <a:endParaRPr lang="en-US" altLang="en-US">
              <a:solidFill>
                <a:srgbClr val="898989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874" y="973138"/>
            <a:ext cx="6391526" cy="49165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15200" y="5889697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Frequency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34000" y="5791200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Tie-Line flows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248400" y="5754469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Generator</a:t>
            </a:r>
          </a:p>
          <a:p>
            <a:pPr algn="ctr"/>
            <a:r>
              <a:rPr lang="en-US" dirty="0" smtClean="0"/>
              <a:t>Output</a:t>
            </a:r>
            <a:endParaRPr lang="en-US" dirty="0"/>
          </a:p>
        </p:txBody>
      </p:sp>
      <p:cxnSp>
        <p:nvCxnSpPr>
          <p:cNvPr id="11" name="Straight Connector 10"/>
          <p:cNvCxnSpPr>
            <a:stCxn id="8" idx="1"/>
          </p:cNvCxnSpPr>
          <p:nvPr/>
        </p:nvCxnSpPr>
        <p:spPr>
          <a:xfrm flipH="1" flipV="1">
            <a:off x="1380874" y="6114365"/>
            <a:ext cx="3953126" cy="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1380874" y="2133600"/>
            <a:ext cx="0" cy="394076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7579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15"/>
          <p:cNvSpPr/>
          <p:nvPr/>
        </p:nvSpPr>
        <p:spPr>
          <a:xfrm>
            <a:off x="1920880" y="2066842"/>
            <a:ext cx="5212732" cy="0"/>
          </a:xfrm>
          <a:custGeom>
            <a:avLst/>
            <a:gdLst/>
            <a:ahLst/>
            <a:cxnLst/>
            <a:rect l="l" t="t" r="r" b="b"/>
            <a:pathLst>
              <a:path w="6096000">
                <a:moveTo>
                  <a:pt x="0" y="0"/>
                </a:moveTo>
                <a:lnTo>
                  <a:pt x="6096000" y="0"/>
                </a:lnTo>
              </a:path>
            </a:pathLst>
          </a:custGeom>
          <a:ln w="134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16" name="object 16"/>
          <p:cNvSpPr/>
          <p:nvPr/>
        </p:nvSpPr>
        <p:spPr>
          <a:xfrm>
            <a:off x="1920880" y="2508627"/>
            <a:ext cx="5210560" cy="0"/>
          </a:xfrm>
          <a:custGeom>
            <a:avLst/>
            <a:gdLst/>
            <a:ahLst/>
            <a:cxnLst/>
            <a:rect l="l" t="t" r="r" b="b"/>
            <a:pathLst>
              <a:path w="6093459">
                <a:moveTo>
                  <a:pt x="0" y="0"/>
                </a:moveTo>
                <a:lnTo>
                  <a:pt x="6092952" y="0"/>
                </a:lnTo>
              </a:path>
            </a:pathLst>
          </a:custGeom>
          <a:ln w="43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17" name="object 17"/>
          <p:cNvSpPr/>
          <p:nvPr/>
        </p:nvSpPr>
        <p:spPr>
          <a:xfrm>
            <a:off x="1920880" y="2951709"/>
            <a:ext cx="5210560" cy="0"/>
          </a:xfrm>
          <a:custGeom>
            <a:avLst/>
            <a:gdLst/>
            <a:ahLst/>
            <a:cxnLst/>
            <a:rect l="l" t="t" r="r" b="b"/>
            <a:pathLst>
              <a:path w="6093459">
                <a:moveTo>
                  <a:pt x="0" y="0"/>
                </a:moveTo>
                <a:lnTo>
                  <a:pt x="6092952" y="0"/>
                </a:lnTo>
              </a:path>
            </a:pathLst>
          </a:custGeom>
          <a:ln w="43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18" name="object 18"/>
          <p:cNvSpPr/>
          <p:nvPr/>
        </p:nvSpPr>
        <p:spPr>
          <a:xfrm>
            <a:off x="1920880" y="3394791"/>
            <a:ext cx="5210560" cy="0"/>
          </a:xfrm>
          <a:custGeom>
            <a:avLst/>
            <a:gdLst/>
            <a:ahLst/>
            <a:cxnLst/>
            <a:rect l="l" t="t" r="r" b="b"/>
            <a:pathLst>
              <a:path w="6093459">
                <a:moveTo>
                  <a:pt x="0" y="0"/>
                </a:moveTo>
                <a:lnTo>
                  <a:pt x="6092952" y="0"/>
                </a:lnTo>
              </a:path>
            </a:pathLst>
          </a:custGeom>
          <a:ln w="43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19" name="object 19"/>
          <p:cNvSpPr/>
          <p:nvPr/>
        </p:nvSpPr>
        <p:spPr>
          <a:xfrm>
            <a:off x="1920880" y="3837874"/>
            <a:ext cx="5210560" cy="0"/>
          </a:xfrm>
          <a:custGeom>
            <a:avLst/>
            <a:gdLst/>
            <a:ahLst/>
            <a:cxnLst/>
            <a:rect l="l" t="t" r="r" b="b"/>
            <a:pathLst>
              <a:path w="6093459">
                <a:moveTo>
                  <a:pt x="0" y="0"/>
                </a:moveTo>
                <a:lnTo>
                  <a:pt x="6092952" y="0"/>
                </a:lnTo>
              </a:path>
            </a:pathLst>
          </a:custGeom>
          <a:ln w="43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20" name="object 20"/>
          <p:cNvSpPr/>
          <p:nvPr/>
        </p:nvSpPr>
        <p:spPr>
          <a:xfrm>
            <a:off x="1920880" y="4280956"/>
            <a:ext cx="5210560" cy="0"/>
          </a:xfrm>
          <a:custGeom>
            <a:avLst/>
            <a:gdLst/>
            <a:ahLst/>
            <a:cxnLst/>
            <a:rect l="l" t="t" r="r" b="b"/>
            <a:pathLst>
              <a:path w="6093459">
                <a:moveTo>
                  <a:pt x="0" y="0"/>
                </a:moveTo>
                <a:lnTo>
                  <a:pt x="6092952" y="0"/>
                </a:lnTo>
              </a:path>
            </a:pathLst>
          </a:custGeom>
          <a:ln w="43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21" name="object 21"/>
          <p:cNvSpPr/>
          <p:nvPr/>
        </p:nvSpPr>
        <p:spPr>
          <a:xfrm>
            <a:off x="1920880" y="4724038"/>
            <a:ext cx="5210560" cy="0"/>
          </a:xfrm>
          <a:custGeom>
            <a:avLst/>
            <a:gdLst/>
            <a:ahLst/>
            <a:cxnLst/>
            <a:rect l="l" t="t" r="r" b="b"/>
            <a:pathLst>
              <a:path w="6093459">
                <a:moveTo>
                  <a:pt x="0" y="0"/>
                </a:moveTo>
                <a:lnTo>
                  <a:pt x="6092952" y="0"/>
                </a:lnTo>
              </a:path>
            </a:pathLst>
          </a:custGeom>
          <a:ln w="43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22" name="object 22"/>
          <p:cNvSpPr/>
          <p:nvPr/>
        </p:nvSpPr>
        <p:spPr>
          <a:xfrm>
            <a:off x="1920880" y="5023770"/>
            <a:ext cx="5210560" cy="0"/>
          </a:xfrm>
          <a:custGeom>
            <a:avLst/>
            <a:gdLst/>
            <a:ahLst/>
            <a:cxnLst/>
            <a:rect l="l" t="t" r="r" b="b"/>
            <a:pathLst>
              <a:path w="6093459">
                <a:moveTo>
                  <a:pt x="0" y="0"/>
                </a:moveTo>
                <a:lnTo>
                  <a:pt x="6092952" y="0"/>
                </a:lnTo>
              </a:path>
            </a:pathLst>
          </a:custGeom>
          <a:ln w="43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23" name="object 23"/>
          <p:cNvSpPr/>
          <p:nvPr/>
        </p:nvSpPr>
        <p:spPr>
          <a:xfrm>
            <a:off x="1920880" y="5334000"/>
            <a:ext cx="5210560" cy="0"/>
          </a:xfrm>
          <a:custGeom>
            <a:avLst/>
            <a:gdLst/>
            <a:ahLst/>
            <a:cxnLst/>
            <a:rect l="l" t="t" r="r" b="b"/>
            <a:pathLst>
              <a:path w="6093459">
                <a:moveTo>
                  <a:pt x="0" y="0"/>
                </a:moveTo>
                <a:lnTo>
                  <a:pt x="6092952" y="0"/>
                </a:lnTo>
              </a:path>
            </a:pathLst>
          </a:custGeom>
          <a:ln w="43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24" name="object 24"/>
          <p:cNvSpPr/>
          <p:nvPr/>
        </p:nvSpPr>
        <p:spPr>
          <a:xfrm>
            <a:off x="1920880" y="1754084"/>
            <a:ext cx="5212732" cy="0"/>
          </a:xfrm>
          <a:custGeom>
            <a:avLst/>
            <a:gdLst/>
            <a:ahLst/>
            <a:cxnLst/>
            <a:rect l="l" t="t" r="r" b="b"/>
            <a:pathLst>
              <a:path w="6096000">
                <a:moveTo>
                  <a:pt x="0" y="0"/>
                </a:moveTo>
                <a:lnTo>
                  <a:pt x="6096000" y="0"/>
                </a:lnTo>
              </a:path>
            </a:pathLst>
          </a:custGeom>
          <a:ln w="13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26" name="object 26"/>
          <p:cNvSpPr txBox="1"/>
          <p:nvPr/>
        </p:nvSpPr>
        <p:spPr>
          <a:xfrm>
            <a:off x="2362200" y="1840932"/>
            <a:ext cx="320909" cy="1578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1026" b="1" dirty="0">
                <a:latin typeface="Arial"/>
                <a:cs typeface="Arial"/>
              </a:rPr>
              <a:t>Files</a:t>
            </a:r>
            <a:endParaRPr sz="1026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276793" y="1840932"/>
            <a:ext cx="600007" cy="1578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1026" b="1" spc="-26" dirty="0">
                <a:latin typeface="Arial"/>
                <a:cs typeface="Arial"/>
              </a:rPr>
              <a:t>A</a:t>
            </a:r>
            <a:r>
              <a:rPr sz="1026" b="1" dirty="0">
                <a:latin typeface="Arial"/>
                <a:cs typeface="Arial"/>
              </a:rPr>
              <a:t>cti</a:t>
            </a:r>
            <a:r>
              <a:rPr sz="1026" b="1" spc="-13" dirty="0">
                <a:latin typeface="Arial"/>
                <a:cs typeface="Arial"/>
              </a:rPr>
              <a:t>v</a:t>
            </a:r>
            <a:r>
              <a:rPr sz="1026" b="1" dirty="0">
                <a:latin typeface="Arial"/>
                <a:cs typeface="Arial"/>
              </a:rPr>
              <a:t>ities</a:t>
            </a:r>
            <a:endParaRPr sz="1026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959553" y="2224706"/>
            <a:ext cx="557654" cy="144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941" b="1" spc="9" dirty="0">
                <a:latin typeface="Arial"/>
                <a:cs typeface="Arial"/>
              </a:rPr>
              <a:t>Ra</a:t>
            </a:r>
            <a:r>
              <a:rPr sz="941" b="1" dirty="0">
                <a:latin typeface="Arial"/>
                <a:cs typeface="Arial"/>
              </a:rPr>
              <a:t>w</a:t>
            </a:r>
            <a:r>
              <a:rPr sz="941" b="1" spc="-47" dirty="0">
                <a:latin typeface="Arial"/>
                <a:cs typeface="Arial"/>
              </a:rPr>
              <a:t> </a:t>
            </a:r>
            <a:r>
              <a:rPr sz="941" b="1" spc="9" dirty="0">
                <a:latin typeface="Arial"/>
                <a:cs typeface="Arial"/>
              </a:rPr>
              <a:t>Da</a:t>
            </a:r>
            <a:r>
              <a:rPr sz="941" b="1" spc="-21" dirty="0">
                <a:latin typeface="Arial"/>
                <a:cs typeface="Arial"/>
              </a:rPr>
              <a:t>t</a:t>
            </a:r>
            <a:r>
              <a:rPr sz="941" b="1" dirty="0">
                <a:latin typeface="Arial"/>
                <a:cs typeface="Arial"/>
              </a:rPr>
              <a:t>a</a:t>
            </a:r>
            <a:endParaRPr sz="941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114974" y="2151739"/>
            <a:ext cx="386067" cy="144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 marR="4344"/>
            <a:r>
              <a:rPr sz="941" b="1" spc="-13" dirty="0" smtClean="0">
                <a:latin typeface="Arial"/>
                <a:cs typeface="Arial"/>
              </a:rPr>
              <a:t>R</a:t>
            </a:r>
            <a:r>
              <a:rPr sz="941" b="1" spc="-43" dirty="0" smtClean="0">
                <a:latin typeface="Arial"/>
                <a:cs typeface="Arial"/>
              </a:rPr>
              <a:t>A</a:t>
            </a:r>
            <a:r>
              <a:rPr sz="941" b="1" spc="-13" dirty="0" smtClean="0">
                <a:latin typeface="Arial"/>
                <a:cs typeface="Arial"/>
              </a:rPr>
              <a:t>WD</a:t>
            </a:r>
            <a:endParaRPr sz="941" dirty="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233971" y="2224706"/>
            <a:ext cx="329597" cy="144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941" b="1" dirty="0">
                <a:latin typeface="Arial"/>
                <a:cs typeface="Arial"/>
              </a:rPr>
              <a:t>.</a:t>
            </a:r>
            <a:r>
              <a:rPr sz="941" b="1" spc="-9" dirty="0">
                <a:latin typeface="Arial"/>
                <a:cs typeface="Arial"/>
              </a:rPr>
              <a:t>R</a:t>
            </a:r>
            <a:r>
              <a:rPr sz="941" b="1" spc="-47" dirty="0">
                <a:latin typeface="Arial"/>
                <a:cs typeface="Arial"/>
              </a:rPr>
              <a:t>AW</a:t>
            </a:r>
            <a:endParaRPr sz="941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959531" y="2667777"/>
            <a:ext cx="759647" cy="144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941" b="1" spc="9" dirty="0">
                <a:latin typeface="Arial"/>
                <a:cs typeface="Arial"/>
              </a:rPr>
              <a:t>Sa</a:t>
            </a:r>
            <a:r>
              <a:rPr sz="941" b="1" spc="-17" dirty="0">
                <a:latin typeface="Arial"/>
                <a:cs typeface="Arial"/>
              </a:rPr>
              <a:t>v</a:t>
            </a:r>
            <a:r>
              <a:rPr sz="941" b="1" spc="9" dirty="0">
                <a:latin typeface="Arial"/>
                <a:cs typeface="Arial"/>
              </a:rPr>
              <a:t>e</a:t>
            </a:r>
            <a:r>
              <a:rPr sz="941" b="1" dirty="0">
                <a:latin typeface="Arial"/>
                <a:cs typeface="Arial"/>
              </a:rPr>
              <a:t>d</a:t>
            </a:r>
            <a:r>
              <a:rPr sz="941" b="1" spc="-30" dirty="0">
                <a:latin typeface="Arial"/>
                <a:cs typeface="Arial"/>
              </a:rPr>
              <a:t> </a:t>
            </a:r>
            <a:r>
              <a:rPr sz="941" b="1" spc="-17" dirty="0">
                <a:latin typeface="Arial"/>
                <a:cs typeface="Arial"/>
              </a:rPr>
              <a:t>C</a:t>
            </a:r>
            <a:r>
              <a:rPr sz="941" b="1" spc="9" dirty="0">
                <a:latin typeface="Arial"/>
                <a:cs typeface="Arial"/>
              </a:rPr>
              <a:t>a</a:t>
            </a:r>
            <a:r>
              <a:rPr sz="941" b="1" spc="-13" dirty="0">
                <a:latin typeface="Arial"/>
                <a:cs typeface="Arial"/>
              </a:rPr>
              <a:t>s</a:t>
            </a:r>
            <a:r>
              <a:rPr sz="941" b="1" spc="9" dirty="0">
                <a:latin typeface="Arial"/>
                <a:cs typeface="Arial"/>
              </a:rPr>
              <a:t>es</a:t>
            </a:r>
            <a:endParaRPr sz="941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114952" y="2594810"/>
            <a:ext cx="350230" cy="2895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 marR="4344"/>
            <a:r>
              <a:rPr sz="941" b="1" spc="4" dirty="0">
                <a:latin typeface="Arial"/>
                <a:cs typeface="Arial"/>
              </a:rPr>
              <a:t>S</a:t>
            </a:r>
            <a:r>
              <a:rPr sz="941" b="1" spc="-47" dirty="0">
                <a:latin typeface="Arial"/>
                <a:cs typeface="Arial"/>
              </a:rPr>
              <a:t>A</a:t>
            </a:r>
            <a:r>
              <a:rPr sz="941" b="1" spc="4" dirty="0">
                <a:latin typeface="Arial"/>
                <a:cs typeface="Arial"/>
              </a:rPr>
              <a:t>VE C</a:t>
            </a:r>
            <a:r>
              <a:rPr sz="941" b="1" spc="-60" dirty="0">
                <a:latin typeface="Arial"/>
                <a:cs typeface="Arial"/>
              </a:rPr>
              <a:t>A</a:t>
            </a:r>
            <a:r>
              <a:rPr sz="941" b="1" spc="4" dirty="0">
                <a:latin typeface="Arial"/>
                <a:cs typeface="Arial"/>
              </a:rPr>
              <a:t>SE</a:t>
            </a:r>
            <a:endParaRPr sz="941" dirty="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248400" y="2606034"/>
            <a:ext cx="291587" cy="2895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941" b="1" dirty="0">
                <a:latin typeface="Arial"/>
                <a:cs typeface="Arial"/>
              </a:rPr>
              <a:t>.</a:t>
            </a:r>
            <a:r>
              <a:rPr sz="941" b="1" spc="4" dirty="0" smtClean="0">
                <a:latin typeface="Arial"/>
                <a:cs typeface="Arial"/>
              </a:rPr>
              <a:t>S</a:t>
            </a:r>
            <a:r>
              <a:rPr sz="941" b="1" spc="-47" dirty="0" smtClean="0">
                <a:latin typeface="Arial"/>
                <a:cs typeface="Arial"/>
              </a:rPr>
              <a:t>AV</a:t>
            </a:r>
            <a:endParaRPr lang="en-US" sz="941" b="1" spc="-47" dirty="0" smtClean="0">
              <a:latin typeface="Arial"/>
              <a:cs typeface="Arial"/>
            </a:endParaRPr>
          </a:p>
          <a:p>
            <a:pPr marL="10860"/>
            <a:r>
              <a:rPr lang="en-US" sz="941" b="1" spc="-47" dirty="0" smtClean="0">
                <a:latin typeface="Arial"/>
                <a:cs typeface="Arial"/>
              </a:rPr>
              <a:t>.CNV</a:t>
            </a:r>
            <a:endParaRPr sz="941" dirty="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959510" y="3037871"/>
            <a:ext cx="892137" cy="2895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 marR="4344"/>
            <a:r>
              <a:rPr sz="941" b="1" spc="-4" dirty="0">
                <a:latin typeface="Arial"/>
                <a:cs typeface="Arial"/>
              </a:rPr>
              <a:t>Respons</a:t>
            </a:r>
            <a:r>
              <a:rPr sz="941" b="1" dirty="0">
                <a:latin typeface="Arial"/>
                <a:cs typeface="Arial"/>
              </a:rPr>
              <a:t>e</a:t>
            </a:r>
            <a:r>
              <a:rPr sz="941" b="1" spc="-21" dirty="0">
                <a:latin typeface="Arial"/>
                <a:cs typeface="Arial"/>
              </a:rPr>
              <a:t> </a:t>
            </a:r>
            <a:r>
              <a:rPr sz="941" b="1" spc="-4" dirty="0">
                <a:latin typeface="Arial"/>
                <a:cs typeface="Arial"/>
              </a:rPr>
              <a:t>Fi</a:t>
            </a:r>
            <a:r>
              <a:rPr sz="941" b="1" spc="-34" dirty="0">
                <a:latin typeface="Arial"/>
                <a:cs typeface="Arial"/>
              </a:rPr>
              <a:t>l</a:t>
            </a:r>
            <a:r>
              <a:rPr sz="941" b="1" spc="-4" dirty="0">
                <a:latin typeface="Arial"/>
                <a:cs typeface="Arial"/>
              </a:rPr>
              <a:t>es (Co</a:t>
            </a:r>
            <a:r>
              <a:rPr sz="941" b="1" spc="-26" dirty="0">
                <a:latin typeface="Arial"/>
                <a:cs typeface="Arial"/>
              </a:rPr>
              <a:t>m</a:t>
            </a:r>
            <a:r>
              <a:rPr sz="941" b="1" spc="-21" dirty="0">
                <a:latin typeface="Arial"/>
                <a:cs typeface="Arial"/>
              </a:rPr>
              <a:t>m</a:t>
            </a:r>
            <a:r>
              <a:rPr sz="941" b="1" spc="-4" dirty="0">
                <a:latin typeface="Arial"/>
                <a:cs typeface="Arial"/>
              </a:rPr>
              <a:t>ands)</a:t>
            </a:r>
            <a:endParaRPr sz="941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114931" y="3037871"/>
            <a:ext cx="362176" cy="144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 marR="4344"/>
            <a:r>
              <a:rPr sz="941" b="1" spc="-17" dirty="0" smtClean="0">
                <a:latin typeface="Arial"/>
                <a:cs typeface="Arial"/>
              </a:rPr>
              <a:t>I</a:t>
            </a:r>
            <a:r>
              <a:rPr sz="941" b="1" spc="4" dirty="0" smtClean="0">
                <a:latin typeface="Arial"/>
                <a:cs typeface="Arial"/>
              </a:rPr>
              <a:t>DEV</a:t>
            </a:r>
            <a:endParaRPr sz="941" dirty="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233927" y="3110838"/>
            <a:ext cx="253035" cy="144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941" b="1" spc="-9" dirty="0">
                <a:latin typeface="Arial"/>
                <a:cs typeface="Arial"/>
              </a:rPr>
              <a:t>.IDV</a:t>
            </a:r>
            <a:endParaRPr sz="941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959487" y="3553909"/>
            <a:ext cx="1154403" cy="144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941" b="1" spc="9" dirty="0">
                <a:latin typeface="Arial"/>
                <a:cs typeface="Arial"/>
              </a:rPr>
              <a:t>D</a:t>
            </a:r>
            <a:r>
              <a:rPr sz="941" b="1" spc="-26" dirty="0">
                <a:latin typeface="Arial"/>
                <a:cs typeface="Arial"/>
              </a:rPr>
              <a:t>y</a:t>
            </a:r>
            <a:r>
              <a:rPr sz="941" b="1" spc="9" dirty="0">
                <a:latin typeface="Arial"/>
                <a:cs typeface="Arial"/>
              </a:rPr>
              <a:t>na</a:t>
            </a:r>
            <a:r>
              <a:rPr sz="941" b="1" spc="-30" dirty="0">
                <a:latin typeface="Arial"/>
                <a:cs typeface="Arial"/>
              </a:rPr>
              <a:t>m</a:t>
            </a:r>
            <a:r>
              <a:rPr sz="941" b="1" spc="-17" dirty="0">
                <a:latin typeface="Arial"/>
                <a:cs typeface="Arial"/>
              </a:rPr>
              <a:t>i</a:t>
            </a:r>
            <a:r>
              <a:rPr sz="941" b="1" spc="9" dirty="0">
                <a:latin typeface="Arial"/>
                <a:cs typeface="Arial"/>
              </a:rPr>
              <a:t>c</a:t>
            </a:r>
            <a:r>
              <a:rPr sz="941" b="1" dirty="0">
                <a:latin typeface="Arial"/>
                <a:cs typeface="Arial"/>
              </a:rPr>
              <a:t>s</a:t>
            </a:r>
            <a:r>
              <a:rPr sz="941" b="1" spc="-9" dirty="0">
                <a:latin typeface="Arial"/>
                <a:cs typeface="Arial"/>
              </a:rPr>
              <a:t> </a:t>
            </a:r>
            <a:r>
              <a:rPr sz="941" b="1" spc="9" dirty="0">
                <a:latin typeface="Arial"/>
                <a:cs typeface="Arial"/>
              </a:rPr>
              <a:t>Ra</a:t>
            </a:r>
            <a:r>
              <a:rPr sz="941" b="1" dirty="0">
                <a:latin typeface="Arial"/>
                <a:cs typeface="Arial"/>
              </a:rPr>
              <a:t>w</a:t>
            </a:r>
            <a:r>
              <a:rPr sz="941" b="1" spc="-26" dirty="0">
                <a:latin typeface="Arial"/>
                <a:cs typeface="Arial"/>
              </a:rPr>
              <a:t> </a:t>
            </a:r>
            <a:r>
              <a:rPr sz="941" b="1" spc="9" dirty="0">
                <a:latin typeface="Arial"/>
                <a:cs typeface="Arial"/>
              </a:rPr>
              <a:t>Da</a:t>
            </a:r>
            <a:r>
              <a:rPr sz="941" b="1" spc="-21" dirty="0">
                <a:latin typeface="Arial"/>
                <a:cs typeface="Arial"/>
              </a:rPr>
              <a:t>t</a:t>
            </a:r>
            <a:r>
              <a:rPr sz="941" b="1" dirty="0">
                <a:latin typeface="Arial"/>
                <a:cs typeface="Arial"/>
              </a:rPr>
              <a:t>a</a:t>
            </a:r>
            <a:endParaRPr sz="941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114908" y="3480942"/>
            <a:ext cx="359461" cy="144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 marR="4344"/>
            <a:r>
              <a:rPr sz="941" b="1" spc="-9" dirty="0">
                <a:latin typeface="Arial"/>
                <a:cs typeface="Arial"/>
              </a:rPr>
              <a:t>DYRE </a:t>
            </a:r>
            <a:endParaRPr sz="941" dirty="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233906" y="3553909"/>
            <a:ext cx="303533" cy="144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941" b="1" dirty="0">
                <a:latin typeface="Arial"/>
                <a:cs typeface="Arial"/>
              </a:rPr>
              <a:t>.</a:t>
            </a:r>
            <a:r>
              <a:rPr sz="941" b="1" spc="-17" dirty="0">
                <a:latin typeface="Arial"/>
                <a:cs typeface="Arial"/>
              </a:rPr>
              <a:t>DYR</a:t>
            </a:r>
            <a:endParaRPr sz="941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959466" y="3996980"/>
            <a:ext cx="970328" cy="144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941" b="1" spc="9" dirty="0">
                <a:latin typeface="Arial"/>
                <a:cs typeface="Arial"/>
              </a:rPr>
              <a:t>D</a:t>
            </a:r>
            <a:r>
              <a:rPr sz="941" b="1" spc="-26" dirty="0">
                <a:latin typeface="Arial"/>
                <a:cs typeface="Arial"/>
              </a:rPr>
              <a:t>y</a:t>
            </a:r>
            <a:r>
              <a:rPr sz="941" b="1" spc="9" dirty="0">
                <a:latin typeface="Arial"/>
                <a:cs typeface="Arial"/>
              </a:rPr>
              <a:t>na</a:t>
            </a:r>
            <a:r>
              <a:rPr sz="941" b="1" spc="-30" dirty="0">
                <a:latin typeface="Arial"/>
                <a:cs typeface="Arial"/>
              </a:rPr>
              <a:t>m</a:t>
            </a:r>
            <a:r>
              <a:rPr sz="941" b="1" spc="-17" dirty="0">
                <a:latin typeface="Arial"/>
                <a:cs typeface="Arial"/>
              </a:rPr>
              <a:t>i</a:t>
            </a:r>
            <a:r>
              <a:rPr sz="941" b="1" spc="9" dirty="0">
                <a:latin typeface="Arial"/>
                <a:cs typeface="Arial"/>
              </a:rPr>
              <a:t>c</a:t>
            </a:r>
            <a:r>
              <a:rPr sz="941" b="1" dirty="0">
                <a:latin typeface="Arial"/>
                <a:cs typeface="Arial"/>
              </a:rPr>
              <a:t>s</a:t>
            </a:r>
            <a:r>
              <a:rPr sz="941" b="1" spc="-9" dirty="0">
                <a:latin typeface="Arial"/>
                <a:cs typeface="Arial"/>
              </a:rPr>
              <a:t> </a:t>
            </a:r>
            <a:r>
              <a:rPr sz="941" b="1" spc="9" dirty="0">
                <a:latin typeface="Arial"/>
                <a:cs typeface="Arial"/>
              </a:rPr>
              <a:t>Ca</a:t>
            </a:r>
            <a:r>
              <a:rPr sz="941" b="1" spc="-26" dirty="0">
                <a:latin typeface="Arial"/>
                <a:cs typeface="Arial"/>
              </a:rPr>
              <a:t>s</a:t>
            </a:r>
            <a:r>
              <a:rPr sz="941" b="1" spc="9" dirty="0">
                <a:latin typeface="Arial"/>
                <a:cs typeface="Arial"/>
              </a:rPr>
              <a:t>es</a:t>
            </a:r>
            <a:endParaRPr sz="941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114887" y="3924013"/>
            <a:ext cx="354574" cy="144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 marR="4344"/>
            <a:r>
              <a:rPr sz="941" b="1" spc="4" dirty="0" smtClean="0">
                <a:latin typeface="Arial"/>
                <a:cs typeface="Arial"/>
              </a:rPr>
              <a:t>S</a:t>
            </a:r>
            <a:r>
              <a:rPr sz="941" b="1" spc="-26" dirty="0" smtClean="0">
                <a:latin typeface="Arial"/>
                <a:cs typeface="Arial"/>
              </a:rPr>
              <a:t>N</a:t>
            </a:r>
            <a:r>
              <a:rPr sz="941" b="1" spc="-47" dirty="0" smtClean="0">
                <a:latin typeface="Arial"/>
                <a:cs typeface="Arial"/>
              </a:rPr>
              <a:t>AP</a:t>
            </a:r>
            <a:endParaRPr sz="941" dirty="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233884" y="3996980"/>
            <a:ext cx="296474" cy="144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941" b="1" dirty="0">
                <a:latin typeface="Arial"/>
                <a:cs typeface="Arial"/>
              </a:rPr>
              <a:t>.</a:t>
            </a:r>
            <a:r>
              <a:rPr sz="941" b="1" spc="4" dirty="0">
                <a:latin typeface="Arial"/>
                <a:cs typeface="Arial"/>
              </a:rPr>
              <a:t>S</a:t>
            </a:r>
            <a:r>
              <a:rPr sz="941" b="1" spc="-26" dirty="0">
                <a:latin typeface="Arial"/>
                <a:cs typeface="Arial"/>
              </a:rPr>
              <a:t>NP</a:t>
            </a:r>
            <a:endParaRPr sz="941"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959443" y="4367074"/>
            <a:ext cx="1143543" cy="2895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 marR="4344"/>
            <a:r>
              <a:rPr sz="941" b="1" spc="-17" dirty="0">
                <a:latin typeface="Arial"/>
                <a:cs typeface="Arial"/>
              </a:rPr>
              <a:t>D</a:t>
            </a:r>
            <a:r>
              <a:rPr sz="941" b="1" spc="-4" dirty="0">
                <a:latin typeface="Arial"/>
                <a:cs typeface="Arial"/>
              </a:rPr>
              <a:t>y</a:t>
            </a:r>
            <a:r>
              <a:rPr sz="941" b="1" spc="-17" dirty="0">
                <a:latin typeface="Arial"/>
                <a:cs typeface="Arial"/>
              </a:rPr>
              <a:t>n</a:t>
            </a:r>
            <a:r>
              <a:rPr sz="941" b="1" spc="21" dirty="0">
                <a:latin typeface="Arial"/>
                <a:cs typeface="Arial"/>
              </a:rPr>
              <a:t>a</a:t>
            </a:r>
            <a:r>
              <a:rPr sz="941" b="1" spc="-17" dirty="0">
                <a:latin typeface="Arial"/>
                <a:cs typeface="Arial"/>
              </a:rPr>
              <a:t>mi</a:t>
            </a:r>
            <a:r>
              <a:rPr sz="941" b="1" spc="4" dirty="0">
                <a:latin typeface="Arial"/>
                <a:cs typeface="Arial"/>
              </a:rPr>
              <a:t>c</a:t>
            </a:r>
            <a:r>
              <a:rPr sz="941" b="1" dirty="0">
                <a:latin typeface="Arial"/>
                <a:cs typeface="Arial"/>
              </a:rPr>
              <a:t>s</a:t>
            </a:r>
            <a:r>
              <a:rPr sz="941" b="1" spc="-13" dirty="0">
                <a:latin typeface="Arial"/>
                <a:cs typeface="Arial"/>
              </a:rPr>
              <a:t> </a:t>
            </a:r>
            <a:r>
              <a:rPr sz="941" b="1" spc="9" dirty="0">
                <a:latin typeface="Arial"/>
                <a:cs typeface="Arial"/>
              </a:rPr>
              <a:t>P</a:t>
            </a:r>
            <a:r>
              <a:rPr sz="941" b="1" spc="-17" dirty="0">
                <a:latin typeface="Arial"/>
                <a:cs typeface="Arial"/>
              </a:rPr>
              <a:t>lo</a:t>
            </a:r>
            <a:r>
              <a:rPr sz="941" b="1" dirty="0">
                <a:latin typeface="Arial"/>
                <a:cs typeface="Arial"/>
              </a:rPr>
              <a:t>t</a:t>
            </a:r>
            <a:r>
              <a:rPr sz="941" b="1" spc="9" dirty="0">
                <a:latin typeface="Arial"/>
                <a:cs typeface="Arial"/>
              </a:rPr>
              <a:t> </a:t>
            </a:r>
            <a:r>
              <a:rPr sz="941" b="1" spc="-17" dirty="0">
                <a:latin typeface="Arial"/>
                <a:cs typeface="Arial"/>
              </a:rPr>
              <a:t>Fil</a:t>
            </a:r>
            <a:r>
              <a:rPr sz="941" b="1" spc="21" dirty="0">
                <a:latin typeface="Arial"/>
                <a:cs typeface="Arial"/>
              </a:rPr>
              <a:t>e</a:t>
            </a:r>
            <a:r>
              <a:rPr sz="941" b="1" dirty="0">
                <a:latin typeface="Arial"/>
                <a:cs typeface="Arial"/>
              </a:rPr>
              <a:t>s </a:t>
            </a:r>
            <a:r>
              <a:rPr sz="941" b="1" spc="-4" dirty="0">
                <a:latin typeface="Arial"/>
                <a:cs typeface="Arial"/>
              </a:rPr>
              <a:t>(ch</a:t>
            </a:r>
            <a:r>
              <a:rPr sz="941" b="1" spc="17" dirty="0">
                <a:latin typeface="Arial"/>
                <a:cs typeface="Arial"/>
              </a:rPr>
              <a:t>a</a:t>
            </a:r>
            <a:r>
              <a:rPr sz="941" b="1" spc="-4" dirty="0">
                <a:latin typeface="Arial"/>
                <a:cs typeface="Arial"/>
              </a:rPr>
              <a:t>nn</a:t>
            </a:r>
            <a:r>
              <a:rPr sz="941" b="1" spc="9" dirty="0">
                <a:latin typeface="Arial"/>
                <a:cs typeface="Arial"/>
              </a:rPr>
              <a:t>e</a:t>
            </a:r>
            <a:r>
              <a:rPr sz="941" b="1" dirty="0">
                <a:latin typeface="Arial"/>
                <a:cs typeface="Arial"/>
              </a:rPr>
              <a:t>l</a:t>
            </a:r>
            <a:r>
              <a:rPr sz="941" b="1" spc="-43" dirty="0">
                <a:latin typeface="Arial"/>
                <a:cs typeface="Arial"/>
              </a:rPr>
              <a:t> </a:t>
            </a:r>
            <a:r>
              <a:rPr sz="941" b="1" spc="-4" dirty="0">
                <a:latin typeface="Arial"/>
                <a:cs typeface="Arial"/>
              </a:rPr>
              <a:t>output)</a:t>
            </a:r>
            <a:endParaRPr sz="941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114865" y="4367074"/>
            <a:ext cx="1409067" cy="144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 marR="4344"/>
            <a:r>
              <a:rPr sz="941" b="1" spc="17" dirty="0">
                <a:latin typeface="Arial"/>
                <a:cs typeface="Arial"/>
              </a:rPr>
              <a:t>ST</a:t>
            </a:r>
            <a:r>
              <a:rPr sz="941" b="1" spc="-17" dirty="0">
                <a:latin typeface="Arial"/>
                <a:cs typeface="Arial"/>
              </a:rPr>
              <a:t>R</a:t>
            </a:r>
            <a:r>
              <a:rPr sz="941" b="1" dirty="0">
                <a:latin typeface="Arial"/>
                <a:cs typeface="Arial"/>
              </a:rPr>
              <a:t>T</a:t>
            </a:r>
            <a:r>
              <a:rPr sz="941" b="1" spc="-38" dirty="0">
                <a:latin typeface="Arial"/>
                <a:cs typeface="Arial"/>
              </a:rPr>
              <a:t> </a:t>
            </a:r>
            <a:r>
              <a:rPr sz="941" b="1" spc="-9" dirty="0">
                <a:latin typeface="Arial"/>
                <a:cs typeface="Arial"/>
              </a:rPr>
              <a:t>(</a:t>
            </a:r>
            <a:r>
              <a:rPr sz="941" b="1" spc="17" dirty="0">
                <a:latin typeface="Arial"/>
                <a:cs typeface="Arial"/>
              </a:rPr>
              <a:t>a</a:t>
            </a:r>
            <a:r>
              <a:rPr sz="941" b="1" spc="-30" dirty="0">
                <a:latin typeface="Arial"/>
                <a:cs typeface="Arial"/>
              </a:rPr>
              <a:t>l</a:t>
            </a:r>
            <a:r>
              <a:rPr sz="941" b="1" spc="-13" dirty="0">
                <a:latin typeface="Arial"/>
                <a:cs typeface="Arial"/>
              </a:rPr>
              <a:t>s</a:t>
            </a:r>
            <a:r>
              <a:rPr sz="941" b="1" dirty="0">
                <a:latin typeface="Arial"/>
                <a:cs typeface="Arial"/>
              </a:rPr>
              <a:t>o</a:t>
            </a:r>
            <a:r>
              <a:rPr sz="941" b="1" spc="-9" dirty="0">
                <a:latin typeface="Arial"/>
                <a:cs typeface="Arial"/>
              </a:rPr>
              <a:t> </a:t>
            </a:r>
            <a:r>
              <a:rPr sz="941" b="1" spc="17" dirty="0">
                <a:latin typeface="Arial"/>
                <a:cs typeface="Arial"/>
              </a:rPr>
              <a:t>EST</a:t>
            </a:r>
            <a:r>
              <a:rPr sz="941" b="1" spc="-21" dirty="0">
                <a:latin typeface="Arial"/>
                <a:cs typeface="Arial"/>
              </a:rPr>
              <a:t>R</a:t>
            </a:r>
            <a:r>
              <a:rPr sz="941" b="1" spc="17" dirty="0">
                <a:latin typeface="Arial"/>
                <a:cs typeface="Arial"/>
              </a:rPr>
              <a:t>,</a:t>
            </a:r>
            <a:r>
              <a:rPr sz="941" b="1" spc="-13" dirty="0">
                <a:latin typeface="Arial"/>
                <a:cs typeface="Arial"/>
              </a:rPr>
              <a:t>G</a:t>
            </a:r>
            <a:r>
              <a:rPr sz="941" b="1" spc="17" dirty="0">
                <a:latin typeface="Arial"/>
                <a:cs typeface="Arial"/>
              </a:rPr>
              <a:t>ST</a:t>
            </a:r>
            <a:r>
              <a:rPr sz="941" b="1" spc="-17" dirty="0">
                <a:latin typeface="Arial"/>
                <a:cs typeface="Arial"/>
              </a:rPr>
              <a:t>R</a:t>
            </a:r>
            <a:r>
              <a:rPr sz="941" b="1" dirty="0" smtClean="0">
                <a:latin typeface="Arial"/>
                <a:cs typeface="Arial"/>
              </a:rPr>
              <a:t>)</a:t>
            </a:r>
            <a:endParaRPr sz="941" dirty="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6233862" y="4440041"/>
            <a:ext cx="306248" cy="144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941" b="1" spc="4" dirty="0">
                <a:latin typeface="Arial"/>
                <a:cs typeface="Arial"/>
              </a:rPr>
              <a:t>.O</a:t>
            </a:r>
            <a:r>
              <a:rPr sz="941" b="1" spc="-26" dirty="0">
                <a:latin typeface="Arial"/>
                <a:cs typeface="Arial"/>
              </a:rPr>
              <a:t>U</a:t>
            </a:r>
            <a:r>
              <a:rPr sz="941" b="1" dirty="0">
                <a:latin typeface="Arial"/>
                <a:cs typeface="Arial"/>
              </a:rPr>
              <a:t>T</a:t>
            </a:r>
            <a:endParaRPr sz="941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1959401" y="4808217"/>
            <a:ext cx="1161462" cy="144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941" b="1" spc="4" dirty="0">
                <a:latin typeface="Arial"/>
                <a:cs typeface="Arial"/>
              </a:rPr>
              <a:t>S</a:t>
            </a:r>
            <a:r>
              <a:rPr sz="941" b="1" spc="-17" dirty="0">
                <a:latin typeface="Arial"/>
                <a:cs typeface="Arial"/>
              </a:rPr>
              <a:t>lid</a:t>
            </a:r>
            <a:r>
              <a:rPr sz="941" b="1" spc="21" dirty="0">
                <a:latin typeface="Arial"/>
                <a:cs typeface="Arial"/>
              </a:rPr>
              <a:t>e</a:t>
            </a:r>
            <a:r>
              <a:rPr sz="941" b="1" dirty="0">
                <a:latin typeface="Arial"/>
                <a:cs typeface="Arial"/>
              </a:rPr>
              <a:t>r</a:t>
            </a:r>
            <a:r>
              <a:rPr sz="941" b="1" spc="-17" dirty="0">
                <a:latin typeface="Arial"/>
                <a:cs typeface="Arial"/>
              </a:rPr>
              <a:t> Di</a:t>
            </a:r>
            <a:r>
              <a:rPr sz="941" b="1" spc="17" dirty="0">
                <a:latin typeface="Arial"/>
                <a:cs typeface="Arial"/>
              </a:rPr>
              <a:t>a</a:t>
            </a:r>
            <a:r>
              <a:rPr sz="941" b="1" spc="-17" dirty="0">
                <a:latin typeface="Arial"/>
                <a:cs typeface="Arial"/>
              </a:rPr>
              <a:t>g</a:t>
            </a:r>
            <a:r>
              <a:rPr sz="941" b="1" spc="13" dirty="0">
                <a:latin typeface="Arial"/>
                <a:cs typeface="Arial"/>
              </a:rPr>
              <a:t>r</a:t>
            </a:r>
            <a:r>
              <a:rPr sz="941" b="1" spc="4" dirty="0">
                <a:latin typeface="Arial"/>
                <a:cs typeface="Arial"/>
              </a:rPr>
              <a:t>a</a:t>
            </a:r>
            <a:r>
              <a:rPr sz="941" b="1" dirty="0">
                <a:latin typeface="Arial"/>
                <a:cs typeface="Arial"/>
              </a:rPr>
              <a:t>m</a:t>
            </a:r>
            <a:r>
              <a:rPr sz="941" b="1" spc="-34" dirty="0">
                <a:latin typeface="Arial"/>
                <a:cs typeface="Arial"/>
              </a:rPr>
              <a:t> </a:t>
            </a:r>
            <a:r>
              <a:rPr sz="941" b="1" spc="-17" dirty="0">
                <a:latin typeface="Arial"/>
                <a:cs typeface="Arial"/>
              </a:rPr>
              <a:t>Fil</a:t>
            </a:r>
            <a:r>
              <a:rPr sz="941" b="1" spc="17" dirty="0">
                <a:latin typeface="Arial"/>
                <a:cs typeface="Arial"/>
              </a:rPr>
              <a:t>e</a:t>
            </a:r>
            <a:r>
              <a:rPr sz="941" b="1" dirty="0">
                <a:latin typeface="Arial"/>
                <a:cs typeface="Arial"/>
              </a:rPr>
              <a:t>s</a:t>
            </a:r>
            <a:endParaRPr sz="941">
              <a:latin typeface="Arial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114822" y="4808217"/>
            <a:ext cx="1058293" cy="144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941" b="1" spc="9" dirty="0">
                <a:latin typeface="Arial"/>
                <a:cs typeface="Arial"/>
              </a:rPr>
              <a:t>O</a:t>
            </a:r>
            <a:r>
              <a:rPr sz="941" b="1" spc="-9" dirty="0">
                <a:latin typeface="Arial"/>
                <a:cs typeface="Arial"/>
              </a:rPr>
              <a:t>n</a:t>
            </a:r>
            <a:r>
              <a:rPr sz="941" b="1" spc="9" dirty="0">
                <a:latin typeface="Arial"/>
                <a:cs typeface="Arial"/>
              </a:rPr>
              <a:t>e</a:t>
            </a:r>
            <a:r>
              <a:rPr sz="941" b="1" spc="-9" dirty="0">
                <a:latin typeface="Arial"/>
                <a:cs typeface="Arial"/>
              </a:rPr>
              <a:t>-</a:t>
            </a:r>
            <a:r>
              <a:rPr sz="941" b="1" spc="-17" dirty="0">
                <a:latin typeface="Arial"/>
                <a:cs typeface="Arial"/>
              </a:rPr>
              <a:t>li</a:t>
            </a:r>
            <a:r>
              <a:rPr sz="941" b="1" spc="9" dirty="0">
                <a:latin typeface="Arial"/>
                <a:cs typeface="Arial"/>
              </a:rPr>
              <a:t>n</a:t>
            </a:r>
            <a:r>
              <a:rPr sz="941" b="1" dirty="0">
                <a:latin typeface="Arial"/>
                <a:cs typeface="Arial"/>
              </a:rPr>
              <a:t>e</a:t>
            </a:r>
            <a:r>
              <a:rPr sz="941" b="1" spc="-30" dirty="0">
                <a:latin typeface="Arial"/>
                <a:cs typeface="Arial"/>
              </a:rPr>
              <a:t> </a:t>
            </a:r>
            <a:r>
              <a:rPr sz="941" b="1" spc="-17" dirty="0">
                <a:latin typeface="Arial"/>
                <a:cs typeface="Arial"/>
              </a:rPr>
              <a:t>di</a:t>
            </a:r>
            <a:r>
              <a:rPr sz="941" b="1" spc="9" dirty="0">
                <a:latin typeface="Arial"/>
                <a:cs typeface="Arial"/>
              </a:rPr>
              <a:t>ag</a:t>
            </a:r>
            <a:r>
              <a:rPr sz="941" b="1" spc="-9" dirty="0">
                <a:latin typeface="Arial"/>
                <a:cs typeface="Arial"/>
              </a:rPr>
              <a:t>r</a:t>
            </a:r>
            <a:r>
              <a:rPr sz="941" b="1" spc="9" dirty="0">
                <a:latin typeface="Arial"/>
                <a:cs typeface="Arial"/>
              </a:rPr>
              <a:t>a</a:t>
            </a:r>
            <a:r>
              <a:rPr sz="941" b="1" spc="-21" dirty="0">
                <a:latin typeface="Arial"/>
                <a:cs typeface="Arial"/>
              </a:rPr>
              <a:t>m</a:t>
            </a:r>
            <a:r>
              <a:rPr sz="941" b="1" dirty="0">
                <a:latin typeface="Arial"/>
                <a:cs typeface="Arial"/>
              </a:rPr>
              <a:t>s</a:t>
            </a:r>
            <a:endParaRPr sz="941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6233819" y="4808217"/>
            <a:ext cx="295931" cy="144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941" b="1" spc="-4" dirty="0">
                <a:latin typeface="Arial"/>
                <a:cs typeface="Arial"/>
              </a:rPr>
              <a:t>.</a:t>
            </a:r>
            <a:r>
              <a:rPr sz="941" b="1" spc="9" dirty="0">
                <a:latin typeface="Arial"/>
                <a:cs typeface="Arial"/>
              </a:rPr>
              <a:t>S</a:t>
            </a:r>
            <a:r>
              <a:rPr sz="941" b="1" spc="-4" dirty="0">
                <a:latin typeface="Arial"/>
                <a:cs typeface="Arial"/>
              </a:rPr>
              <a:t>LD</a:t>
            </a:r>
            <a:endParaRPr sz="941"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1959379" y="5097110"/>
            <a:ext cx="520730" cy="144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941" b="1" spc="4" dirty="0">
                <a:latin typeface="Arial"/>
                <a:cs typeface="Arial"/>
              </a:rPr>
              <a:t>P</a:t>
            </a:r>
            <a:r>
              <a:rPr sz="941" b="1" spc="-13" dirty="0">
                <a:latin typeface="Arial"/>
                <a:cs typeface="Arial"/>
              </a:rPr>
              <a:t>Y</a:t>
            </a:r>
            <a:r>
              <a:rPr sz="941" b="1" spc="4" dirty="0">
                <a:latin typeface="Arial"/>
                <a:cs typeface="Arial"/>
              </a:rPr>
              <a:t>T</a:t>
            </a:r>
            <a:r>
              <a:rPr sz="941" b="1" spc="-13" dirty="0">
                <a:latin typeface="Arial"/>
                <a:cs typeface="Arial"/>
              </a:rPr>
              <a:t>H</a:t>
            </a:r>
            <a:r>
              <a:rPr sz="941" b="1" spc="4" dirty="0">
                <a:latin typeface="Arial"/>
                <a:cs typeface="Arial"/>
              </a:rPr>
              <a:t>ON</a:t>
            </a:r>
            <a:endParaRPr sz="941" dirty="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114800" y="5024142"/>
            <a:ext cx="1802736" cy="2895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 marR="4344"/>
            <a:r>
              <a:rPr sz="941" b="1" spc="-4" dirty="0">
                <a:latin typeface="Arial"/>
                <a:cs typeface="Arial"/>
              </a:rPr>
              <a:t>Co</a:t>
            </a:r>
            <a:r>
              <a:rPr sz="941" b="1" spc="-21" dirty="0">
                <a:latin typeface="Arial"/>
                <a:cs typeface="Arial"/>
              </a:rPr>
              <a:t>mm</a:t>
            </a:r>
            <a:r>
              <a:rPr sz="941" b="1" spc="-4" dirty="0">
                <a:latin typeface="Arial"/>
                <a:cs typeface="Arial"/>
              </a:rPr>
              <a:t>an</a:t>
            </a:r>
            <a:r>
              <a:rPr sz="941" b="1" dirty="0">
                <a:latin typeface="Arial"/>
                <a:cs typeface="Arial"/>
              </a:rPr>
              <a:t>d </a:t>
            </a:r>
            <a:r>
              <a:rPr sz="941" b="1" spc="-4" dirty="0">
                <a:latin typeface="Arial"/>
                <a:cs typeface="Arial"/>
              </a:rPr>
              <a:t>l</a:t>
            </a:r>
            <a:r>
              <a:rPr sz="941" b="1" spc="-21" dirty="0">
                <a:latin typeface="Arial"/>
                <a:cs typeface="Arial"/>
              </a:rPr>
              <a:t>i</a:t>
            </a:r>
            <a:r>
              <a:rPr sz="941" b="1" spc="-4" dirty="0">
                <a:latin typeface="Arial"/>
                <a:cs typeface="Arial"/>
              </a:rPr>
              <a:t>n</a:t>
            </a:r>
            <a:r>
              <a:rPr sz="941" b="1" dirty="0">
                <a:latin typeface="Arial"/>
                <a:cs typeface="Arial"/>
              </a:rPr>
              <a:t>e </a:t>
            </a:r>
            <a:r>
              <a:rPr sz="941" b="1" spc="-4" dirty="0">
                <a:latin typeface="Arial"/>
                <a:cs typeface="Arial"/>
              </a:rPr>
              <a:t>inpu</a:t>
            </a:r>
            <a:r>
              <a:rPr sz="941" b="1" dirty="0">
                <a:latin typeface="Arial"/>
                <a:cs typeface="Arial"/>
              </a:rPr>
              <a:t>t &amp; </a:t>
            </a:r>
            <a:r>
              <a:rPr sz="941" b="1" spc="-4" dirty="0">
                <a:latin typeface="Arial"/>
                <a:cs typeface="Arial"/>
              </a:rPr>
              <a:t>program a</a:t>
            </a:r>
            <a:r>
              <a:rPr sz="941" b="1" spc="9" dirty="0">
                <a:latin typeface="Arial"/>
                <a:cs typeface="Arial"/>
              </a:rPr>
              <a:t>u</a:t>
            </a:r>
            <a:r>
              <a:rPr sz="941" b="1" spc="-4" dirty="0">
                <a:latin typeface="Arial"/>
                <a:cs typeface="Arial"/>
              </a:rPr>
              <a:t>to</a:t>
            </a:r>
            <a:r>
              <a:rPr sz="941" b="1" spc="-21" dirty="0">
                <a:latin typeface="Arial"/>
                <a:cs typeface="Arial"/>
              </a:rPr>
              <a:t>m</a:t>
            </a:r>
            <a:r>
              <a:rPr sz="941" b="1" spc="-4" dirty="0">
                <a:latin typeface="Arial"/>
                <a:cs typeface="Arial"/>
              </a:rPr>
              <a:t>ation</a:t>
            </a:r>
            <a:endParaRPr sz="941">
              <a:latin typeface="Arial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6233797" y="5097110"/>
            <a:ext cx="217197" cy="144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941" b="1" spc="4" dirty="0">
                <a:latin typeface="Arial"/>
                <a:cs typeface="Arial"/>
              </a:rPr>
              <a:t>.PY</a:t>
            </a:r>
            <a:endParaRPr sz="941">
              <a:latin typeface="Arial"/>
              <a:cs typeface="Arial"/>
            </a:endParaRPr>
          </a:p>
        </p:txBody>
      </p:sp>
      <p:sp>
        <p:nvSpPr>
          <p:cNvPr id="59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Dynamic Simulation – Common file types</a:t>
            </a:r>
            <a:endParaRPr lang="en-IN" altLang="en-US" dirty="0"/>
          </a:p>
        </p:txBody>
      </p:sp>
      <p:sp>
        <p:nvSpPr>
          <p:cNvPr id="60" name="object 23"/>
          <p:cNvSpPr/>
          <p:nvPr/>
        </p:nvSpPr>
        <p:spPr>
          <a:xfrm>
            <a:off x="1952240" y="5791200"/>
            <a:ext cx="5210560" cy="0"/>
          </a:xfrm>
          <a:custGeom>
            <a:avLst/>
            <a:gdLst/>
            <a:ahLst/>
            <a:cxnLst/>
            <a:rect l="l" t="t" r="r" b="b"/>
            <a:pathLst>
              <a:path w="6093459">
                <a:moveTo>
                  <a:pt x="0" y="0"/>
                </a:moveTo>
                <a:lnTo>
                  <a:pt x="6092952" y="0"/>
                </a:lnTo>
              </a:path>
            </a:pathLst>
          </a:custGeom>
          <a:ln w="43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61" name="object 53"/>
          <p:cNvSpPr txBox="1"/>
          <p:nvPr/>
        </p:nvSpPr>
        <p:spPr>
          <a:xfrm>
            <a:off x="1981200" y="5498402"/>
            <a:ext cx="1121786" cy="144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lang="en-US" sz="941" b="1" spc="4" dirty="0" smtClean="0">
                <a:latin typeface="Arial"/>
                <a:cs typeface="Arial"/>
              </a:rPr>
              <a:t>Sequence Data</a:t>
            </a:r>
            <a:endParaRPr sz="941" dirty="0">
              <a:latin typeface="Arial"/>
              <a:cs typeface="Arial"/>
            </a:endParaRPr>
          </a:p>
        </p:txBody>
      </p:sp>
      <p:sp>
        <p:nvSpPr>
          <p:cNvPr id="62" name="object 54"/>
          <p:cNvSpPr txBox="1"/>
          <p:nvPr/>
        </p:nvSpPr>
        <p:spPr>
          <a:xfrm>
            <a:off x="4136621" y="5486400"/>
            <a:ext cx="1802736" cy="144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 marR="4344"/>
            <a:r>
              <a:rPr lang="en-US" sz="941" b="1" spc="-4" dirty="0" smtClean="0">
                <a:latin typeface="Arial"/>
                <a:cs typeface="Arial"/>
              </a:rPr>
              <a:t>SAV</a:t>
            </a:r>
            <a:endParaRPr sz="941" dirty="0">
              <a:latin typeface="Arial"/>
              <a:cs typeface="Arial"/>
            </a:endParaRPr>
          </a:p>
        </p:txBody>
      </p:sp>
      <p:sp>
        <p:nvSpPr>
          <p:cNvPr id="63" name="object 55"/>
          <p:cNvSpPr txBox="1"/>
          <p:nvPr/>
        </p:nvSpPr>
        <p:spPr>
          <a:xfrm>
            <a:off x="6255618" y="5498402"/>
            <a:ext cx="526182" cy="144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941" b="1" spc="4" dirty="0" smtClean="0">
                <a:latin typeface="Arial"/>
                <a:cs typeface="Arial"/>
              </a:rPr>
              <a:t>.</a:t>
            </a:r>
            <a:r>
              <a:rPr lang="en-US" sz="941" b="1" spc="4" dirty="0" smtClean="0">
                <a:latin typeface="Arial"/>
                <a:cs typeface="Arial"/>
              </a:rPr>
              <a:t>SEQ</a:t>
            </a:r>
            <a:endParaRPr sz="941" dirty="0">
              <a:latin typeface="Arial"/>
              <a:cs typeface="Arial"/>
            </a:endParaRPr>
          </a:p>
        </p:txBody>
      </p:sp>
      <p:sp>
        <p:nvSpPr>
          <p:cNvPr id="64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4905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Documentation…Model Library</a:t>
            </a:r>
            <a:endParaRPr lang="en-IN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819150"/>
            <a:ext cx="3162300" cy="6038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4700" y="739965"/>
            <a:ext cx="5705475" cy="61055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3672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3563</TotalTime>
  <Words>1277</Words>
  <Application>Microsoft Office PowerPoint</Application>
  <PresentationFormat>On-screen Show (4:3)</PresentationFormat>
  <Paragraphs>367</Paragraphs>
  <Slides>30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SAARC Workshop  on  Load/Power Flow Studies using PSS/E for Efficient National &amp; Cross Border Interconnected Power Systems in South Asia </vt:lpstr>
      <vt:lpstr>Day-3 (20-July-2018)</vt:lpstr>
      <vt:lpstr>SAARC Workshop  on  Load/Power Flow Studies using PSS/E for Efficient National &amp; Cross Border Interconnected Power Systems in South Asia 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This page is intentionally kept blank</vt:lpstr>
      <vt:lpstr>SAARC Workshop  on  Load/Power Flow Studies using PSS/E for Efficient National &amp; Cross Border Interconnected Power Systems in South Asia </vt:lpstr>
      <vt:lpstr>Slide 19</vt:lpstr>
      <vt:lpstr>Slide 20</vt:lpstr>
      <vt:lpstr>Slide 21</vt:lpstr>
      <vt:lpstr>Slide 22</vt:lpstr>
      <vt:lpstr>Slide 23</vt:lpstr>
      <vt:lpstr>Slide 24</vt:lpstr>
      <vt:lpstr>Initial Conditions suspect</vt:lpstr>
      <vt:lpstr>Slide 26</vt:lpstr>
      <vt:lpstr>Slide 27</vt:lpstr>
      <vt:lpstr>Slide 28</vt:lpstr>
      <vt:lpstr>Slide 29</vt:lpstr>
      <vt:lpstr>Thank You 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acer</dc:creator>
  <cp:lastModifiedBy>DELL PC</cp:lastModifiedBy>
  <cp:revision>334</cp:revision>
  <cp:lastPrinted>2018-07-06T11:33:25Z</cp:lastPrinted>
  <dcterms:created xsi:type="dcterms:W3CDTF">2017-03-07T04:28:08Z</dcterms:created>
  <dcterms:modified xsi:type="dcterms:W3CDTF">2018-07-18T13:15:06Z</dcterms:modified>
</cp:coreProperties>
</file>