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09" r:id="rId1"/>
  </p:sldMasterIdLst>
  <p:notesMasterIdLst>
    <p:notesMasterId r:id="rId65"/>
  </p:notesMasterIdLst>
  <p:handoutMasterIdLst>
    <p:handoutMasterId r:id="rId66"/>
  </p:handoutMasterIdLst>
  <p:sldIdLst>
    <p:sldId id="256" r:id="rId2"/>
    <p:sldId id="417" r:id="rId3"/>
    <p:sldId id="418" r:id="rId4"/>
    <p:sldId id="419" r:id="rId5"/>
    <p:sldId id="426" r:id="rId6"/>
    <p:sldId id="416" r:id="rId7"/>
    <p:sldId id="481" r:id="rId8"/>
    <p:sldId id="482" r:id="rId9"/>
    <p:sldId id="483" r:id="rId10"/>
    <p:sldId id="484" r:id="rId11"/>
    <p:sldId id="485" r:id="rId12"/>
    <p:sldId id="486" r:id="rId13"/>
    <p:sldId id="487" r:id="rId14"/>
    <p:sldId id="488" r:id="rId15"/>
    <p:sldId id="489" r:id="rId16"/>
    <p:sldId id="490" r:id="rId17"/>
    <p:sldId id="491" r:id="rId18"/>
    <p:sldId id="401" r:id="rId19"/>
    <p:sldId id="387" r:id="rId20"/>
    <p:sldId id="386" r:id="rId21"/>
    <p:sldId id="444" r:id="rId22"/>
    <p:sldId id="445" r:id="rId23"/>
    <p:sldId id="446" r:id="rId24"/>
    <p:sldId id="447" r:id="rId25"/>
    <p:sldId id="448" r:id="rId26"/>
    <p:sldId id="449" r:id="rId27"/>
    <p:sldId id="512" r:id="rId28"/>
    <p:sldId id="492" r:id="rId29"/>
    <p:sldId id="450" r:id="rId30"/>
    <p:sldId id="451" r:id="rId31"/>
    <p:sldId id="452" r:id="rId32"/>
    <p:sldId id="453" r:id="rId33"/>
    <p:sldId id="454" r:id="rId34"/>
    <p:sldId id="456" r:id="rId35"/>
    <p:sldId id="457" r:id="rId36"/>
    <p:sldId id="458" r:id="rId37"/>
    <p:sldId id="455" r:id="rId38"/>
    <p:sldId id="459" r:id="rId39"/>
    <p:sldId id="460" r:id="rId40"/>
    <p:sldId id="511" r:id="rId41"/>
    <p:sldId id="493" r:id="rId42"/>
    <p:sldId id="475" r:id="rId43"/>
    <p:sldId id="476" r:id="rId44"/>
    <p:sldId id="479" r:id="rId45"/>
    <p:sldId id="480" r:id="rId46"/>
    <p:sldId id="472" r:id="rId47"/>
    <p:sldId id="473" r:id="rId48"/>
    <p:sldId id="474" r:id="rId49"/>
    <p:sldId id="510" r:id="rId50"/>
    <p:sldId id="494" r:id="rId51"/>
    <p:sldId id="495" r:id="rId52"/>
    <p:sldId id="496" r:id="rId53"/>
    <p:sldId id="497" r:id="rId54"/>
    <p:sldId id="498" r:id="rId55"/>
    <p:sldId id="499" r:id="rId56"/>
    <p:sldId id="500" r:id="rId57"/>
    <p:sldId id="501" r:id="rId58"/>
    <p:sldId id="502" r:id="rId59"/>
    <p:sldId id="503" r:id="rId60"/>
    <p:sldId id="504" r:id="rId61"/>
    <p:sldId id="505" r:id="rId62"/>
    <p:sldId id="506" r:id="rId63"/>
    <p:sldId id="375" r:id="rId64"/>
  </p:sldIdLst>
  <p:sldSz cx="9144000" cy="6858000" type="screen4x3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939" autoAdjust="0"/>
    <p:restoredTop sz="94343" autoAdjust="0"/>
  </p:normalViewPr>
  <p:slideViewPr>
    <p:cSldViewPr>
      <p:cViewPr>
        <p:scale>
          <a:sx n="70" d="100"/>
          <a:sy n="70" d="100"/>
        </p:scale>
        <p:origin x="-1092" y="-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2856" y="72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55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C622E736-E8FF-4631-9712-E19ADBBDC8ED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0C52F3BA-EBB6-4F31-999E-398F263AEF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4017453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5797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DA6AFB8C-824C-4748-934D-EB04A0B07CE3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03350" y="1160463"/>
            <a:ext cx="4178300" cy="3133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67781"/>
            <a:ext cx="5588000" cy="3655457"/>
          </a:xfrm>
          <a:prstGeom prst="rect">
            <a:avLst/>
          </a:prstGeom>
        </p:spPr>
        <p:txBody>
          <a:bodyPr vert="horz" lIns="92958" tIns="46479" rIns="92958" bIns="4647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r>
              <a:rPr lang="en-US" smtClean="0"/>
              <a:t>One Nation, One Grid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17904"/>
            <a:ext cx="3026833" cy="465796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BE6569B3-6E25-4FD8-A048-E2EAAEFE1C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503014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0271795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766742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778896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365051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1780403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654449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5745566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9012356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694892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0550" y="6356351"/>
            <a:ext cx="1619250" cy="365125"/>
          </a:xfrm>
        </p:spPr>
        <p:txBody>
          <a:bodyPr/>
          <a:lstStyle>
            <a:lvl1pPr>
              <a:defRPr sz="1050" b="1"/>
            </a:lvl1pPr>
          </a:lstStyle>
          <a:p>
            <a:fld id="{A7E563C2-5140-4260-87DE-9BAA22270E3E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62200" y="6356351"/>
            <a:ext cx="4724400" cy="365125"/>
          </a:xfrm>
        </p:spPr>
        <p:txBody>
          <a:bodyPr/>
          <a:lstStyle>
            <a:lvl1pPr>
              <a:defRPr sz="1050" b="1"/>
            </a:lvl1pPr>
          </a:lstStyle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1400" y="6356351"/>
            <a:ext cx="1123950" cy="365125"/>
          </a:xfrm>
        </p:spPr>
        <p:txBody>
          <a:bodyPr/>
          <a:lstStyle>
            <a:lvl1pPr>
              <a:defRPr sz="1050" b="1"/>
            </a:lvl1pPr>
          </a:lstStyle>
          <a:p>
            <a:fld id="{7E9C632E-C10C-46BE-8B58-E702E0A1944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3645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DC55-6825-4802-ADED-41CC36008F88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8014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A4B48-C5DD-47C3-B547-812D3116691A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02062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135931" y="1543868"/>
            <a:ext cx="2583559" cy="2368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1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32725" y="1995111"/>
            <a:ext cx="2993519" cy="1658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97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>
          <a:xfrm>
            <a:off x="457200" y="6377939"/>
            <a:ext cx="21031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7/18/2018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684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61811"/>
            <a:r>
              <a:rPr lang="en-US" spc="-17" smtClean="0"/>
              <a:t>5-</a:t>
            </a:r>
            <a:fld id="{81D60167-4931-47E6-BA6A-407CBD079E47}" type="slidenum">
              <a:rPr spc="-9" smtClean="0"/>
              <a:pPr marL="161811"/>
              <a:t>‹#›</a:t>
            </a:fld>
            <a:endParaRPr spc="-9" dirty="0"/>
          </a:p>
        </p:txBody>
      </p:sp>
    </p:spTree>
    <p:extLst>
      <p:ext uri="{BB962C8B-B14F-4D97-AF65-F5344CB8AC3E}">
        <p14:creationId xmlns:p14="http://schemas.microsoft.com/office/powerpoint/2010/main" xmlns="" val="1718299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24407"/>
            <a:ext cx="7886700" cy="625474"/>
          </a:xfrm>
        </p:spPr>
        <p:txBody>
          <a:bodyPr>
            <a:normAutofit/>
          </a:bodyPr>
          <a:lstStyle>
            <a:lvl1pPr algn="ctr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1276350" cy="365125"/>
          </a:xfrm>
        </p:spPr>
        <p:txBody>
          <a:bodyPr/>
          <a:lstStyle/>
          <a:p>
            <a:fld id="{48EA47DB-9EA6-4D73-BCE8-2E3327CED8A0}" type="datetime1">
              <a:rPr lang="en-US" smtClean="0"/>
              <a:pPr/>
              <a:t>7/18/2018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>
            <a:lvl1pPr>
              <a:defRPr sz="1200"/>
            </a:lvl1pPr>
          </a:lstStyle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3400" y="6356351"/>
            <a:ext cx="819150" cy="365125"/>
          </a:xfrm>
        </p:spPr>
        <p:txBody>
          <a:bodyPr/>
          <a:lstStyle>
            <a:lvl1pPr>
              <a:defRPr sz="1200"/>
            </a:lvl1pPr>
          </a:lstStyle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3235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944D5-CAB4-465E-9AC5-803399ED9E76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860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52400"/>
            <a:ext cx="7886700" cy="685801"/>
          </a:xfrm>
        </p:spPr>
        <p:txBody>
          <a:bodyPr>
            <a:normAutofit/>
          </a:bodyPr>
          <a:lstStyle>
            <a:lvl1pPr algn="ctr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4BA3-37B1-4E4F-B919-85D5C963E7E4}" type="datetime1">
              <a:rPr lang="en-US" smtClean="0"/>
              <a:pPr/>
              <a:t>7/18/2018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3134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FC19E-14E8-46E2-B5B3-4EDF1205789A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6290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02B53-A046-4984-A1D8-92507A35B67D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7306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F4D3-9361-491B-BC64-F20F45461488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3207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FCA76-9BF9-4582-81A5-E4F1D2F5163F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3291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27873-5812-4739-BF62-0F535216814F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8705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A4EE8-D0B8-4DF4-8607-AA22A38F5789}" type="datetime1">
              <a:rPr lang="en-US" smtClean="0"/>
              <a:pPr/>
              <a:t>7/18/2018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C632E-C10C-46BE-8B58-E702E0A1944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19845"/>
            <a:ext cx="9144000" cy="818355"/>
          </a:xfrm>
          <a:prstGeom prst="rect">
            <a:avLst/>
          </a:prstGeom>
          <a:solidFill>
            <a:schemeClr val="bg1">
              <a:lumMod val="7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42" y="32398"/>
            <a:ext cx="1123215" cy="52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0858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  <p:sldLayoutId id="2147483921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839200" cy="1752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SAARC Workshop 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Load/Power Flow Studies using PSS/E for Efficient National &amp; Cross Border Interconnected Power Systems in South Asia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" y="3124200"/>
            <a:ext cx="8839200" cy="2819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Agenda</a:t>
            </a:r>
          </a:p>
          <a:p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Thimphu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Bhutan</a:t>
            </a: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20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July 2018</a:t>
            </a:r>
            <a:b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244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 smtClean="0"/>
              <a:t>Common Toolbars…(4)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52400" y="1143000"/>
            <a:ext cx="4724948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Results Toolbar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Toggle labels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Diagram </a:t>
            </a:r>
            <a:r>
              <a:rPr lang="en-US" sz="2400" dirty="0"/>
              <a:t>annotation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Display </a:t>
            </a:r>
            <a:r>
              <a:rPr lang="en-US" sz="2400" dirty="0" err="1"/>
              <a:t>powerflow</a:t>
            </a:r>
            <a:r>
              <a:rPr lang="en-US" sz="2400" dirty="0"/>
              <a:t> results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Display </a:t>
            </a:r>
            <a:r>
              <a:rPr lang="en-US" sz="2400" dirty="0"/>
              <a:t>impedance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Display </a:t>
            </a:r>
            <a:r>
              <a:rPr lang="en-US" sz="2400" dirty="0"/>
              <a:t>case comparison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Display </a:t>
            </a:r>
            <a:r>
              <a:rPr lang="en-US" sz="2400" dirty="0"/>
              <a:t>ASCC fault </a:t>
            </a:r>
            <a:r>
              <a:rPr lang="en-US" sz="2400" dirty="0" smtClean="0"/>
              <a:t>analysis results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Display </a:t>
            </a:r>
            <a:r>
              <a:rPr lang="en-US" sz="2400" dirty="0"/>
              <a:t>IEC fault </a:t>
            </a:r>
            <a:r>
              <a:rPr lang="en-US" sz="2400" dirty="0" smtClean="0"/>
              <a:t>analysis results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Display reliability analysis </a:t>
            </a:r>
            <a:r>
              <a:rPr lang="en-US" sz="2400" dirty="0" smtClean="0"/>
              <a:t>results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877348" y="1590675"/>
            <a:ext cx="395730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Display </a:t>
            </a:r>
            <a:r>
              <a:rPr lang="en-US" sz="2400" dirty="0"/>
              <a:t>dynamics 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Display </a:t>
            </a:r>
            <a:r>
              <a:rPr lang="en-US" sz="2400" dirty="0"/>
              <a:t>ACCC results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Animate </a:t>
            </a:r>
            <a:r>
              <a:rPr lang="en-US" sz="2400" dirty="0"/>
              <a:t>flows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Current </a:t>
            </a:r>
            <a:r>
              <a:rPr lang="en-US" sz="2400" dirty="0"/>
              <a:t>loadings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Multi-section </a:t>
            </a:r>
            <a:r>
              <a:rPr lang="en-US" sz="2400" dirty="0"/>
              <a:t>line reporting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Lock </a:t>
            </a:r>
            <a:r>
              <a:rPr lang="en-US" sz="2400" dirty="0"/>
              <a:t>Diagram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7007" y="4819650"/>
            <a:ext cx="488899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976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 smtClean="0"/>
              <a:t>Common Toolbars…(5)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52400" y="1143000"/>
            <a:ext cx="861060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Topology Toolbar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For power flow </a:t>
            </a:r>
            <a:r>
              <a:rPr lang="en-US" sz="2400" dirty="0" smtClean="0"/>
              <a:t>applications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Scale</a:t>
            </a:r>
            <a:endParaRPr lang="en-US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Split bus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Join buses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Tap line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Move </a:t>
            </a:r>
            <a:r>
              <a:rPr lang="en-US" sz="2400" dirty="0"/>
              <a:t>network </a:t>
            </a:r>
            <a:r>
              <a:rPr lang="en-US" sz="2400" dirty="0" smtClean="0"/>
              <a:t>elements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Delete </a:t>
            </a:r>
            <a:r>
              <a:rPr lang="en-US" sz="2400" dirty="0"/>
              <a:t>network </a:t>
            </a:r>
            <a:r>
              <a:rPr lang="en-US" sz="2400" dirty="0" smtClean="0"/>
              <a:t>elements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Disconnect </a:t>
            </a:r>
            <a:r>
              <a:rPr lang="en-US" sz="2400" dirty="0"/>
              <a:t>/ reconnect bus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After </a:t>
            </a:r>
            <a:r>
              <a:rPr lang="en-US" sz="2400" dirty="0"/>
              <a:t>making topology changes, remember to update </a:t>
            </a:r>
            <a:r>
              <a:rPr lang="en-US" sz="2400" dirty="0" smtClean="0"/>
              <a:t>the diagram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To </a:t>
            </a:r>
            <a:r>
              <a:rPr lang="en-US" sz="2400" dirty="0"/>
              <a:t>have diagram updated automatically, right click </a:t>
            </a:r>
            <a:r>
              <a:rPr lang="en-US" sz="2400" dirty="0" smtClean="0"/>
              <a:t>on item </a:t>
            </a:r>
            <a:r>
              <a:rPr lang="en-US" sz="2400" dirty="0"/>
              <a:t>in diagram to apply topology change from menu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9574" y="2285999"/>
            <a:ext cx="2257425" cy="405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5266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 smtClean="0"/>
              <a:t>Common Toolbars…(6)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142999"/>
            <a:ext cx="51816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Reporting Toolbar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List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Bus-based </a:t>
            </a:r>
            <a:r>
              <a:rPr lang="en-US" sz="2400" dirty="0"/>
              <a:t>reports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Area-zone </a:t>
            </a:r>
            <a:r>
              <a:rPr lang="en-US" sz="2400" dirty="0"/>
              <a:t>reports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Limit </a:t>
            </a:r>
            <a:r>
              <a:rPr lang="en-US" sz="2400" dirty="0"/>
              <a:t>checking reports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Area </a:t>
            </a:r>
            <a:r>
              <a:rPr lang="en-US" sz="2400" dirty="0"/>
              <a:t>/ owner / zone total reports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AC </a:t>
            </a:r>
            <a:r>
              <a:rPr lang="en-US" sz="2400" dirty="0"/>
              <a:t>contingency report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Append </a:t>
            </a:r>
            <a:r>
              <a:rPr lang="en-US" sz="2400" dirty="0"/>
              <a:t>AC contingency output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Graphical </a:t>
            </a:r>
            <a:r>
              <a:rPr lang="en-US" sz="2400" dirty="0"/>
              <a:t>Report GRPG (V31)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Export </a:t>
            </a:r>
            <a:r>
              <a:rPr lang="en-US" sz="2400" dirty="0"/>
              <a:t>to Excel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6700" y="1905000"/>
            <a:ext cx="2822222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2621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 smtClean="0"/>
              <a:t>Common Toolbars…(7)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142999"/>
            <a:ext cx="67818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Automation Toolbar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Start / Stop recording (PYTHON, IDEV file)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Run </a:t>
            </a:r>
            <a:r>
              <a:rPr lang="en-US" sz="2400" dirty="0"/>
              <a:t>automation file (PYTHON, </a:t>
            </a:r>
            <a:r>
              <a:rPr lang="en-US" sz="2400" dirty="0" smtClean="0"/>
              <a:t>IDEV, IPLAN </a:t>
            </a:r>
            <a:r>
              <a:rPr lang="en-US" sz="2400" dirty="0"/>
              <a:t>file)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Re-run </a:t>
            </a:r>
            <a:r>
              <a:rPr lang="en-US" sz="2400" dirty="0"/>
              <a:t>automation file (V33)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Edit </a:t>
            </a:r>
            <a:r>
              <a:rPr lang="en-US" sz="2400" dirty="0"/>
              <a:t>last run automation file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Edit </a:t>
            </a:r>
            <a:r>
              <a:rPr lang="en-US" sz="2400" dirty="0"/>
              <a:t>last recorded automation file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886200"/>
            <a:ext cx="2590800" cy="437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7019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 smtClean="0"/>
              <a:t>Common Toolbars…(8)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76200" y="1142999"/>
            <a:ext cx="51816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Analysis Toolbar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Solution Settings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PV </a:t>
            </a:r>
            <a:r>
              <a:rPr lang="en-US" sz="2400" dirty="0"/>
              <a:t>analysis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QV </a:t>
            </a:r>
            <a:r>
              <a:rPr lang="en-US" sz="2400" dirty="0"/>
              <a:t>analysis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PV </a:t>
            </a:r>
            <a:r>
              <a:rPr lang="en-US" sz="2400" dirty="0"/>
              <a:t>Analysis using </a:t>
            </a:r>
            <a:r>
              <a:rPr lang="en-US" sz="2400" dirty="0" smtClean="0"/>
              <a:t>previous results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QV </a:t>
            </a:r>
            <a:r>
              <a:rPr lang="en-US" sz="2400" dirty="0"/>
              <a:t>Analysis using </a:t>
            </a:r>
            <a:r>
              <a:rPr lang="en-US" sz="2400" dirty="0" smtClean="0"/>
              <a:t>previous results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Solve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AC Contingency </a:t>
            </a:r>
            <a:r>
              <a:rPr lang="en-US" sz="2400" dirty="0" smtClean="0"/>
              <a:t>Solution (ACCC</a:t>
            </a:r>
            <a:r>
              <a:rPr lang="en-US" sz="24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Multi-level AC </a:t>
            </a:r>
            <a:r>
              <a:rPr lang="en-US" sz="2400" dirty="0" smtClean="0"/>
              <a:t>Contingency Solution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AC Corrective Action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Network Connectivity </a:t>
            </a:r>
            <a:r>
              <a:rPr lang="en-US" sz="2400" dirty="0" smtClean="0"/>
              <a:t>Check (TREE)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029200" y="1600200"/>
            <a:ext cx="35598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Reliability </a:t>
            </a:r>
            <a:r>
              <a:rPr lang="en-US" sz="2400" dirty="0"/>
              <a:t>Assessment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Substation Reliability Assessment</a:t>
            </a: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Solve </a:t>
            </a:r>
            <a:r>
              <a:rPr lang="en-US" sz="2400" dirty="0"/>
              <a:t>for Switching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Inertial </a:t>
            </a:r>
            <a:r>
              <a:rPr lang="en-US" sz="2400" dirty="0"/>
              <a:t>Power Flow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N-1-1 </a:t>
            </a:r>
            <a:r>
              <a:rPr lang="en-US" sz="2400" dirty="0"/>
              <a:t>AC </a:t>
            </a:r>
            <a:r>
              <a:rPr lang="en-US" sz="2400" dirty="0" smtClean="0"/>
              <a:t>Contingency Solution</a:t>
            </a:r>
            <a:endParaRPr lang="en-US" sz="2400" dirty="0"/>
          </a:p>
          <a:p>
            <a:endParaRPr lang="en-US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199" y="5410200"/>
            <a:ext cx="4677103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8462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 smtClean="0"/>
              <a:t>Common Toolbars…(9)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27064" y="990600"/>
            <a:ext cx="419100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Diagram Toolbar</a:t>
            </a:r>
          </a:p>
          <a:p>
            <a:r>
              <a:rPr lang="en-US" dirty="0"/>
              <a:t>Only accessible in the diagram </a:t>
            </a:r>
            <a:r>
              <a:rPr lang="en-US" dirty="0" smtClean="0"/>
              <a:t>view</a:t>
            </a:r>
            <a:endParaRPr lang="en-US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Manipulating </a:t>
            </a:r>
            <a:r>
              <a:rPr lang="en-US" b="1" dirty="0" smtClean="0"/>
              <a:t>Tools: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Selection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Rotate </a:t>
            </a:r>
            <a:r>
              <a:rPr lang="en-US" dirty="0"/>
              <a:t>Symbols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+/- </a:t>
            </a:r>
            <a:r>
              <a:rPr lang="en-US" dirty="0"/>
              <a:t>90º rotation (+ is clockwise)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Show </a:t>
            </a:r>
            <a:r>
              <a:rPr lang="en-US" dirty="0"/>
              <a:t>Grid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Grid Snap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990600"/>
            <a:ext cx="4343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Network Items: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Bus Bar &amp; Bus Node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Branch, Breaker &amp; Switch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Load, Generator &amp; Induction Machine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Switched Shunt, Fixed Shunt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Facts Device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Two-Winding and Three-Winding Transformers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Two Terminal DC Lines and Voltage Source Converter DC Lines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Insert Diagram Template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Knee Point (turning a Link into two or more straight-line segments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27064" y="3391257"/>
            <a:ext cx="388093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1" dirty="0"/>
              <a:t>Annotations </a:t>
            </a:r>
            <a:r>
              <a:rPr lang="en-US" b="1" dirty="0" smtClean="0"/>
              <a:t>Items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Annotation text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Diagram </a:t>
            </a:r>
            <a:r>
              <a:rPr lang="en-US" dirty="0"/>
              <a:t>title, legend, file name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Summation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Report </a:t>
            </a:r>
            <a:r>
              <a:rPr lang="en-US" dirty="0"/>
              <a:t>node (V32.0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674" y="5715000"/>
            <a:ext cx="7934325" cy="299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3336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 smtClean="0"/>
              <a:t>Program Preferences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143000"/>
            <a:ext cx="1896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Edit &gt; Preferences</a:t>
            </a:r>
            <a:endParaRPr 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6161" y="859309"/>
            <a:ext cx="3810000" cy="418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771650"/>
            <a:ext cx="3514725" cy="387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7337" y="2590800"/>
            <a:ext cx="3431424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04800" y="1676400"/>
            <a:ext cx="328136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Program Preferences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General preferences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Diagram preferences (related to diagram)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Study preferences (related to file saving and root directory)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7378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839200" cy="1752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SAARC Workshop 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Load/Power Flow Studies using PSS/E for Efficient National &amp; Cross Border Interconnected Power Systems in South Asia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" y="3429000"/>
            <a:ext cx="8839200" cy="2514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Session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 flow reports and Limit checking</a:t>
            </a:r>
            <a:endParaRPr lang="en-US" sz="28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Day-2</a:t>
            </a:r>
          </a:p>
          <a:p>
            <a:endParaRPr lang="en-US" sz="2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Thimphu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Bhutan</a:t>
            </a: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20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July 2018</a:t>
            </a:r>
            <a:b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473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ChangeArrowheads="1"/>
          </p:cNvSpPr>
          <p:nvPr/>
        </p:nvSpPr>
        <p:spPr bwMode="auto">
          <a:xfrm>
            <a:off x="2435610" y="152400"/>
            <a:ext cx="463473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algn="ctr">
              <a:spcBef>
                <a:spcPct val="0"/>
              </a:spcBef>
            </a:pPr>
            <a:r>
              <a:rPr lang="en-US" sz="3200" b="1" dirty="0" smtClean="0">
                <a:ea typeface="+mj-ea"/>
                <a:cs typeface="+mj-cs"/>
              </a:rPr>
              <a:t>Viewing of Power Flow Results</a:t>
            </a:r>
            <a:endParaRPr lang="en-US" sz="3200" b="1" dirty="0"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600" y="990600"/>
            <a:ext cx="38084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Results can be monitored in 3 formats: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Graphics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Report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2514600"/>
            <a:ext cx="32145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Subsystem Selector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Selective area, owner &amp; Zone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Selective voltage level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Selective buses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10000"/>
            <a:ext cx="3810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810000"/>
            <a:ext cx="3696117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4325" y="3276600"/>
            <a:ext cx="7429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Arrow Connector 12"/>
          <p:cNvCxnSpPr/>
          <p:nvPr/>
        </p:nvCxnSpPr>
        <p:spPr>
          <a:xfrm>
            <a:off x="4500410" y="2953018"/>
            <a:ext cx="0" cy="385763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5257800" y="3276600"/>
            <a:ext cx="3019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Subsystem &gt; Bus (</a:t>
            </a:r>
            <a:r>
              <a:rPr lang="en-US" dirty="0" err="1" smtClean="0"/>
              <a:t>Ctrl+Shft+U</a:t>
            </a:r>
            <a:r>
              <a:rPr lang="en-US" dirty="0" smtClean="0"/>
              <a:t>)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2819400" y="6172200"/>
            <a:ext cx="0" cy="385763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1847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5"/>
          <p:cNvSpPr txBox="1"/>
          <p:nvPr/>
        </p:nvSpPr>
        <p:spPr>
          <a:xfrm>
            <a:off x="304800" y="1143000"/>
            <a:ext cx="8229600" cy="297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60"/>
              </a:spcBef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Arial"/>
                <a:cs typeface="Arial"/>
              </a:rPr>
              <a:t>Filtering of data in spreadsheet view</a:t>
            </a:r>
          </a:p>
          <a:p>
            <a:pPr marL="812800" lvl="1" indent="-342900">
              <a:spcBef>
                <a:spcPts val="56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/>
                <a:cs typeface="Arial"/>
              </a:rPr>
              <a:t>Sorting by double click on any column heading</a:t>
            </a:r>
          </a:p>
          <a:p>
            <a:pPr marL="812800" lvl="1" indent="-342900">
              <a:spcBef>
                <a:spcPts val="56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/>
                <a:cs typeface="Arial"/>
              </a:rPr>
              <a:t>Filtering: Select a column – Right click on heading- Filter &gt; Filter grid</a:t>
            </a:r>
          </a:p>
          <a:p>
            <a:pPr marL="812800" lvl="1" indent="-342900">
              <a:spcBef>
                <a:spcPts val="56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/>
                <a:cs typeface="Arial"/>
              </a:rPr>
              <a:t>AND/OR operators may be applied for selection</a:t>
            </a:r>
          </a:p>
          <a:p>
            <a:pPr marL="812800" lvl="1" indent="-342900">
              <a:spcBef>
                <a:spcPts val="56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/>
                <a:cs typeface="Arial"/>
              </a:rPr>
              <a:t>New spreadsheet will be created consisting of filtered data</a:t>
            </a:r>
          </a:p>
          <a:p>
            <a:pPr marL="812800" lvl="1" indent="-342900">
              <a:spcBef>
                <a:spcPts val="560"/>
              </a:spcBef>
              <a:buFont typeface="Arial" panose="020B0604020202020204" pitchFamily="34" charset="0"/>
              <a:buChar char="•"/>
            </a:pPr>
            <a:endParaRPr sz="2000" dirty="0">
              <a:cs typeface="Arial"/>
            </a:endParaRPr>
          </a:p>
          <a:p>
            <a:pPr marL="756285" indent="-286385">
              <a:lnSpc>
                <a:spcPct val="100000"/>
              </a:lnSpc>
              <a:spcBef>
                <a:spcPts val="480"/>
              </a:spcBef>
              <a:buClr>
                <a:srgbClr val="003399"/>
              </a:buClr>
              <a:buFont typeface="Symbol"/>
              <a:buChar char=""/>
              <a:tabLst>
                <a:tab pos="756920" algn="l"/>
              </a:tabLst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>
              <a:spcBef>
                <a:spcPct val="0"/>
              </a:spcBef>
              <a:buNone/>
              <a:defRPr sz="44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IN" sz="3200" b="1" dirty="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435610" y="152400"/>
            <a:ext cx="463473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algn="ctr">
              <a:spcBef>
                <a:spcPct val="0"/>
              </a:spcBef>
            </a:pPr>
            <a:r>
              <a:rPr lang="en-US" sz="3200" b="1" dirty="0" smtClean="0">
                <a:ea typeface="+mj-ea"/>
                <a:cs typeface="+mj-cs"/>
              </a:rPr>
              <a:t>Viewing of Power Flow Results…(2)</a:t>
            </a:r>
            <a:endParaRPr lang="en-US" sz="3200" b="1" dirty="0"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581400"/>
            <a:ext cx="230505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1769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Day-1 (18-July-2018)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381250" y="6502654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58150" y="6492875"/>
            <a:ext cx="819150" cy="365125"/>
          </a:xfrm>
        </p:spPr>
        <p:txBody>
          <a:bodyPr/>
          <a:lstStyle/>
          <a:p>
            <a:fld id="{7E9C632E-C10C-46BE-8B58-E702E0A19447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7164369"/>
              </p:ext>
            </p:extLst>
          </p:nvPr>
        </p:nvGraphicFramePr>
        <p:xfrm>
          <a:off x="533400" y="685800"/>
          <a:ext cx="8343899" cy="5816854"/>
        </p:xfrm>
        <a:graphic>
          <a:graphicData uri="http://schemas.openxmlformats.org/drawingml/2006/table">
            <a:tbl>
              <a:tblPr firstRow="1" firstCol="1" bandRow="1"/>
              <a:tblGrid>
                <a:gridCol w="1431481">
                  <a:extLst>
                    <a:ext uri="{9D8B030D-6E8A-4147-A177-3AD203B41FA5}">
                      <a16:colId xmlns="" xmlns:a16="http://schemas.microsoft.com/office/drawing/2014/main" val="717893411"/>
                    </a:ext>
                  </a:extLst>
                </a:gridCol>
                <a:gridCol w="6912418">
                  <a:extLst>
                    <a:ext uri="{9D8B030D-6E8A-4147-A177-3AD203B41FA5}">
                      <a16:colId xmlns="" xmlns:a16="http://schemas.microsoft.com/office/drawing/2014/main" val="2331860824"/>
                    </a:ext>
                  </a:extLst>
                </a:gridCol>
              </a:tblGrid>
              <a:tr h="159823">
                <a:tc>
                  <a:txBody>
                    <a:bodyPr/>
                    <a:lstStyle/>
                    <a:p>
                      <a:pPr marL="0" marR="0" indent="17145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50202664"/>
                  </a:ext>
                </a:extLst>
              </a:tr>
              <a:tr h="184522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1115-1300</a:t>
                      </a: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 “Introduction to power system simulation using PSSE”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Views in Power flow interface</a:t>
                      </a: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File types in PSSE</a:t>
                      </a: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 settings</a:t>
                      </a: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PSSE Documentation</a:t>
                      </a: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Creating a new case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Familiarization with data types / Adding and Modifying power flow data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460371"/>
                  </a:ext>
                </a:extLst>
              </a:tr>
              <a:tr h="1598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1300-1400</a:t>
                      </a: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Lunch</a:t>
                      </a: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20427417"/>
                  </a:ext>
                </a:extLst>
              </a:tr>
              <a:tr h="11046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1400-1530</a:t>
                      </a: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Session-II “Getting started in power flow with PSSE”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Power flow solution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Hands-on exercise in power flow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1556989"/>
                  </a:ext>
                </a:extLst>
              </a:tr>
              <a:tr h="12834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1530-1700</a:t>
                      </a: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Session-III “Diagrams in PSSE”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Diagram view and Diagram Toolbar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Diagram options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Creating diagram of a subsystem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i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Hands-on exercise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016" marR="58016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876931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260146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/>
              <a:t>Viewing of Power Flow </a:t>
            </a:r>
            <a:r>
              <a:rPr lang="en-US" sz="2400" b="1" dirty="0" smtClean="0"/>
              <a:t>Results: Graphical Overview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3121" y="1245812"/>
            <a:ext cx="570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Power flow solution result on a bus (GOUT)</a:t>
            </a:r>
            <a:endParaRPr lang="en-US" sz="24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753077"/>
            <a:ext cx="67627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/>
          <p:nvPr/>
        </p:nvCxnSpPr>
        <p:spPr>
          <a:xfrm>
            <a:off x="6781800" y="1367314"/>
            <a:ext cx="0" cy="385763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124" y="2133600"/>
            <a:ext cx="31242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286000"/>
            <a:ext cx="48006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Arrow Connector 12"/>
          <p:cNvCxnSpPr/>
          <p:nvPr/>
        </p:nvCxnSpPr>
        <p:spPr>
          <a:xfrm flipV="1">
            <a:off x="2133600" y="2681287"/>
            <a:ext cx="0" cy="93345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00200" y="3733800"/>
            <a:ext cx="134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Bus Number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9018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/>
              <a:t>Viewing of Power Flow </a:t>
            </a:r>
            <a:r>
              <a:rPr lang="en-US" sz="2400" b="1" dirty="0" smtClean="0"/>
              <a:t>Results: Graphical Overview…(2)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8481" y="1022541"/>
            <a:ext cx="27624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Output bar to GOUT</a:t>
            </a:r>
            <a:endParaRPr lang="en-US" sz="2400" b="1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448050"/>
            <a:ext cx="48006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Arrow Connector 12"/>
          <p:cNvCxnSpPr/>
          <p:nvPr/>
        </p:nvCxnSpPr>
        <p:spPr>
          <a:xfrm flipV="1">
            <a:off x="609600" y="3276600"/>
            <a:ext cx="0" cy="110490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62881" y="4267200"/>
            <a:ext cx="134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Bus Number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685800" y="3352800"/>
            <a:ext cx="3429000" cy="91440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400300" y="3455701"/>
            <a:ext cx="1345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Double Click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062" y="1474681"/>
            <a:ext cx="7991475" cy="180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Straight Arrow Connector 21"/>
          <p:cNvCxnSpPr/>
          <p:nvPr/>
        </p:nvCxnSpPr>
        <p:spPr>
          <a:xfrm flipV="1">
            <a:off x="8001000" y="4267200"/>
            <a:ext cx="0" cy="657225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59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/>
              <a:t>Viewing of Power Flow </a:t>
            </a:r>
            <a:r>
              <a:rPr lang="en-US" sz="2400" b="1" dirty="0" smtClean="0"/>
              <a:t>Results: Graphical Overview…(3)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8481" y="1022541"/>
            <a:ext cx="6194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Display different data on bus or branch (GEXM)</a:t>
            </a:r>
            <a:endParaRPr lang="en-US" sz="2400" b="1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790825"/>
            <a:ext cx="48006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Straight Arrow Connector 21"/>
          <p:cNvCxnSpPr/>
          <p:nvPr/>
        </p:nvCxnSpPr>
        <p:spPr>
          <a:xfrm flipV="1">
            <a:off x="5943600" y="3609975"/>
            <a:ext cx="0" cy="657225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3318" y="1336568"/>
            <a:ext cx="158115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Arrow Connector 15"/>
          <p:cNvCxnSpPr/>
          <p:nvPr/>
        </p:nvCxnSpPr>
        <p:spPr>
          <a:xfrm flipV="1">
            <a:off x="7010400" y="1631844"/>
            <a:ext cx="0" cy="501756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962400" y="2190750"/>
            <a:ext cx="4612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Diagram &gt; Results to show &gt; Power flow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6613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/>
              <a:t>Viewing of Power Flow </a:t>
            </a:r>
            <a:r>
              <a:rPr lang="en-US" sz="2400" b="1" dirty="0" smtClean="0"/>
              <a:t>Results: Graphical Overview…(4)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8481" y="1022541"/>
            <a:ext cx="25606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Report Generation</a:t>
            </a:r>
            <a:endParaRPr lang="en-US" sz="2400" b="1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505200" y="1350856"/>
            <a:ext cx="983686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-9525" y="1625388"/>
            <a:ext cx="8996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Power flow &gt; Reports &gt; List data/bus based/Area or zone based/Limit checking/total/Graphical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17506"/>
            <a:ext cx="177165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52174"/>
            <a:ext cx="3743325" cy="3609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Straight Arrow Connector 21"/>
          <p:cNvCxnSpPr/>
          <p:nvPr/>
        </p:nvCxnSpPr>
        <p:spPr>
          <a:xfrm flipH="1">
            <a:off x="2304648" y="4048125"/>
            <a:ext cx="968939" cy="68580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061000"/>
            <a:ext cx="380047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8920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/>
              <a:t>Viewing of Power Flow </a:t>
            </a:r>
            <a:r>
              <a:rPr lang="en-US" sz="2400" b="1" dirty="0" smtClean="0"/>
              <a:t>Results: Graphical Overview…(5)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8481" y="1022541"/>
            <a:ext cx="25606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Report Generation</a:t>
            </a:r>
            <a:endParaRPr 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-9525" y="1625388"/>
            <a:ext cx="8996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Power flow &gt; Reports &gt; List data/bus based/Area or zone based/Limit checking/total/Graphical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218" y="2275190"/>
            <a:ext cx="219075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273905"/>
            <a:ext cx="4019550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Straight Arrow Connector 21"/>
          <p:cNvCxnSpPr/>
          <p:nvPr/>
        </p:nvCxnSpPr>
        <p:spPr>
          <a:xfrm flipH="1">
            <a:off x="2133600" y="3232452"/>
            <a:ext cx="968939" cy="68580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4618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/>
              <a:t>Viewing of Power Flow </a:t>
            </a:r>
            <a:r>
              <a:rPr lang="en-US" sz="2400" b="1" dirty="0" smtClean="0"/>
              <a:t>Results: Graphical Overview…(6)</a:t>
            </a:r>
            <a:endParaRPr 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6200" y="1154668"/>
            <a:ext cx="2366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Limit Checking Reports</a:t>
            </a:r>
            <a:endParaRPr lang="en-US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0044" y="1199284"/>
            <a:ext cx="3000375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Straight Arrow Connector 21"/>
          <p:cNvCxnSpPr/>
          <p:nvPr/>
        </p:nvCxnSpPr>
        <p:spPr>
          <a:xfrm flipH="1">
            <a:off x="5486400" y="2265217"/>
            <a:ext cx="968939" cy="68580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6302939" y="1252060"/>
            <a:ext cx="28410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Listing the lines and transformers loaded above 70% of rating in a selected subsystem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28600" y="1524000"/>
            <a:ext cx="27860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Reactive capability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Generator </a:t>
            </a:r>
            <a:r>
              <a:rPr lang="en-US" dirty="0"/>
              <a:t>bus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Machine </a:t>
            </a:r>
            <a:r>
              <a:rPr lang="en-US" dirty="0"/>
              <a:t>terminal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Branches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Regulated </a:t>
            </a:r>
            <a:r>
              <a:rPr lang="en-US" dirty="0"/>
              <a:t>buses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Controlling </a:t>
            </a:r>
            <a:r>
              <a:rPr lang="en-US" dirty="0"/>
              <a:t>transformers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Out-of-limit </a:t>
            </a:r>
            <a:r>
              <a:rPr lang="en-US" dirty="0"/>
              <a:t>bus voltage</a:t>
            </a:r>
          </a:p>
        </p:txBody>
      </p:sp>
    </p:spTree>
    <p:extLst>
      <p:ext uri="{BB962C8B-B14F-4D97-AF65-F5344CB8AC3E}">
        <p14:creationId xmlns:p14="http://schemas.microsoft.com/office/powerpoint/2010/main" xmlns="" val="26560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/>
              <a:t>Viewing of Power Flow </a:t>
            </a:r>
            <a:r>
              <a:rPr lang="en-US" sz="2400" b="1" dirty="0" smtClean="0"/>
              <a:t>Results: Graphical Overview…(7)</a:t>
            </a:r>
            <a:endParaRPr 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1905000"/>
            <a:ext cx="82296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/>
              <a:t>Exercise</a:t>
            </a:r>
          </a:p>
          <a:p>
            <a:endParaRPr lang="en-US" sz="2400" b="1" dirty="0"/>
          </a:p>
          <a:p>
            <a:r>
              <a:rPr lang="en-US" sz="2400" b="1" dirty="0" smtClean="0"/>
              <a:t>Please list all the nodes where voltages are out of limit, assuming that normal operating range is 0.97 </a:t>
            </a:r>
            <a:r>
              <a:rPr lang="en-US" sz="2400" b="1" dirty="0" err="1" smtClean="0"/>
              <a:t>pu</a:t>
            </a:r>
            <a:r>
              <a:rPr lang="en-US" sz="2400" b="1" dirty="0" smtClean="0"/>
              <a:t> to 1.03 </a:t>
            </a:r>
            <a:r>
              <a:rPr lang="en-US" sz="2400" b="1" dirty="0" err="1" smtClean="0"/>
              <a:t>pu</a:t>
            </a:r>
            <a:r>
              <a:rPr lang="en-US" sz="2400" b="1" dirty="0" smtClean="0"/>
              <a:t>.</a:t>
            </a:r>
          </a:p>
          <a:p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344542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1940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hi-I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This page is intentionally kept blank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443BDDFD-2FF6-4A2B-8A2C-DCD3BB7EBC32}" type="slidenum">
              <a:rPr lang="en-US" altLang="en-US">
                <a:solidFill>
                  <a:srgbClr val="898989"/>
                </a:solidFill>
              </a:rPr>
              <a:pPr eaLnBrk="1" hangingPunct="1">
                <a:defRPr/>
              </a:pPr>
              <a:t>27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6092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839200" cy="1752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SAARC Workshop 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Load/Power Flow Studies using PSS/E for Efficient National &amp; Cross Border Interconnected Power Systems in South Asia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" y="3429000"/>
            <a:ext cx="8839200" cy="2514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Session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Fault analysis</a:t>
            </a:r>
            <a:endParaRPr lang="en-US" sz="28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Day-2</a:t>
            </a:r>
          </a:p>
          <a:p>
            <a:endParaRPr lang="en-US" sz="2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Thimphu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Bhutan</a:t>
            </a: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20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July 2018</a:t>
            </a:r>
            <a:b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473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 smtClean="0"/>
              <a:t>Fault Analysis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504825" y="1447800"/>
            <a:ext cx="8077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System modeling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Resistances &amp; reactance, including all shunts and line charging in the three sequences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Ratios and phase shift angles of transformers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Loads converted to equivalent shunt admittances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Input data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Generator sequence data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load sequence data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Transformer sequence data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Zero sequence non transformer </a:t>
            </a:r>
          </a:p>
          <a:p>
            <a:pPr lvl="1"/>
            <a:r>
              <a:rPr lang="en-US" dirty="0" smtClean="0"/>
              <a:t>branch data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Fault analysis calculation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Automatic sequence fault calculation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00600" y="2895599"/>
            <a:ext cx="4343400" cy="36933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/>
              <a:t>Negative sequence data is supplied only where load is different than positive </a:t>
            </a:r>
            <a:r>
              <a:rPr lang="en-US" dirty="0" smtClean="0"/>
              <a:t>sequence.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/>
              <a:t>If</a:t>
            </a:r>
            <a:r>
              <a:rPr lang="en-US" dirty="0"/>
              <a:t> </a:t>
            </a:r>
            <a:r>
              <a:rPr lang="en-US" dirty="0" smtClean="0"/>
              <a:t>not </a:t>
            </a:r>
            <a:r>
              <a:rPr lang="en-US" dirty="0"/>
              <a:t>supplied negative sequence load is assumed to equal the positive sequence value.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/>
              <a:t>All </a:t>
            </a:r>
            <a:r>
              <a:rPr lang="en-US" dirty="0"/>
              <a:t>positive sequence loads (from power flow case) are automatically converted to </a:t>
            </a:r>
            <a:r>
              <a:rPr lang="en-US" dirty="0" smtClean="0"/>
              <a:t>constant shunt </a:t>
            </a:r>
            <a:r>
              <a:rPr lang="en-US" dirty="0"/>
              <a:t>admittance values.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dirty="0" smtClean="0"/>
              <a:t>Where </a:t>
            </a:r>
            <a:r>
              <a:rPr lang="en-US" dirty="0"/>
              <a:t>no zero sequence load record is specified, PSS®E assumes no shunt load </a:t>
            </a:r>
            <a:r>
              <a:rPr lang="en-US" dirty="0" smtClean="0"/>
              <a:t>component (open </a:t>
            </a:r>
            <a:r>
              <a:rPr lang="en-US" dirty="0"/>
              <a:t>circuit in zero sequence).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3200400" y="3657600"/>
            <a:ext cx="1600200" cy="152402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6728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Day-2 (19-July-2018)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05075" y="6492875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53400" y="6492874"/>
            <a:ext cx="819150" cy="365125"/>
          </a:xfrm>
        </p:spPr>
        <p:txBody>
          <a:bodyPr/>
          <a:lstStyle/>
          <a:p>
            <a:fld id="{7E9C632E-C10C-46BE-8B58-E702E0A19447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9235648"/>
              </p:ext>
            </p:extLst>
          </p:nvPr>
        </p:nvGraphicFramePr>
        <p:xfrm>
          <a:off x="609600" y="990600"/>
          <a:ext cx="8153400" cy="5688711"/>
        </p:xfrm>
        <a:graphic>
          <a:graphicData uri="http://schemas.openxmlformats.org/drawingml/2006/table">
            <a:tbl>
              <a:tblPr firstRow="1" firstCol="1" bandRow="1"/>
              <a:tblGrid>
                <a:gridCol w="1398799">
                  <a:extLst>
                    <a:ext uri="{9D8B030D-6E8A-4147-A177-3AD203B41FA5}">
                      <a16:colId xmlns="" xmlns:a16="http://schemas.microsoft.com/office/drawing/2014/main" val="271374423"/>
                    </a:ext>
                  </a:extLst>
                </a:gridCol>
                <a:gridCol w="6754601">
                  <a:extLst>
                    <a:ext uri="{9D8B030D-6E8A-4147-A177-3AD203B41FA5}">
                      <a16:colId xmlns="" xmlns:a16="http://schemas.microsoft.com/office/drawing/2014/main" val="14750763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17145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62581955"/>
                  </a:ext>
                </a:extLst>
              </a:tr>
              <a:tr h="122224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0930-1030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 “Toolbars and Diagrams”</a:t>
                      </a:r>
                    </a:p>
                    <a:p>
                      <a:pPr marL="342900" marR="0" lvl="0" indent="-34290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Usage of common toolbars</a:t>
                      </a:r>
                    </a:p>
                    <a:p>
                      <a:pPr marL="342900" marR="0" lvl="0" indent="-34290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Program preferences</a:t>
                      </a: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31225439"/>
                  </a:ext>
                </a:extLst>
              </a:tr>
              <a:tr h="11366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1045-1200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 “Reporting and Limit checking in power flow”</a:t>
                      </a:r>
                      <a:endParaRPr lang="en-US" sz="180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Viewing power flow results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Limit checking reports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Hands-on exercise: Examining power flow results</a:t>
                      </a: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95219196"/>
                  </a:ext>
                </a:extLst>
              </a:tr>
              <a:tr h="113665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1200 - 1300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Session-III “Introduction to Fault Analysis”</a:t>
                      </a:r>
                    </a:p>
                    <a:p>
                      <a:pPr marL="342900" marR="0" lvl="0" indent="-34290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Generator and Load conversion</a:t>
                      </a:r>
                    </a:p>
                    <a:p>
                      <a:pPr marL="342900" marR="0" lvl="0" indent="-34290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Setting up a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sav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case for fault analysis</a:t>
                      </a:r>
                    </a:p>
                    <a:p>
                      <a:pPr marL="342900" marR="0" lvl="0" indent="-34290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Balanced switching options</a:t>
                      </a:r>
                    </a:p>
                    <a:p>
                      <a:pPr marL="342900" marR="0" lvl="0" indent="-34290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ASCC and IEC fault analysis options</a:t>
                      </a:r>
                    </a:p>
                    <a:p>
                      <a:pPr marL="342900" marR="0" lvl="0" indent="-34290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Hands-on exercise on : a) fault level calculation at network buses</a:t>
                      </a:r>
                    </a:p>
                    <a:p>
                      <a:pPr marL="342900" marR="0" lvl="0" indent="-342900" algn="just" defTabSz="685800" rtl="0" eaLnBrk="1" latinLnBrk="0" hangingPunct="1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b) Charging studies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endParaRPr lang="en-US" sz="180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230579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379987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 smtClean="0"/>
              <a:t>Assumptions in modeling of negative and zero sequence networks</a:t>
            </a:r>
            <a:endParaRPr lang="en-US" sz="2400" b="1" dirty="0"/>
          </a:p>
        </p:txBody>
      </p:sp>
      <p:sp>
        <p:nvSpPr>
          <p:cNvPr id="9" name="Rectangle 8"/>
          <p:cNvSpPr/>
          <p:nvPr/>
        </p:nvSpPr>
        <p:spPr>
          <a:xfrm>
            <a:off x="228600" y="914400"/>
            <a:ext cx="86868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100" dirty="0"/>
              <a:t>All branches (lines &amp; transformers) have the same </a:t>
            </a:r>
            <a:r>
              <a:rPr lang="en-US" sz="2100" dirty="0" smtClean="0"/>
              <a:t>impedance, charging </a:t>
            </a:r>
            <a:r>
              <a:rPr lang="en-US" sz="2100" dirty="0"/>
              <a:t>and line shunts in the negative sequence as in the positive.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100" dirty="0" smtClean="0"/>
              <a:t>All </a:t>
            </a:r>
            <a:r>
              <a:rPr lang="en-US" sz="2100" dirty="0"/>
              <a:t>transformers have phase shift in the negative sequence </a:t>
            </a:r>
            <a:r>
              <a:rPr lang="en-US" sz="2100" dirty="0" smtClean="0"/>
              <a:t>equal and </a:t>
            </a:r>
            <a:r>
              <a:rPr lang="en-US" sz="2100" dirty="0"/>
              <a:t>opposite to that in the positive sequence.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100" dirty="0" smtClean="0"/>
              <a:t>All </a:t>
            </a:r>
            <a:r>
              <a:rPr lang="en-US" sz="2100" dirty="0"/>
              <a:t>zero sequence branches and shunts are assumed to have </a:t>
            </a:r>
            <a:r>
              <a:rPr lang="en-US" sz="2100" dirty="0" smtClean="0"/>
              <a:t>infinite impedance</a:t>
            </a:r>
            <a:r>
              <a:rPr lang="en-US" sz="2100" dirty="0"/>
              <a:t>, unless a different value is entered specifically.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100" dirty="0" smtClean="0"/>
              <a:t>All </a:t>
            </a:r>
            <a:r>
              <a:rPr lang="en-US" sz="2100" dirty="0"/>
              <a:t>loads are represented by the same shunt admittance in </a:t>
            </a:r>
            <a:r>
              <a:rPr lang="en-US" sz="2100" dirty="0" smtClean="0"/>
              <a:t>the negative </a:t>
            </a:r>
            <a:r>
              <a:rPr lang="en-US" sz="2100" dirty="0"/>
              <a:t>sequence as in the positive, unless a different value </a:t>
            </a:r>
            <a:r>
              <a:rPr lang="en-US" sz="2100" dirty="0" smtClean="0"/>
              <a:t>is entered </a:t>
            </a:r>
            <a:r>
              <a:rPr lang="en-US" sz="2100" dirty="0"/>
              <a:t>for negative sequence specifically.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100" dirty="0" smtClean="0"/>
              <a:t>Loads </a:t>
            </a:r>
            <a:r>
              <a:rPr lang="en-US" sz="2100" dirty="0"/>
              <a:t>are open circuits in the zero sequence unless </a:t>
            </a:r>
            <a:r>
              <a:rPr lang="en-US" sz="2100" dirty="0" smtClean="0"/>
              <a:t>represented specifically </a:t>
            </a:r>
            <a:r>
              <a:rPr lang="en-US" sz="2100" dirty="0"/>
              <a:t>by entry of a value for zero sequence shunt admittance.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100" dirty="0" smtClean="0"/>
              <a:t>User </a:t>
            </a:r>
            <a:r>
              <a:rPr lang="en-US" sz="2100" dirty="0"/>
              <a:t>appends negative and zero sequence data to the Power </a:t>
            </a:r>
            <a:r>
              <a:rPr lang="en-US" sz="2100" dirty="0" smtClean="0"/>
              <a:t>Flow Model</a:t>
            </a:r>
            <a:r>
              <a:rPr lang="en-US" sz="2100" dirty="0"/>
              <a:t>. Data is saved and retrieved with SAVE and CASE.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100" dirty="0" smtClean="0"/>
              <a:t>DC </a:t>
            </a:r>
            <a:r>
              <a:rPr lang="en-US" sz="2100" dirty="0"/>
              <a:t>and FACTS devices are assumed either as a load or </a:t>
            </a:r>
            <a:r>
              <a:rPr lang="en-US" sz="2100" dirty="0" smtClean="0"/>
              <a:t>blocked. The </a:t>
            </a:r>
            <a:r>
              <a:rPr lang="en-US" sz="2100" dirty="0"/>
              <a:t>default option is blocked, and thus they are ignored.</a:t>
            </a:r>
          </a:p>
        </p:txBody>
      </p:sp>
    </p:spTree>
    <p:extLst>
      <p:ext uri="{BB962C8B-B14F-4D97-AF65-F5344CB8AC3E}">
        <p14:creationId xmlns:p14="http://schemas.microsoft.com/office/powerpoint/2010/main" xmlns="" val="74212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379987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 smtClean="0"/>
              <a:t>Fault Analysis Modeling</a:t>
            </a:r>
            <a:endParaRPr lang="en-US" sz="24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425" y="1095375"/>
            <a:ext cx="7677150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7888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152400" y="669641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18682"/>
            <a:ext cx="8534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Automatic Sequencing Fault Analysis</a:t>
            </a:r>
          </a:p>
          <a:p>
            <a:pPr algn="ctr"/>
            <a:r>
              <a:rPr lang="en-US" sz="2400" b="1" dirty="0"/>
              <a:t>(ASCC)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" y="872108"/>
            <a:ext cx="4953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Fault Options: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Fault </a:t>
            </a:r>
            <a:r>
              <a:rPr lang="en-US" dirty="0"/>
              <a:t>types: 3Ph, SLG, LLG, L-L, line out, </a:t>
            </a:r>
            <a:r>
              <a:rPr lang="en-US" dirty="0" smtClean="0"/>
              <a:t>line end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FLAT,CL </a:t>
            </a:r>
            <a:r>
              <a:rPr lang="en-US" dirty="0"/>
              <a:t>pre-fault conditions, if desired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Fault </a:t>
            </a:r>
            <a:r>
              <a:rPr lang="en-US" dirty="0"/>
              <a:t>calculations with each branch </a:t>
            </a:r>
            <a:r>
              <a:rPr lang="en-US" dirty="0" smtClean="0"/>
              <a:t>connected to </a:t>
            </a:r>
            <a:r>
              <a:rPr lang="en-US" dirty="0"/>
              <a:t>“faulted” bus in turn removed from 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Fault </a:t>
            </a:r>
            <a:r>
              <a:rPr lang="en-US" dirty="0"/>
              <a:t>calculations with far end of each </a:t>
            </a:r>
            <a:r>
              <a:rPr lang="en-US" dirty="0" smtClean="0"/>
              <a:t>branch connected </a:t>
            </a:r>
            <a:r>
              <a:rPr lang="en-US" dirty="0"/>
              <a:t>to “faulted” bus in turn opened, </a:t>
            </a:r>
            <a:r>
              <a:rPr lang="en-US" dirty="0" smtClean="0"/>
              <a:t>and fault </a:t>
            </a:r>
            <a:r>
              <a:rPr lang="en-US" dirty="0"/>
              <a:t>applied at line end location</a:t>
            </a:r>
          </a:p>
          <a:p>
            <a:endParaRPr lang="en-US" dirty="0" smtClean="0"/>
          </a:p>
          <a:p>
            <a:r>
              <a:rPr lang="en-US" b="1" dirty="0" smtClean="0"/>
              <a:t>Output </a:t>
            </a:r>
            <a:r>
              <a:rPr lang="en-US" b="1" dirty="0"/>
              <a:t>Options: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Outputs </a:t>
            </a:r>
            <a:r>
              <a:rPr lang="en-US" dirty="0"/>
              <a:t>momentary symmetrical RMS </a:t>
            </a:r>
            <a:r>
              <a:rPr lang="en-US" dirty="0" smtClean="0"/>
              <a:t>fault current </a:t>
            </a:r>
            <a:r>
              <a:rPr lang="en-US" dirty="0"/>
              <a:t>and branch current contributions up </a:t>
            </a:r>
            <a:r>
              <a:rPr lang="en-US" dirty="0" smtClean="0"/>
              <a:t>to N </a:t>
            </a:r>
            <a:r>
              <a:rPr lang="en-US" dirty="0"/>
              <a:t>levels away from “faulted” bus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Selection </a:t>
            </a:r>
            <a:r>
              <a:rPr lang="en-US" dirty="0"/>
              <a:t>of Relay Output File </a:t>
            </a:r>
            <a:r>
              <a:rPr lang="en-US" dirty="0" smtClean="0"/>
              <a:t>containing summary </a:t>
            </a:r>
            <a:r>
              <a:rPr lang="en-US" dirty="0"/>
              <a:t>of calculation for each fault.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Fault </a:t>
            </a:r>
            <a:r>
              <a:rPr lang="en-US" dirty="0"/>
              <a:t>current calculation carried out </a:t>
            </a:r>
            <a:r>
              <a:rPr lang="en-US" dirty="0" smtClean="0"/>
              <a:t>for: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All </a:t>
            </a:r>
            <a:r>
              <a:rPr lang="en-US" dirty="0"/>
              <a:t>system </a:t>
            </a:r>
            <a:r>
              <a:rPr lang="en-US" dirty="0" smtClean="0"/>
              <a:t>buses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All </a:t>
            </a:r>
            <a:r>
              <a:rPr lang="en-US" dirty="0"/>
              <a:t>buses of a selected bus </a:t>
            </a:r>
            <a:r>
              <a:rPr lang="en-US" dirty="0" smtClean="0"/>
              <a:t>subsystem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Individually </a:t>
            </a:r>
            <a:r>
              <a:rPr lang="en-US" dirty="0"/>
              <a:t>selected buses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200" y="897130"/>
            <a:ext cx="4038600" cy="5436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Arrow Connector 9"/>
          <p:cNvCxnSpPr/>
          <p:nvPr/>
        </p:nvCxnSpPr>
        <p:spPr>
          <a:xfrm flipH="1">
            <a:off x="8077200" y="2543175"/>
            <a:ext cx="533400" cy="3810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9523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18682"/>
            <a:ext cx="8534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Bus And Branch Contribution References</a:t>
            </a:r>
          </a:p>
          <a:p>
            <a:pPr algn="ctr"/>
            <a:r>
              <a:rPr lang="en-US" sz="2400" b="1" dirty="0"/>
              <a:t>For ASCC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6313" y="1062038"/>
            <a:ext cx="7191375" cy="473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5985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203348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Balanced Switching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04800" y="1143000"/>
            <a:ext cx="736701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/>
              <a:t>Basic power flow model (positive sequence representation) allows</a:t>
            </a:r>
          </a:p>
          <a:p>
            <a:pPr algn="just"/>
            <a:r>
              <a:rPr lang="en-US" sz="2000" dirty="0"/>
              <a:t>the User to study the “instant” after a balanced switching event (T</a:t>
            </a:r>
            <a:r>
              <a:rPr lang="en-US" sz="2000" dirty="0" smtClean="0"/>
              <a:t>+).</a:t>
            </a:r>
          </a:p>
          <a:p>
            <a:pPr algn="just"/>
            <a:endParaRPr lang="en-US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 smtClean="0"/>
              <a:t>Analysis </a:t>
            </a:r>
            <a:r>
              <a:rPr lang="en-US" sz="2000" dirty="0"/>
              <a:t>beyond the first “instant” requires detailed dynamic</a:t>
            </a:r>
          </a:p>
          <a:p>
            <a:pPr algn="just"/>
            <a:r>
              <a:rPr lang="en-US" sz="2000" dirty="0"/>
              <a:t>modeling data.</a:t>
            </a:r>
          </a:p>
          <a:p>
            <a:pPr marL="285750" indent="-285750" algn="just">
              <a:buFont typeface="Symbol"/>
              <a:buChar char="Þ"/>
            </a:pPr>
            <a:r>
              <a:rPr lang="en-US" sz="2000" dirty="0" smtClean="0"/>
              <a:t>Dynamic </a:t>
            </a:r>
            <a:r>
              <a:rPr lang="en-US" sz="2000" dirty="0"/>
              <a:t>Simulation Section of PSS®E</a:t>
            </a:r>
            <a:r>
              <a:rPr lang="en-US" sz="2000" dirty="0" smtClean="0"/>
              <a:t>.</a:t>
            </a:r>
          </a:p>
          <a:p>
            <a:pPr marL="285750" indent="-285750" algn="just">
              <a:buFont typeface="Symbol"/>
              <a:buChar char="Þ"/>
            </a:pPr>
            <a:endParaRPr lang="en-US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 smtClean="0"/>
              <a:t>Unbalanced </a:t>
            </a:r>
            <a:r>
              <a:rPr lang="en-US" sz="2000" dirty="0"/>
              <a:t>fault analysis requires negative and zero sequence</a:t>
            </a:r>
          </a:p>
          <a:p>
            <a:pPr algn="just"/>
            <a:r>
              <a:rPr lang="en-US" sz="2000" dirty="0"/>
              <a:t>modeling data.</a:t>
            </a:r>
          </a:p>
          <a:p>
            <a:pPr algn="just"/>
            <a:r>
              <a:rPr lang="en-US" sz="2000" dirty="0"/>
              <a:t>=&gt; Unbalanced Fault Analysis Section of PSS®E.</a:t>
            </a:r>
          </a:p>
        </p:txBody>
      </p:sp>
    </p:spTree>
    <p:extLst>
      <p:ext uri="{BB962C8B-B14F-4D97-AF65-F5344CB8AC3E}">
        <p14:creationId xmlns:p14="http://schemas.microsoft.com/office/powerpoint/2010/main" xmlns="" val="282268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762000" y="6065836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18682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Balanced Switching Calculation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295400"/>
            <a:ext cx="4114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/>
              <a:t>Steps to follow: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smtClean="0"/>
              <a:t>Generator Conversion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smtClean="0"/>
              <a:t>Load Conversion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smtClean="0"/>
              <a:t>Solve pre-switching network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smtClean="0"/>
              <a:t>Apply a fault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smtClean="0"/>
              <a:t>Solve post-switching network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smtClean="0"/>
              <a:t>View results</a:t>
            </a:r>
            <a:endParaRPr lang="en-US" sz="24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200" y="895350"/>
            <a:ext cx="3876675" cy="506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>
            <a:off x="3657600" y="1905000"/>
            <a:ext cx="1752600" cy="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2895600" y="2286000"/>
            <a:ext cx="3657600" cy="129540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8715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762000" y="6065836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9600" y="18682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Balanced Switching Calculation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143000" y="1219200"/>
            <a:ext cx="4114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/>
              <a:t>Steps to follow: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smtClean="0"/>
              <a:t>Generator Conversion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smtClean="0"/>
              <a:t>Load Conversion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smtClean="0"/>
              <a:t>Solve pre-switching network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smtClean="0"/>
              <a:t>Apply a fault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smtClean="0"/>
              <a:t>Solve post-switching network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smtClean="0"/>
              <a:t>View results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87807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200" y="895350"/>
            <a:ext cx="3876675" cy="506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3886" y="2590800"/>
            <a:ext cx="3962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Convert generators using ZSORCE machine impedance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Convert loads using 100% constant current active power and 100% constant admittance reactive power</a:t>
            </a:r>
            <a:endParaRPr lang="en-US" sz="2000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886200" y="1981200"/>
            <a:ext cx="1447800" cy="83820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3686175" y="3606462"/>
            <a:ext cx="1343025" cy="508338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0" y="1981200"/>
            <a:ext cx="48851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Power Flow &gt; Convert Loads and Generators</a:t>
            </a:r>
            <a:endParaRPr lang="en-US" sz="2000" b="1" dirty="0"/>
          </a:p>
        </p:txBody>
      </p:sp>
      <p:sp>
        <p:nvSpPr>
          <p:cNvPr id="23" name="Rectangle 22"/>
          <p:cNvSpPr/>
          <p:nvPr/>
        </p:nvSpPr>
        <p:spPr>
          <a:xfrm>
            <a:off x="-19050" y="895350"/>
            <a:ext cx="48482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Generator and Load Conversion</a:t>
            </a:r>
            <a:endParaRPr lang="en-US" sz="2400" b="1" dirty="0"/>
          </a:p>
        </p:txBody>
      </p:sp>
      <p:sp>
        <p:nvSpPr>
          <p:cNvPr id="25" name="Rectangle 24"/>
          <p:cNvSpPr/>
          <p:nvPr/>
        </p:nvSpPr>
        <p:spPr>
          <a:xfrm>
            <a:off x="609600" y="18682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Balanced Switching Calculation…(2)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132011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9525" y="792162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762000" y="6065836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9050" y="919310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Solving the </a:t>
            </a:r>
            <a:r>
              <a:rPr lang="en-US" sz="2400" b="1" dirty="0" smtClean="0"/>
              <a:t>Pre-Switching Network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76200" y="1380975"/>
            <a:ext cx="883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dirty="0" smtClean="0"/>
              <a:t>Factorize admittance matrix (FACT)</a:t>
            </a:r>
          </a:p>
          <a:p>
            <a:pPr algn="just"/>
            <a:r>
              <a:rPr lang="en-US" b="1" dirty="0" smtClean="0"/>
              <a:t>[Power Flow &gt; Solution &gt; FACT]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dirty="0"/>
              <a:t>Solve for pre-switching ( T - ) network </a:t>
            </a:r>
            <a:r>
              <a:rPr lang="en-US" dirty="0" smtClean="0"/>
              <a:t>conditions </a:t>
            </a:r>
            <a:r>
              <a:rPr lang="en-US" dirty="0"/>
              <a:t>(TYSL</a:t>
            </a:r>
            <a:r>
              <a:rPr lang="en-US" dirty="0" smtClean="0"/>
              <a:t>)</a:t>
            </a:r>
          </a:p>
          <a:p>
            <a:pPr algn="just"/>
            <a:r>
              <a:rPr lang="en-US" b="1" dirty="0" smtClean="0"/>
              <a:t>[Power Flow &gt; Solution &gt; TYSL]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609600" y="18682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Balanced Switching Calculation…(3)</a:t>
            </a:r>
            <a:endParaRPr lang="en-US" sz="2400" b="1" dirty="0"/>
          </a:p>
        </p:txBody>
      </p:sp>
      <p:sp>
        <p:nvSpPr>
          <p:cNvPr id="9" name="Rectangle 8"/>
          <p:cNvSpPr/>
          <p:nvPr/>
        </p:nvSpPr>
        <p:spPr>
          <a:xfrm>
            <a:off x="76200" y="2743168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Applying a Fault</a:t>
            </a:r>
            <a:endParaRPr 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6200" y="3204833"/>
            <a:ext cx="88677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3-Phase </a:t>
            </a:r>
            <a:r>
              <a:rPr lang="en-US" dirty="0" smtClean="0"/>
              <a:t>fault: Use </a:t>
            </a:r>
            <a:r>
              <a:rPr lang="en-US" dirty="0"/>
              <a:t>Data Editor to apply a large shunt reactor at the </a:t>
            </a:r>
            <a:r>
              <a:rPr lang="en-US" dirty="0" smtClean="0"/>
              <a:t>bus (Approx</a:t>
            </a:r>
            <a:r>
              <a:rPr lang="en-US" dirty="0"/>
              <a:t>. -2E10) to drive the voltage to zero</a:t>
            </a:r>
            <a:r>
              <a:rPr lang="en-US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Voltage Rise (on open end of transmission </a:t>
            </a:r>
            <a:r>
              <a:rPr lang="en-US" dirty="0" smtClean="0"/>
              <a:t>line). Use </a:t>
            </a:r>
            <a:r>
              <a:rPr lang="en-US" dirty="0"/>
              <a:t>Data Changing Activities (e.g., SPLT) to set up network for the </a:t>
            </a:r>
            <a:r>
              <a:rPr lang="en-US" dirty="0" smtClean="0"/>
              <a:t>opening of </a:t>
            </a:r>
            <a:r>
              <a:rPr lang="en-US" dirty="0"/>
              <a:t>one end of a branch. Then use Data Editor to </a:t>
            </a:r>
            <a:r>
              <a:rPr lang="en-US" dirty="0" smtClean="0"/>
              <a:t>change branch </a:t>
            </a:r>
            <a:r>
              <a:rPr lang="en-US" dirty="0"/>
              <a:t>status </a:t>
            </a:r>
            <a:r>
              <a:rPr lang="en-US" dirty="0" smtClean="0"/>
              <a:t>to simulate </a:t>
            </a:r>
            <a:r>
              <a:rPr lang="en-US" dirty="0"/>
              <a:t>switching.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6200" y="4657693"/>
            <a:ext cx="6477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Solving the </a:t>
            </a:r>
            <a:r>
              <a:rPr lang="en-US" sz="2400" b="1" dirty="0" smtClean="0"/>
              <a:t>Post-Switching Network</a:t>
            </a:r>
            <a:endParaRPr 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6200" y="5181600"/>
            <a:ext cx="883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smtClean="0"/>
              <a:t>Factorize admittance matrix (FACT)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 smtClean="0"/>
              <a:t>Solve </a:t>
            </a:r>
            <a:r>
              <a:rPr lang="en-US" dirty="0"/>
              <a:t>for pre-switching ( T </a:t>
            </a:r>
            <a:r>
              <a:rPr lang="en-US" dirty="0" smtClean="0"/>
              <a:t>+ </a:t>
            </a:r>
            <a:r>
              <a:rPr lang="en-US" dirty="0"/>
              <a:t>) network </a:t>
            </a:r>
            <a:r>
              <a:rPr lang="en-US" dirty="0" smtClean="0"/>
              <a:t>conditions </a:t>
            </a:r>
            <a:r>
              <a:rPr lang="en-US" dirty="0"/>
              <a:t>(TYSL</a:t>
            </a:r>
            <a:r>
              <a:rPr lang="en-US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48316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9525" y="792162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762000" y="6065836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9600" y="18682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Balanced Switching Calculation…(4)</a:t>
            </a:r>
            <a:endParaRPr 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81000" y="1219200"/>
            <a:ext cx="8382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/>
              <a:t>Exercise</a:t>
            </a:r>
          </a:p>
          <a:p>
            <a:pPr algn="ctr"/>
            <a:endParaRPr lang="en-US" sz="2400" b="1" u="sng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smtClean="0"/>
              <a:t>Calculate the fault level of a bus (say bus number 404 in example case).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smtClean="0"/>
              <a:t>Observe the voltage rise on switching the line in </a:t>
            </a:r>
            <a:r>
              <a:rPr lang="en-US" sz="2400" dirty="0" err="1" smtClean="0"/>
              <a:t>savcase</a:t>
            </a:r>
            <a:r>
              <a:rPr lang="en-US" sz="2400" dirty="0" smtClean="0"/>
              <a:t> </a:t>
            </a:r>
            <a:r>
              <a:rPr lang="en-US" sz="2400" dirty="0" smtClean="0"/>
              <a:t>(branch 202 to 404 in example case).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02781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Day-2 (19-July-2018)…contd..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10801928"/>
              </p:ext>
            </p:extLst>
          </p:nvPr>
        </p:nvGraphicFramePr>
        <p:xfrm>
          <a:off x="381000" y="914400"/>
          <a:ext cx="8496300" cy="4109847"/>
        </p:xfrm>
        <a:graphic>
          <a:graphicData uri="http://schemas.openxmlformats.org/drawingml/2006/table">
            <a:tbl>
              <a:tblPr firstRow="1" firstCol="1" bandRow="1"/>
              <a:tblGrid>
                <a:gridCol w="1457628">
                  <a:extLst>
                    <a:ext uri="{9D8B030D-6E8A-4147-A177-3AD203B41FA5}">
                      <a16:colId xmlns="" xmlns:a16="http://schemas.microsoft.com/office/drawing/2014/main" val="337656657"/>
                    </a:ext>
                  </a:extLst>
                </a:gridCol>
                <a:gridCol w="7038672">
                  <a:extLst>
                    <a:ext uri="{9D8B030D-6E8A-4147-A177-3AD203B41FA5}">
                      <a16:colId xmlns="" xmlns:a16="http://schemas.microsoft.com/office/drawing/2014/main" val="4197425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17145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80338987"/>
                  </a:ext>
                </a:extLst>
              </a:tr>
              <a:tr h="53644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1300 - 1400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Lunch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1400-1515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 IV “Data checking in PSSE”</a:t>
                      </a:r>
                      <a:endParaRPr lang="en-US" sz="180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Using program features for bad data detection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Handling a blown-up power flow case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Hands-on exercise</a:t>
                      </a:r>
                      <a:endParaRPr lang="en-US" sz="180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40190269"/>
                  </a:ext>
                </a:extLst>
              </a:tr>
              <a:tr h="13138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1515 </a:t>
                      </a:r>
                      <a:r>
                        <a:rPr lang="en-US" sz="18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1630</a:t>
                      </a: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Session- V “Contingency Analysis</a:t>
                      </a:r>
                      <a:r>
                        <a:rPr lang="en-US" sz="1800" b="1" baseline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using</a:t>
                      </a:r>
                      <a:r>
                        <a:rPr lang="en-US" sz="1800" b="1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PSSE”</a:t>
                      </a:r>
                      <a:endParaRPr lang="en-US" sz="180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Setting up files for contingency</a:t>
                      </a:r>
                      <a:r>
                        <a:rPr lang="en-US" sz="1800" baseline="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analysis</a:t>
                      </a:r>
                      <a:endParaRPr lang="en-US" sz="1800" dirty="0" smtClean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Ranking contingencies</a:t>
                      </a:r>
                    </a:p>
                    <a:p>
                      <a:pPr marL="342900" marR="0" lvl="0" indent="-342900" algn="just">
                        <a:lnSpc>
                          <a:spcPct val="11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8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TLTG analysis</a:t>
                      </a:r>
                    </a:p>
                    <a:p>
                      <a:pPr marL="0" marR="0" algn="just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90619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610690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1940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hi-I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This page is intentionally kept blank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443BDDFD-2FF6-4A2B-8A2C-DCD3BB7EBC32}" type="slidenum">
              <a:rPr lang="en-US" altLang="en-US">
                <a:solidFill>
                  <a:srgbClr val="898989"/>
                </a:solidFill>
              </a:rPr>
              <a:pPr eaLnBrk="1" hangingPunct="1">
                <a:defRPr/>
              </a:pPr>
              <a:t>40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6092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839200" cy="1752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SAARC Workshop 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Load/Power Flow Studies using PSS/E for Efficient National &amp; Cross Border Interconnected Power Systems in South Asia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" y="3429000"/>
            <a:ext cx="8839200" cy="2514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Session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checking in PSSE</a:t>
            </a:r>
            <a:endParaRPr lang="en-US" sz="28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Day-2</a:t>
            </a:r>
          </a:p>
          <a:p>
            <a:endParaRPr lang="en-US" sz="2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Thimphu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Bhutan</a:t>
            </a: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20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July 2018</a:t>
            </a:r>
            <a:b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473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9525" y="792162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762000" y="6065836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9600" y="152400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Data Checking</a:t>
            </a:r>
            <a:endParaRPr 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81000" y="1219200"/>
            <a:ext cx="838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Branch Data Checking</a:t>
            </a:r>
          </a:p>
          <a:p>
            <a:endParaRPr lang="en-US" b="1" dirty="0" smtClean="0"/>
          </a:p>
          <a:p>
            <a:r>
              <a:rPr lang="en-US" b="1" dirty="0" smtClean="0"/>
              <a:t>Power Flow &gt; Check Data &gt; Branch Parameters (BRCH)</a:t>
            </a:r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Scans Working Case </a:t>
            </a:r>
            <a:r>
              <a:rPr lang="en-US" dirty="0" smtClean="0"/>
              <a:t>for “suspect</a:t>
            </a:r>
            <a:r>
              <a:rPr lang="en-US" dirty="0"/>
              <a:t>” Branch Data.</a:t>
            </a:r>
            <a:endParaRPr lang="en-US" b="1" dirty="0" smtClean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5079" y="1209675"/>
            <a:ext cx="3460346" cy="4486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6731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9525" y="792162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762000" y="6065836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9600" y="152400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Data Checking….(2)</a:t>
            </a:r>
            <a:endParaRPr 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81000" y="1219200"/>
            <a:ext cx="83820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Scheduled Voltage Checking</a:t>
            </a:r>
          </a:p>
          <a:p>
            <a:endParaRPr lang="en-US" b="1" dirty="0" smtClean="0"/>
          </a:p>
          <a:p>
            <a:r>
              <a:rPr lang="en-US" b="1" dirty="0" smtClean="0"/>
              <a:t>Power Flow &gt; Check Data &gt; Check/Change Controlled Bus Scheduled Voltages (CNTB)</a:t>
            </a:r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Scans Working Case for conflicting voltage schedules.</a:t>
            </a:r>
            <a:endParaRPr lang="en-US" b="1" dirty="0" smtClean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3375" y="3124200"/>
            <a:ext cx="38100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0084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9525" y="792162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762000" y="6065836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9600" y="152400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Data Checking….(5)</a:t>
            </a:r>
            <a:endParaRPr 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04800" y="914400"/>
            <a:ext cx="8382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Finding the Buses Not Present in Swing Bus Tree (Islanded System)</a:t>
            </a:r>
          </a:p>
          <a:p>
            <a:endParaRPr lang="en-US" b="1" dirty="0" smtClean="0"/>
          </a:p>
          <a:p>
            <a:r>
              <a:rPr lang="en-US" b="1" dirty="0" smtClean="0"/>
              <a:t>Power Flow &gt; Check Data &gt; Buses not in swing bus tree (TREE)</a:t>
            </a:r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Finds out the islanded buses i.e. the buses not connected to swing bus.</a:t>
            </a:r>
            <a:endParaRPr lang="en-US" b="1" dirty="0" smtClean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276600"/>
            <a:ext cx="459105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2390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9525" y="792162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762000" y="6065836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9600" y="152400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Data Checking….(6)</a:t>
            </a:r>
            <a:endParaRPr 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04800" y="914400"/>
            <a:ext cx="838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Data Checking Report</a:t>
            </a:r>
          </a:p>
          <a:p>
            <a:endParaRPr lang="en-US" b="1" dirty="0" smtClean="0"/>
          </a:p>
          <a:p>
            <a:r>
              <a:rPr lang="en-US" b="1" dirty="0" smtClean="0"/>
              <a:t>Power Flow &gt; Check Data &gt; Data checking report(TREE)</a:t>
            </a:r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Generates the data checking report.</a:t>
            </a:r>
            <a:endParaRPr lang="en-US" b="1" dirty="0" smtClean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0325" y="3200400"/>
            <a:ext cx="3790950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045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9525" y="792162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762000" y="6065836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9600" y="152400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Handling a Blown Up Power Flow Case</a:t>
            </a:r>
            <a:endParaRPr 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47637" y="914400"/>
            <a:ext cx="83820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Steps to follow</a:t>
            </a:r>
            <a:endParaRPr lang="en-US" sz="1600" b="1" u="sng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Try a new solution method: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Flat </a:t>
            </a:r>
            <a:r>
              <a:rPr lang="en-US" dirty="0"/>
              <a:t>start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Ignore </a:t>
            </a:r>
            <a:r>
              <a:rPr lang="en-US" dirty="0"/>
              <a:t>VAR limit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Non-divergent </a:t>
            </a:r>
            <a:r>
              <a:rPr lang="en-US" dirty="0"/>
              <a:t>solution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Check </a:t>
            </a:r>
            <a:r>
              <a:rPr lang="en-US" dirty="0"/>
              <a:t>data: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Branch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Transformer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Conflicting </a:t>
            </a:r>
            <a:r>
              <a:rPr lang="en-US" dirty="0"/>
              <a:t>voltage </a:t>
            </a:r>
            <a:r>
              <a:rPr lang="en-US" dirty="0" smtClean="0"/>
              <a:t>schedules (Generating plants)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Gentaps</a:t>
            </a:r>
            <a:r>
              <a:rPr lang="en-US" dirty="0" smtClean="0"/>
              <a:t> (unusual value)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Sudden inadvertent change in load or generation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37" y="4267200"/>
            <a:ext cx="8848725" cy="1578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 flipH="1">
            <a:off x="2438400" y="4572000"/>
            <a:ext cx="381001" cy="45720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4635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9525" y="792162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762000" y="6065836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47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9600" y="152400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Handling a Blown Up Power Flow Case…(2)</a:t>
            </a:r>
            <a:endParaRPr 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47636" y="1288493"/>
            <a:ext cx="45767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Use Flat Start and Ignore </a:t>
            </a:r>
            <a:r>
              <a:rPr lang="en-US" sz="2400" b="1" dirty="0" err="1" smtClean="0"/>
              <a:t>Var</a:t>
            </a:r>
            <a:r>
              <a:rPr lang="en-US" sz="2400" b="1" dirty="0" smtClean="0"/>
              <a:t> limits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Flat start is a fresh solution point which sets all voltages at PQ buses to unity and phase angles to zero.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Generators can inject or </a:t>
            </a:r>
            <a:r>
              <a:rPr lang="en-US" dirty="0" err="1" smtClean="0"/>
              <a:t>absosrb</a:t>
            </a:r>
            <a:r>
              <a:rPr lang="en-US" dirty="0" smtClean="0"/>
              <a:t> as much </a:t>
            </a:r>
            <a:r>
              <a:rPr lang="en-US" dirty="0" err="1" smtClean="0"/>
              <a:t>Var</a:t>
            </a:r>
            <a:r>
              <a:rPr lang="en-US" dirty="0" smtClean="0"/>
              <a:t> as needed to maintain the voltage by ignoring the </a:t>
            </a:r>
            <a:r>
              <a:rPr lang="en-US" dirty="0" err="1" smtClean="0"/>
              <a:t>Var</a:t>
            </a:r>
            <a:r>
              <a:rPr lang="en-US" dirty="0" smtClean="0"/>
              <a:t> limits.</a:t>
            </a:r>
            <a:endParaRPr lang="en-US" sz="1200" dirty="0" smtClean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0" y="938033"/>
            <a:ext cx="386715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 flipH="1">
            <a:off x="7620000" y="3414533"/>
            <a:ext cx="838200" cy="290333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5943600" y="4879091"/>
            <a:ext cx="838200" cy="290333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5550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9525" y="792162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762000" y="6065836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9600" y="18682"/>
            <a:ext cx="853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Handling a Blown Up Power Flow Case</a:t>
            </a:r>
            <a:r>
              <a:rPr lang="en-US" sz="2400" b="1" dirty="0" smtClean="0"/>
              <a:t>…(3)</a:t>
            </a:r>
            <a:endParaRPr 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81000" y="1219200"/>
            <a:ext cx="83820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/>
              <a:t>Exercise</a:t>
            </a:r>
          </a:p>
          <a:p>
            <a:pPr algn="ctr"/>
            <a:endParaRPr lang="en-US" sz="2400" b="1" u="sng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smtClean="0"/>
              <a:t>Make a blown up example case to converge</a:t>
            </a:r>
            <a:r>
              <a:rPr lang="en-US" sz="2400" dirty="0" smtClean="0"/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smtClean="0"/>
              <a:t>Familiarization with typical problems in large cases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68687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1940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hi-I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This page is intentionally kept blank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443BDDFD-2FF6-4A2B-8A2C-DCD3BB7EBC32}" type="slidenum">
              <a:rPr lang="en-US" altLang="en-US">
                <a:solidFill>
                  <a:srgbClr val="898989"/>
                </a:solidFill>
              </a:rPr>
              <a:pPr eaLnBrk="1" hangingPunct="1">
                <a:defRPr/>
              </a:pPr>
              <a:t>49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6092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1940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hi-I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This page is intentionally kept blank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443BDDFD-2FF6-4A2B-8A2C-DCD3BB7EBC32}" type="slidenum">
              <a:rPr lang="en-US" altLang="en-US">
                <a:solidFill>
                  <a:srgbClr val="898989"/>
                </a:solidFill>
              </a:rPr>
              <a:pPr eaLnBrk="1" hangingPunct="1">
                <a:defRPr/>
              </a:pPr>
              <a:t>5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6092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839200" cy="1752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SAARC Workshop 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Load/Power Flow Studies using PSS/E for Efficient National &amp; Cross Border Interconnected Power Systems in South Asia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" y="3429000"/>
            <a:ext cx="8839200" cy="2514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Session V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Contingency Analysis</a:t>
            </a:r>
          </a:p>
          <a:p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Day-2</a:t>
            </a: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Thimphu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Bhutan</a:t>
            </a: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20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July 2018</a:t>
            </a:r>
            <a:b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7226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Contingency Analysis options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51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7" name="object 15"/>
          <p:cNvSpPr txBox="1"/>
          <p:nvPr/>
        </p:nvSpPr>
        <p:spPr>
          <a:xfrm>
            <a:off x="546735" y="948928"/>
            <a:ext cx="8063865" cy="5052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indent="-457200" algn="just">
              <a:lnSpc>
                <a:spcPct val="100000"/>
              </a:lnSpc>
              <a:buAutoNum type="arabicParenR"/>
              <a:tabLst>
                <a:tab pos="356870" algn="l"/>
              </a:tabLst>
            </a:pPr>
            <a:endParaRPr lang="en-US" sz="2000" dirty="0"/>
          </a:p>
          <a:p>
            <a:pPr marL="469900" indent="-457200" algn="just">
              <a:lnSpc>
                <a:spcPct val="100000"/>
              </a:lnSpc>
              <a:buAutoNum type="arabicParenR"/>
              <a:tabLst>
                <a:tab pos="356870" algn="l"/>
              </a:tabLst>
            </a:pPr>
            <a:r>
              <a:rPr lang="en-US" sz="2000" b="1" dirty="0" smtClean="0"/>
              <a:t>Fast Contingency Analysis:</a:t>
            </a:r>
          </a:p>
          <a:p>
            <a:pPr marL="469900" indent="-457200" algn="just">
              <a:lnSpc>
                <a:spcPct val="100000"/>
              </a:lnSpc>
              <a:buAutoNum type="arabicParenR"/>
              <a:tabLst>
                <a:tab pos="356870" algn="l"/>
              </a:tabLst>
            </a:pPr>
            <a:endParaRPr lang="en-US" sz="2000" dirty="0"/>
          </a:p>
          <a:p>
            <a:pPr marL="933450" lvl="1" indent="-463550">
              <a:buFont typeface="Arial"/>
              <a:buChar char="-"/>
              <a:tabLst>
                <a:tab pos="476884" algn="l"/>
              </a:tabLst>
            </a:pPr>
            <a:r>
              <a:rPr lang="en-US" sz="2000" spc="-15" dirty="0" smtClean="0">
                <a:cs typeface="Arial"/>
              </a:rPr>
              <a:t>DFAX : Distribution</a:t>
            </a:r>
            <a:r>
              <a:rPr lang="en-US" sz="2000" spc="15" dirty="0" smtClean="0">
                <a:cs typeface="Arial"/>
              </a:rPr>
              <a:t> </a:t>
            </a:r>
            <a:r>
              <a:rPr lang="en-US" sz="2000" spc="15" dirty="0">
                <a:cs typeface="Arial"/>
              </a:rPr>
              <a:t>F</a:t>
            </a:r>
            <a:r>
              <a:rPr lang="en-US" sz="2000" spc="-15" dirty="0">
                <a:cs typeface="Arial"/>
              </a:rPr>
              <a:t>acto</a:t>
            </a:r>
            <a:r>
              <a:rPr lang="en-US" sz="2000" spc="-10" dirty="0">
                <a:cs typeface="Arial"/>
              </a:rPr>
              <a:t>r</a:t>
            </a:r>
            <a:r>
              <a:rPr lang="en-US" sz="2000" spc="15" dirty="0">
                <a:cs typeface="Arial"/>
              </a:rPr>
              <a:t> </a:t>
            </a:r>
            <a:r>
              <a:rPr lang="en-US" sz="2000" spc="-15" dirty="0" smtClean="0">
                <a:cs typeface="Arial"/>
              </a:rPr>
              <a:t>Calculation</a:t>
            </a:r>
            <a:endParaRPr lang="en-US" sz="2000" dirty="0">
              <a:cs typeface="Arial"/>
            </a:endParaRPr>
          </a:p>
          <a:p>
            <a:pPr marL="932815" lvl="1" indent="-462915">
              <a:spcBef>
                <a:spcPts val="480"/>
              </a:spcBef>
              <a:buFont typeface="Arial"/>
              <a:buChar char="-"/>
              <a:tabLst>
                <a:tab pos="476250" algn="l"/>
              </a:tabLst>
            </a:pPr>
            <a:r>
              <a:rPr lang="en-US" sz="2000" spc="-20" dirty="0" smtClean="0">
                <a:cs typeface="Arial"/>
              </a:rPr>
              <a:t>RANK : Contingenc</a:t>
            </a:r>
            <a:r>
              <a:rPr lang="en-US" sz="2000" spc="-10" dirty="0" smtClean="0">
                <a:cs typeface="Arial"/>
              </a:rPr>
              <a:t>y</a:t>
            </a:r>
            <a:r>
              <a:rPr lang="en-US" sz="2000" spc="30" dirty="0" smtClean="0">
                <a:cs typeface="Arial"/>
              </a:rPr>
              <a:t> </a:t>
            </a:r>
            <a:r>
              <a:rPr lang="en-US" sz="2000" spc="-20" dirty="0" smtClean="0">
                <a:cs typeface="Arial"/>
              </a:rPr>
              <a:t>Ran</a:t>
            </a:r>
            <a:r>
              <a:rPr lang="en-US" sz="2000" spc="20" dirty="0" smtClean="0">
                <a:cs typeface="Arial"/>
              </a:rPr>
              <a:t>k</a:t>
            </a:r>
            <a:r>
              <a:rPr lang="en-US" sz="2000" spc="-15" dirty="0" smtClean="0">
                <a:cs typeface="Arial"/>
              </a:rPr>
              <a:t>ing</a:t>
            </a:r>
            <a:endParaRPr lang="en-US" sz="2000" dirty="0">
              <a:cs typeface="Arial"/>
            </a:endParaRPr>
          </a:p>
          <a:p>
            <a:pPr marL="932815" lvl="1" indent="-462915">
              <a:spcBef>
                <a:spcPts val="480"/>
              </a:spcBef>
              <a:buFont typeface="Arial"/>
              <a:buChar char="-"/>
              <a:tabLst>
                <a:tab pos="476250" algn="l"/>
              </a:tabLst>
            </a:pPr>
            <a:r>
              <a:rPr lang="en-US" sz="2000" spc="-20" dirty="0" smtClean="0">
                <a:cs typeface="Arial"/>
              </a:rPr>
              <a:t>OTDF : Outag</a:t>
            </a:r>
            <a:r>
              <a:rPr lang="en-US" sz="2000" spc="-15" dirty="0" smtClean="0">
                <a:cs typeface="Arial"/>
              </a:rPr>
              <a:t>e</a:t>
            </a:r>
            <a:r>
              <a:rPr lang="en-US" sz="2000" spc="15" dirty="0" smtClean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Distribution</a:t>
            </a:r>
            <a:r>
              <a:rPr lang="en-US" sz="2000" spc="50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Facto</a:t>
            </a:r>
            <a:r>
              <a:rPr lang="en-US" sz="2000" spc="-10" dirty="0">
                <a:cs typeface="Arial"/>
              </a:rPr>
              <a:t>r</a:t>
            </a:r>
            <a:r>
              <a:rPr lang="en-US" sz="2000" spc="1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Reporting</a:t>
            </a:r>
            <a:endParaRPr lang="en-US" sz="2000" dirty="0">
              <a:cs typeface="Arial"/>
            </a:endParaRPr>
          </a:p>
          <a:p>
            <a:pPr marL="932815" lvl="1" indent="-462915">
              <a:spcBef>
                <a:spcPts val="480"/>
              </a:spcBef>
              <a:buFont typeface="Arial"/>
              <a:buChar char="-"/>
              <a:tabLst>
                <a:tab pos="476250" algn="l"/>
              </a:tabLst>
            </a:pPr>
            <a:r>
              <a:rPr lang="en-US" sz="2000" spc="-20" dirty="0" smtClean="0">
                <a:cs typeface="Arial"/>
              </a:rPr>
              <a:t>ACCC : Contingenc</a:t>
            </a:r>
            <a:r>
              <a:rPr lang="en-US" sz="2000" spc="-10" dirty="0" smtClean="0">
                <a:cs typeface="Arial"/>
              </a:rPr>
              <a:t>y</a:t>
            </a:r>
            <a:r>
              <a:rPr lang="en-US" sz="2000" spc="35" dirty="0" smtClean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Chec</a:t>
            </a:r>
            <a:r>
              <a:rPr lang="en-US" sz="2000" spc="30" dirty="0">
                <a:cs typeface="Arial"/>
              </a:rPr>
              <a:t>k</a:t>
            </a:r>
            <a:r>
              <a:rPr lang="en-US" sz="2000" spc="-15" dirty="0">
                <a:cs typeface="Arial"/>
              </a:rPr>
              <a:t>ing</a:t>
            </a:r>
            <a:r>
              <a:rPr lang="en-US" sz="2000" spc="3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(AC</a:t>
            </a:r>
            <a:r>
              <a:rPr lang="en-US" sz="2000" spc="-5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Powe</a:t>
            </a:r>
            <a:r>
              <a:rPr lang="en-US" sz="2000" spc="-10" dirty="0">
                <a:cs typeface="Arial"/>
              </a:rPr>
              <a:t>r</a:t>
            </a:r>
            <a:r>
              <a:rPr lang="en-US" sz="2000" spc="3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Flo</a:t>
            </a:r>
            <a:r>
              <a:rPr lang="en-US" sz="2000" spc="-55" dirty="0">
                <a:cs typeface="Arial"/>
              </a:rPr>
              <a:t>w</a:t>
            </a:r>
            <a:r>
              <a:rPr lang="en-US" sz="2000" spc="-10" dirty="0">
                <a:cs typeface="Arial"/>
              </a:rPr>
              <a:t>)</a:t>
            </a:r>
            <a:endParaRPr lang="en-US" sz="2000" dirty="0">
              <a:cs typeface="Arial"/>
            </a:endParaRPr>
          </a:p>
          <a:p>
            <a:pPr marL="927100" lvl="1" indent="-457200" algn="just">
              <a:buFont typeface="Arial" panose="020B0604020202020204" pitchFamily="34" charset="0"/>
              <a:buChar char="•"/>
              <a:tabLst>
                <a:tab pos="356870" algn="l"/>
              </a:tabLst>
            </a:pPr>
            <a:endParaRPr lang="en-US" sz="2000" dirty="0" smtClean="0"/>
          </a:p>
          <a:p>
            <a:pPr marL="469900" indent="-457200" algn="just">
              <a:lnSpc>
                <a:spcPct val="100000"/>
              </a:lnSpc>
              <a:buAutoNum type="arabicParenR"/>
              <a:tabLst>
                <a:tab pos="356870" algn="l"/>
              </a:tabLst>
            </a:pPr>
            <a:r>
              <a:rPr lang="en-US" sz="2000" b="1" dirty="0" smtClean="0">
                <a:cs typeface="Times New Roman"/>
              </a:rPr>
              <a:t>Transfer Limits calculation:</a:t>
            </a:r>
            <a:endParaRPr sz="2000" b="1" dirty="0">
              <a:cs typeface="Times New Roman"/>
            </a:endParaRPr>
          </a:p>
          <a:p>
            <a:endParaRPr lang="en-US" sz="2000" dirty="0" smtClean="0"/>
          </a:p>
          <a:p>
            <a:pPr marL="932815" lvl="1" indent="-462915">
              <a:spcBef>
                <a:spcPts val="480"/>
              </a:spcBef>
              <a:buFont typeface="Arial"/>
              <a:buChar char="-"/>
              <a:tabLst>
                <a:tab pos="476250" algn="l"/>
              </a:tabLst>
            </a:pPr>
            <a:r>
              <a:rPr lang="en-US" sz="2000" spc="10" dirty="0" smtClean="0">
                <a:cs typeface="Arial"/>
              </a:rPr>
              <a:t>TLTG : T</a:t>
            </a:r>
            <a:r>
              <a:rPr lang="en-US" sz="2000" spc="-15" dirty="0" smtClean="0">
                <a:cs typeface="Arial"/>
              </a:rPr>
              <a:t>rans</a:t>
            </a:r>
            <a:r>
              <a:rPr lang="en-US" sz="2000" spc="30" dirty="0" smtClean="0">
                <a:cs typeface="Arial"/>
              </a:rPr>
              <a:t>f</a:t>
            </a:r>
            <a:r>
              <a:rPr lang="en-US" sz="2000" spc="-20" dirty="0" smtClean="0">
                <a:cs typeface="Arial"/>
              </a:rPr>
              <a:t>e</a:t>
            </a:r>
            <a:r>
              <a:rPr lang="en-US" sz="2000" spc="-10" dirty="0" smtClean="0">
                <a:cs typeface="Arial"/>
              </a:rPr>
              <a:t>r</a:t>
            </a:r>
            <a:r>
              <a:rPr lang="en-US" sz="2000" spc="-70" dirty="0" smtClean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Li</a:t>
            </a:r>
            <a:r>
              <a:rPr lang="en-US" sz="2000" spc="15" dirty="0">
                <a:cs typeface="Arial"/>
              </a:rPr>
              <a:t>m</a:t>
            </a:r>
            <a:r>
              <a:rPr lang="en-US" sz="2000" spc="-10" dirty="0">
                <a:cs typeface="Arial"/>
              </a:rPr>
              <a:t>it</a:t>
            </a:r>
            <a:r>
              <a:rPr lang="en-US" sz="2000" spc="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Anal</a:t>
            </a:r>
            <a:r>
              <a:rPr lang="en-US" sz="2000" spc="-80" dirty="0">
                <a:cs typeface="Arial"/>
              </a:rPr>
              <a:t>y</a:t>
            </a:r>
            <a:r>
              <a:rPr lang="en-US" sz="2000" spc="-15" dirty="0">
                <a:cs typeface="Arial"/>
              </a:rPr>
              <a:t>si</a:t>
            </a:r>
            <a:r>
              <a:rPr lang="en-US" sz="2000" spc="-10" dirty="0">
                <a:cs typeface="Arial"/>
              </a:rPr>
              <a:t>s</a:t>
            </a:r>
            <a:r>
              <a:rPr lang="en-US" sz="2000" spc="110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(On</a:t>
            </a:r>
            <a:r>
              <a:rPr lang="en-US" sz="2000" spc="-15" dirty="0">
                <a:cs typeface="Arial"/>
              </a:rPr>
              <a:t>e</a:t>
            </a:r>
            <a:r>
              <a:rPr lang="en-US" sz="2000" spc="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opposing</a:t>
            </a:r>
            <a:r>
              <a:rPr lang="en-US" sz="2000" spc="5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s</a:t>
            </a:r>
            <a:r>
              <a:rPr lang="en-US" sz="2000" spc="-55" dirty="0">
                <a:cs typeface="Arial"/>
              </a:rPr>
              <a:t>y</a:t>
            </a:r>
            <a:r>
              <a:rPr lang="en-US" sz="2000" spc="-15" dirty="0">
                <a:cs typeface="Arial"/>
              </a:rPr>
              <a:t>ste</a:t>
            </a:r>
            <a:r>
              <a:rPr lang="en-US" sz="2000" spc="40" dirty="0">
                <a:cs typeface="Arial"/>
              </a:rPr>
              <a:t>m</a:t>
            </a:r>
            <a:r>
              <a:rPr lang="en-US" sz="2000" spc="-10" dirty="0">
                <a:cs typeface="Arial"/>
              </a:rPr>
              <a:t>)</a:t>
            </a:r>
            <a:endParaRPr lang="en-US" sz="2000" dirty="0">
              <a:cs typeface="Arial"/>
            </a:endParaRPr>
          </a:p>
          <a:p>
            <a:pPr marL="932815" lvl="1" indent="-462915">
              <a:spcBef>
                <a:spcPts val="480"/>
              </a:spcBef>
              <a:buFont typeface="Arial"/>
              <a:buChar char="-"/>
              <a:tabLst>
                <a:tab pos="476250" algn="l"/>
              </a:tabLst>
            </a:pPr>
            <a:r>
              <a:rPr lang="en-US" sz="2000" spc="10" dirty="0" smtClean="0">
                <a:cs typeface="Arial"/>
              </a:rPr>
              <a:t>SPIL : T</a:t>
            </a:r>
            <a:r>
              <a:rPr lang="en-US" sz="2000" spc="-20" dirty="0" smtClean="0">
                <a:cs typeface="Arial"/>
              </a:rPr>
              <a:t>L</a:t>
            </a:r>
            <a:r>
              <a:rPr lang="en-US" sz="2000" spc="15" dirty="0" smtClean="0">
                <a:cs typeface="Arial"/>
              </a:rPr>
              <a:t>T</a:t>
            </a:r>
            <a:r>
              <a:rPr lang="en-US" sz="2000" spc="-20" dirty="0" smtClean="0">
                <a:cs typeface="Arial"/>
              </a:rPr>
              <a:t>G</a:t>
            </a:r>
            <a:r>
              <a:rPr lang="en-US" sz="2000" spc="-70" dirty="0" smtClean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with</a:t>
            </a:r>
            <a:r>
              <a:rPr lang="en-US" sz="2000" spc="15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seque</a:t>
            </a:r>
            <a:r>
              <a:rPr lang="en-US" sz="2000" dirty="0">
                <a:cs typeface="Arial"/>
              </a:rPr>
              <a:t>n</a:t>
            </a:r>
            <a:r>
              <a:rPr lang="en-US" sz="2000" spc="-15" dirty="0">
                <a:cs typeface="Arial"/>
              </a:rPr>
              <a:t>tia</a:t>
            </a:r>
            <a:r>
              <a:rPr lang="en-US" sz="2000" spc="-5" dirty="0">
                <a:cs typeface="Arial"/>
              </a:rPr>
              <a:t>l</a:t>
            </a:r>
            <a:r>
              <a:rPr lang="en-US" sz="2000" spc="5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parti</a:t>
            </a:r>
            <a:r>
              <a:rPr lang="en-US" sz="2000" spc="5" dirty="0">
                <a:cs typeface="Arial"/>
              </a:rPr>
              <a:t>c</a:t>
            </a:r>
            <a:r>
              <a:rPr lang="en-US" sz="2000" spc="-15" dirty="0">
                <a:cs typeface="Arial"/>
              </a:rPr>
              <a:t>ipation</a:t>
            </a:r>
            <a:r>
              <a:rPr lang="en-US" sz="2000" spc="80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o</a:t>
            </a:r>
            <a:r>
              <a:rPr lang="en-US" sz="2000" spc="-10" dirty="0">
                <a:cs typeface="Arial"/>
              </a:rPr>
              <a:t>f</a:t>
            </a:r>
            <a:r>
              <a:rPr lang="en-US" sz="2000" spc="1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generators</a:t>
            </a:r>
            <a:endParaRPr lang="en-US" sz="2000" dirty="0">
              <a:cs typeface="Arial"/>
            </a:endParaRPr>
          </a:p>
          <a:p>
            <a:pPr marL="932815" lvl="1" indent="-462915">
              <a:spcBef>
                <a:spcPts val="480"/>
              </a:spcBef>
              <a:buFont typeface="Arial"/>
              <a:buChar char="-"/>
              <a:tabLst>
                <a:tab pos="476250" algn="l"/>
              </a:tabLst>
            </a:pPr>
            <a:r>
              <a:rPr lang="en-US" sz="2000" spc="10" dirty="0" smtClean="0">
                <a:cs typeface="Arial"/>
              </a:rPr>
              <a:t>POLY : T</a:t>
            </a:r>
            <a:r>
              <a:rPr lang="en-US" sz="2000" spc="-15" dirty="0" smtClean="0">
                <a:cs typeface="Arial"/>
              </a:rPr>
              <a:t>rans</a:t>
            </a:r>
            <a:r>
              <a:rPr lang="en-US" sz="2000" spc="30" dirty="0" smtClean="0">
                <a:cs typeface="Arial"/>
              </a:rPr>
              <a:t>f</a:t>
            </a:r>
            <a:r>
              <a:rPr lang="en-US" sz="2000" spc="-20" dirty="0" smtClean="0">
                <a:cs typeface="Arial"/>
              </a:rPr>
              <a:t>e</a:t>
            </a:r>
            <a:r>
              <a:rPr lang="en-US" sz="2000" spc="-10" dirty="0" smtClean="0">
                <a:cs typeface="Arial"/>
              </a:rPr>
              <a:t>r</a:t>
            </a:r>
            <a:r>
              <a:rPr lang="en-US" sz="2000" spc="-70" dirty="0" smtClean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Li</a:t>
            </a:r>
            <a:r>
              <a:rPr lang="en-US" sz="2000" spc="15" dirty="0">
                <a:cs typeface="Arial"/>
              </a:rPr>
              <a:t>m</a:t>
            </a:r>
            <a:r>
              <a:rPr lang="en-US" sz="2000" spc="-10" dirty="0">
                <a:cs typeface="Arial"/>
              </a:rPr>
              <a:t>it</a:t>
            </a:r>
            <a:r>
              <a:rPr lang="en-US" sz="2000" spc="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Anal</a:t>
            </a:r>
            <a:r>
              <a:rPr lang="en-US" sz="2000" spc="-80" dirty="0">
                <a:cs typeface="Arial"/>
              </a:rPr>
              <a:t>y</a:t>
            </a:r>
            <a:r>
              <a:rPr lang="en-US" sz="2000" spc="-15" dirty="0">
                <a:cs typeface="Arial"/>
              </a:rPr>
              <a:t>si</a:t>
            </a:r>
            <a:r>
              <a:rPr lang="en-US" sz="2000" spc="-10" dirty="0">
                <a:cs typeface="Arial"/>
              </a:rPr>
              <a:t>s</a:t>
            </a:r>
            <a:r>
              <a:rPr lang="en-US" sz="2000" spc="110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(</a:t>
            </a:r>
            <a:r>
              <a:rPr lang="en-US" sz="2000" spc="25" dirty="0">
                <a:cs typeface="Arial"/>
              </a:rPr>
              <a:t>T</a:t>
            </a:r>
            <a:r>
              <a:rPr lang="en-US" sz="2000" spc="-20" dirty="0">
                <a:cs typeface="Arial"/>
              </a:rPr>
              <a:t>w</a:t>
            </a:r>
            <a:r>
              <a:rPr lang="en-US" sz="2000" spc="-15" dirty="0">
                <a:cs typeface="Arial"/>
              </a:rPr>
              <a:t>o</a:t>
            </a:r>
            <a:r>
              <a:rPr lang="en-US" sz="2000" spc="-30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opposing</a:t>
            </a:r>
            <a:r>
              <a:rPr lang="en-US" sz="2000" spc="4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s</a:t>
            </a:r>
            <a:r>
              <a:rPr lang="en-US" sz="2000" spc="-55" dirty="0">
                <a:cs typeface="Arial"/>
              </a:rPr>
              <a:t>y</a:t>
            </a:r>
            <a:r>
              <a:rPr lang="en-US" sz="2000" spc="-15" dirty="0">
                <a:cs typeface="Arial"/>
              </a:rPr>
              <a:t>ste</a:t>
            </a:r>
            <a:r>
              <a:rPr lang="en-US" sz="2000" spc="40" dirty="0">
                <a:cs typeface="Arial"/>
              </a:rPr>
              <a:t>m</a:t>
            </a:r>
            <a:r>
              <a:rPr lang="en-US" sz="2000" spc="-15" dirty="0">
                <a:cs typeface="Arial"/>
              </a:rPr>
              <a:t>s)</a:t>
            </a:r>
            <a:endParaRPr lang="en-US" sz="2000" dirty="0">
              <a:cs typeface="Arial"/>
            </a:endParaRPr>
          </a:p>
          <a:p>
            <a:pPr marL="469900" algn="just">
              <a:lnSpc>
                <a:spcPct val="100000"/>
              </a:lnSpc>
              <a:spcBef>
                <a:spcPts val="430"/>
              </a:spcBef>
              <a:buClr>
                <a:srgbClr val="003399"/>
              </a:buClr>
              <a:tabLst>
                <a:tab pos="756920" algn="l"/>
              </a:tabLst>
            </a:pPr>
            <a:endParaRPr sz="2000" dirty="0">
              <a:cs typeface="Arial"/>
            </a:endParaRPr>
          </a:p>
          <a:p>
            <a:pPr algn="just">
              <a:lnSpc>
                <a:spcPct val="100000"/>
              </a:lnSpc>
              <a:spcBef>
                <a:spcPts val="16"/>
              </a:spcBef>
            </a:pPr>
            <a:endParaRPr sz="2000" dirty="0">
              <a:cs typeface="Times New Roman"/>
            </a:endParaRP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5973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Contingency Analysis in PSSE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52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066800"/>
            <a:ext cx="7446975" cy="4500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851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Linearized power flow for Contingency Analysis</a:t>
            </a:r>
            <a:endParaRPr lang="en-IN" altLang="en-US" dirty="0"/>
          </a:p>
        </p:txBody>
      </p:sp>
      <p:sp>
        <p:nvSpPr>
          <p:cNvPr id="2355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B941AC1-1A3D-4223-B1BA-708826B4033F}" type="slidenum">
              <a:rPr lang="en-US" altLang="en-US">
                <a:solidFill>
                  <a:srgbClr val="898989"/>
                </a:solidFill>
              </a:rPr>
              <a:pPr/>
              <a:t>53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7" name="object 15"/>
          <p:cNvSpPr txBox="1"/>
          <p:nvPr/>
        </p:nvSpPr>
        <p:spPr>
          <a:xfrm>
            <a:off x="546735" y="1219200"/>
            <a:ext cx="8063865" cy="28982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spc="-25" dirty="0" smtClean="0">
                <a:cs typeface="Arial"/>
              </a:rPr>
              <a:t>Appro</a:t>
            </a:r>
            <a:r>
              <a:rPr lang="en-US" sz="2000" spc="5" dirty="0" smtClean="0">
                <a:cs typeface="Arial"/>
              </a:rPr>
              <a:t>x</a:t>
            </a:r>
            <a:r>
              <a:rPr lang="en-US" sz="2000" spc="-15" dirty="0" smtClean="0">
                <a:cs typeface="Arial"/>
              </a:rPr>
              <a:t>i</a:t>
            </a:r>
            <a:r>
              <a:rPr lang="en-US" sz="2000" spc="15" dirty="0" smtClean="0">
                <a:cs typeface="Arial"/>
              </a:rPr>
              <a:t>m</a:t>
            </a:r>
            <a:r>
              <a:rPr lang="en-US" sz="2000" spc="-20" dirty="0" smtClean="0">
                <a:cs typeface="Arial"/>
              </a:rPr>
              <a:t>atio</a:t>
            </a:r>
            <a:r>
              <a:rPr lang="en-US" sz="2000" spc="-15" dirty="0" smtClean="0">
                <a:cs typeface="Arial"/>
              </a:rPr>
              <a:t>n</a:t>
            </a:r>
            <a:r>
              <a:rPr lang="en-US" sz="2000" spc="30" dirty="0" smtClean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t</a:t>
            </a:r>
            <a:r>
              <a:rPr lang="en-US" sz="2000" spc="-15" dirty="0">
                <a:cs typeface="Arial"/>
              </a:rPr>
              <a:t>o</a:t>
            </a:r>
            <a:r>
              <a:rPr lang="en-US" sz="2000" spc="-20" dirty="0">
                <a:cs typeface="Arial"/>
              </a:rPr>
              <a:t> conventiona</a:t>
            </a:r>
            <a:r>
              <a:rPr lang="en-US" sz="2000" spc="-5" dirty="0">
                <a:cs typeface="Arial"/>
              </a:rPr>
              <a:t>l</a:t>
            </a:r>
            <a:r>
              <a:rPr lang="en-US" sz="2000" spc="95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non-linea</a:t>
            </a:r>
            <a:r>
              <a:rPr lang="en-US" sz="2000" spc="-10" dirty="0">
                <a:cs typeface="Arial"/>
              </a:rPr>
              <a:t>r</a:t>
            </a:r>
            <a:r>
              <a:rPr lang="en-US" sz="2000" spc="85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problem</a:t>
            </a:r>
            <a:r>
              <a:rPr lang="en-US" sz="2000" spc="30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whic</a:t>
            </a:r>
            <a:r>
              <a:rPr lang="en-US" sz="2000" spc="-15" dirty="0">
                <a:cs typeface="Arial"/>
              </a:rPr>
              <a:t>h</a:t>
            </a:r>
            <a:r>
              <a:rPr lang="en-US" sz="2000" spc="55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provides a</a:t>
            </a:r>
            <a:r>
              <a:rPr lang="en-US" sz="2000" spc="-15" dirty="0">
                <a:cs typeface="Arial"/>
              </a:rPr>
              <a:t>n</a:t>
            </a:r>
            <a:r>
              <a:rPr lang="en-US" sz="2000" spc="-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esti</a:t>
            </a:r>
            <a:r>
              <a:rPr lang="en-US" sz="2000" spc="20" dirty="0">
                <a:cs typeface="Arial"/>
              </a:rPr>
              <a:t>m</a:t>
            </a:r>
            <a:r>
              <a:rPr lang="en-US" sz="2000" spc="-15" dirty="0">
                <a:cs typeface="Arial"/>
              </a:rPr>
              <a:t>ate</a:t>
            </a:r>
            <a:r>
              <a:rPr lang="en-US" sz="2000" spc="-35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o</a:t>
            </a:r>
            <a:r>
              <a:rPr lang="en-US" sz="2000" spc="-10" dirty="0">
                <a:cs typeface="Arial"/>
              </a:rPr>
              <a:t>f</a:t>
            </a:r>
            <a:r>
              <a:rPr lang="en-US" sz="2000" spc="-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the</a:t>
            </a:r>
            <a:r>
              <a:rPr lang="en-US" sz="2000" spc="-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bran</a:t>
            </a:r>
            <a:r>
              <a:rPr lang="en-US" sz="2000" spc="20" dirty="0">
                <a:cs typeface="Arial"/>
              </a:rPr>
              <a:t>c</a:t>
            </a:r>
            <a:r>
              <a:rPr lang="en-US" sz="2000" spc="-15" dirty="0">
                <a:cs typeface="Arial"/>
              </a:rPr>
              <a:t>h</a:t>
            </a:r>
            <a:r>
              <a:rPr lang="en-US" sz="2000" spc="-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rea</a:t>
            </a:r>
            <a:r>
              <a:rPr lang="en-US" sz="2000" spc="-5" dirty="0">
                <a:cs typeface="Arial"/>
              </a:rPr>
              <a:t>l </a:t>
            </a:r>
            <a:r>
              <a:rPr lang="en-US" sz="2000" spc="-20" dirty="0">
                <a:cs typeface="Arial"/>
              </a:rPr>
              <a:t>powe</a:t>
            </a:r>
            <a:r>
              <a:rPr lang="en-US" sz="2000" spc="-10" dirty="0">
                <a:cs typeface="Arial"/>
              </a:rPr>
              <a:t>r</a:t>
            </a:r>
            <a:r>
              <a:rPr lang="en-US" sz="2000" spc="4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flows.</a:t>
            </a:r>
            <a:endParaRPr lang="en-US" sz="2000" dirty="0"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lang="en-US" sz="2000" dirty="0">
              <a:cs typeface="Times New Roman"/>
            </a:endParaRPr>
          </a:p>
          <a:p>
            <a:pPr marL="356870" marR="153035" indent="-344805">
              <a:lnSpc>
                <a:spcPct val="100000"/>
              </a:lnSpc>
              <a:spcBef>
                <a:spcPts val="480"/>
              </a:spcBef>
              <a:buFont typeface="Arial" panose="020B0604020202020204" pitchFamily="34" charset="0"/>
              <a:buChar char="•"/>
              <a:tabLst>
                <a:tab pos="356870" algn="l"/>
              </a:tabLst>
            </a:pPr>
            <a:r>
              <a:rPr lang="en-US" sz="2000" spc="-15" dirty="0" smtClean="0">
                <a:cs typeface="Arial"/>
              </a:rPr>
              <a:t>Considerable</a:t>
            </a:r>
            <a:r>
              <a:rPr lang="en-US" sz="2000" spc="75" dirty="0" smtClean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spee</a:t>
            </a:r>
            <a:r>
              <a:rPr lang="en-US" sz="2000" spc="-15" dirty="0">
                <a:cs typeface="Arial"/>
              </a:rPr>
              <a:t>d</a:t>
            </a:r>
            <a:r>
              <a:rPr lang="en-US" sz="2000" spc="40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advantag</a:t>
            </a:r>
            <a:r>
              <a:rPr lang="en-US" sz="2000" spc="-15" dirty="0">
                <a:cs typeface="Arial"/>
              </a:rPr>
              <a:t>e</a:t>
            </a:r>
            <a:r>
              <a:rPr lang="en-US" sz="2000" spc="40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ove</a:t>
            </a:r>
            <a:r>
              <a:rPr lang="en-US" sz="2000" spc="-10" dirty="0">
                <a:cs typeface="Arial"/>
              </a:rPr>
              <a:t>r</a:t>
            </a:r>
            <a:r>
              <a:rPr lang="en-US" sz="2000" spc="-15" dirty="0">
                <a:cs typeface="Arial"/>
              </a:rPr>
              <a:t> non-linea</a:t>
            </a:r>
            <a:r>
              <a:rPr lang="en-US" sz="2000" spc="-10" dirty="0">
                <a:cs typeface="Arial"/>
              </a:rPr>
              <a:t>r</a:t>
            </a:r>
            <a:r>
              <a:rPr lang="en-US" sz="2000" spc="40" dirty="0">
                <a:cs typeface="Arial"/>
              </a:rPr>
              <a:t> </a:t>
            </a:r>
            <a:r>
              <a:rPr lang="en-US" sz="2000" spc="25" dirty="0">
                <a:cs typeface="Arial"/>
              </a:rPr>
              <a:t>s</a:t>
            </a:r>
            <a:r>
              <a:rPr lang="en-US" sz="2000" spc="-15" dirty="0">
                <a:cs typeface="Arial"/>
              </a:rPr>
              <a:t>olution</a:t>
            </a:r>
            <a:r>
              <a:rPr lang="en-US" sz="2000" spc="-10" dirty="0">
                <a:cs typeface="Arial"/>
              </a:rPr>
              <a:t>.</a:t>
            </a:r>
            <a:r>
              <a:rPr lang="en-US" sz="2000" spc="40" dirty="0">
                <a:cs typeface="Arial"/>
              </a:rPr>
              <a:t> </a:t>
            </a:r>
            <a:endParaRPr lang="en-US" sz="2000" spc="40" dirty="0" smtClean="0">
              <a:cs typeface="Arial"/>
            </a:endParaRPr>
          </a:p>
          <a:p>
            <a:pPr marL="814070" marR="153035" lvl="1" indent="-344805">
              <a:spcBef>
                <a:spcPts val="480"/>
              </a:spcBef>
              <a:buFont typeface="Arial" panose="020B0604020202020204" pitchFamily="34" charset="0"/>
              <a:buChar char="•"/>
              <a:tabLst>
                <a:tab pos="356870" algn="l"/>
              </a:tabLst>
            </a:pPr>
            <a:r>
              <a:rPr lang="en-US" sz="2000" spc="-20" dirty="0" smtClean="0">
                <a:cs typeface="Arial"/>
              </a:rPr>
              <a:t>Use</a:t>
            </a:r>
            <a:r>
              <a:rPr lang="en-US" sz="2000" spc="30" dirty="0" smtClean="0">
                <a:cs typeface="Arial"/>
              </a:rPr>
              <a:t>f</a:t>
            </a:r>
            <a:r>
              <a:rPr lang="en-US" sz="2000" spc="-15" dirty="0" smtClean="0">
                <a:cs typeface="Arial"/>
              </a:rPr>
              <a:t>ul </a:t>
            </a:r>
            <a:r>
              <a:rPr lang="en-US" sz="2000" spc="-15" dirty="0">
                <a:cs typeface="Arial"/>
              </a:rPr>
              <a:t>fo</a:t>
            </a:r>
            <a:r>
              <a:rPr lang="en-US" sz="2000" spc="-10" dirty="0">
                <a:cs typeface="Arial"/>
              </a:rPr>
              <a:t>r</a:t>
            </a:r>
            <a:r>
              <a:rPr lang="en-US" sz="2000" spc="-20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proce</a:t>
            </a:r>
            <a:r>
              <a:rPr lang="en-US" sz="2000" spc="25" dirty="0">
                <a:cs typeface="Arial"/>
              </a:rPr>
              <a:t>s</a:t>
            </a:r>
            <a:r>
              <a:rPr lang="en-US" sz="2000" spc="-15" dirty="0">
                <a:cs typeface="Arial"/>
              </a:rPr>
              <a:t>sing</a:t>
            </a:r>
            <a:r>
              <a:rPr lang="en-US" sz="2000" spc="20" dirty="0">
                <a:cs typeface="Arial"/>
              </a:rPr>
              <a:t> m</a:t>
            </a:r>
            <a:r>
              <a:rPr lang="en-US" sz="2000" spc="-20" dirty="0">
                <a:cs typeface="Arial"/>
              </a:rPr>
              <a:t>an</a:t>
            </a:r>
            <a:r>
              <a:rPr lang="en-US" sz="2000" spc="-10" dirty="0">
                <a:cs typeface="Arial"/>
              </a:rPr>
              <a:t>y</a:t>
            </a:r>
            <a:r>
              <a:rPr lang="en-US" sz="2000" spc="-4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solution</a:t>
            </a:r>
            <a:r>
              <a:rPr lang="en-US" sz="2000" spc="-10" dirty="0">
                <a:cs typeface="Arial"/>
              </a:rPr>
              <a:t>s</a:t>
            </a:r>
            <a:r>
              <a:rPr lang="en-US" sz="2000" spc="55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an</a:t>
            </a:r>
            <a:r>
              <a:rPr lang="en-US" sz="2000" spc="-15" dirty="0">
                <a:cs typeface="Arial"/>
              </a:rPr>
              <a:t>d</a:t>
            </a:r>
            <a:r>
              <a:rPr lang="en-US" sz="2000" spc="20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sc</a:t>
            </a:r>
            <a:r>
              <a:rPr lang="en-US" sz="2000" spc="20" dirty="0">
                <a:cs typeface="Arial"/>
              </a:rPr>
              <a:t>r</a:t>
            </a:r>
            <a:r>
              <a:rPr lang="en-US" sz="2000" spc="-15" dirty="0">
                <a:cs typeface="Arial"/>
              </a:rPr>
              <a:t>eening</a:t>
            </a:r>
            <a:r>
              <a:rPr lang="en-US" sz="2000" spc="20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contingen</a:t>
            </a:r>
            <a:r>
              <a:rPr lang="en-US" sz="2000" spc="45" dirty="0">
                <a:cs typeface="Arial"/>
              </a:rPr>
              <a:t>c</a:t>
            </a:r>
            <a:r>
              <a:rPr lang="en-US" sz="2000" spc="-10" dirty="0">
                <a:cs typeface="Arial"/>
              </a:rPr>
              <a:t>y</a:t>
            </a:r>
            <a:r>
              <a:rPr lang="en-US" sz="2000" spc="20" dirty="0">
                <a:cs typeface="Arial"/>
              </a:rPr>
              <a:t> </a:t>
            </a:r>
            <a:r>
              <a:rPr lang="en-US" sz="2000" spc="-20" dirty="0">
                <a:cs typeface="Arial"/>
              </a:rPr>
              <a:t>ca</a:t>
            </a:r>
            <a:r>
              <a:rPr lang="en-US" sz="2000" spc="20" dirty="0">
                <a:cs typeface="Arial"/>
              </a:rPr>
              <a:t>s</a:t>
            </a:r>
            <a:r>
              <a:rPr lang="en-US" sz="2000" spc="-20" dirty="0">
                <a:cs typeface="Arial"/>
              </a:rPr>
              <a:t>es</a:t>
            </a:r>
            <a:r>
              <a:rPr lang="en-US" sz="2000" spc="-15" dirty="0">
                <a:cs typeface="Arial"/>
              </a:rPr>
              <a:t> on</a:t>
            </a:r>
            <a:r>
              <a:rPr lang="en-US" sz="2000" spc="-2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the</a:t>
            </a:r>
            <a:r>
              <a:rPr lang="en-US" sz="2000" spc="15" dirty="0">
                <a:cs typeface="Arial"/>
              </a:rPr>
              <a:t>r</a:t>
            </a:r>
            <a:r>
              <a:rPr lang="en-US" sz="2000" spc="20" dirty="0">
                <a:cs typeface="Arial"/>
              </a:rPr>
              <a:t>m</a:t>
            </a:r>
            <a:r>
              <a:rPr lang="en-US" sz="2000" spc="-20" dirty="0">
                <a:cs typeface="Arial"/>
              </a:rPr>
              <a:t>a</a:t>
            </a:r>
            <a:r>
              <a:rPr lang="en-US" sz="2000" spc="-5" dirty="0">
                <a:cs typeface="Arial"/>
              </a:rPr>
              <a:t>l</a:t>
            </a:r>
            <a:r>
              <a:rPr lang="en-US" sz="2000" spc="-25" dirty="0">
                <a:cs typeface="Arial"/>
              </a:rPr>
              <a:t> </a:t>
            </a:r>
            <a:r>
              <a:rPr lang="en-US" sz="2000" spc="-15" dirty="0">
                <a:cs typeface="Arial"/>
              </a:rPr>
              <a:t>overload.</a:t>
            </a:r>
            <a:endParaRPr lang="en-US" sz="2000" dirty="0"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lang="en-US" sz="2000" dirty="0">
              <a:cs typeface="Times New Roman"/>
            </a:endParaRPr>
          </a:p>
          <a:p>
            <a:pPr marL="3556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spc="-20" dirty="0" smtClean="0">
                <a:cs typeface="Arial"/>
              </a:rPr>
              <a:t>Used by PSS/E for different contingency analysis functions like RANK, TLTG, POLY etc</a:t>
            </a:r>
            <a:r>
              <a:rPr lang="en-US" sz="2000" spc="-20" dirty="0">
                <a:cs typeface="Arial"/>
              </a:rPr>
              <a:t>.</a:t>
            </a:r>
            <a:endParaRPr lang="en-US" sz="2000" dirty="0">
              <a:cs typeface="Arial"/>
            </a:endParaRP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390775" y="6356351"/>
            <a:ext cx="4362450" cy="365125"/>
          </a:xfrm>
        </p:spPr>
        <p:txBody>
          <a:bodyPr/>
          <a:lstStyle/>
          <a:p>
            <a:r>
              <a:rPr lang="en-US" smtClean="0"/>
              <a:t>Workshop on Power flow studies using PSSE at Thimphu, Bhutan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7200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5"/>
          <p:cNvSpPr txBox="1"/>
          <p:nvPr/>
        </p:nvSpPr>
        <p:spPr>
          <a:xfrm>
            <a:off x="381000" y="1143000"/>
            <a:ext cx="3756508" cy="28854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5160" marR="4344" indent="-294843">
              <a:buFont typeface="Arial" panose="020B0604020202020204" pitchFamily="34" charset="0"/>
              <a:buChar char="•"/>
            </a:pPr>
            <a:r>
              <a:rPr sz="2000" dirty="0">
                <a:cs typeface="Arial"/>
              </a:rPr>
              <a:t>(</a:t>
            </a:r>
            <a:r>
              <a:rPr sz="2000" b="1" i="1" spc="4" dirty="0">
                <a:cs typeface="Arial"/>
              </a:rPr>
              <a:t>Powe</a:t>
            </a:r>
            <a:r>
              <a:rPr sz="2000" b="1" i="1" dirty="0">
                <a:cs typeface="Arial"/>
              </a:rPr>
              <a:t>r</a:t>
            </a:r>
            <a:r>
              <a:rPr sz="2000" b="1" i="1" spc="-38" dirty="0">
                <a:cs typeface="Arial"/>
              </a:rPr>
              <a:t> </a:t>
            </a:r>
            <a:r>
              <a:rPr sz="2000" b="1" i="1" spc="4" dirty="0">
                <a:cs typeface="Arial"/>
              </a:rPr>
              <a:t>Flo</a:t>
            </a:r>
            <a:r>
              <a:rPr sz="2000" b="1" i="1" dirty="0">
                <a:cs typeface="Arial"/>
              </a:rPr>
              <a:t>w</a:t>
            </a:r>
            <a:r>
              <a:rPr sz="2000" b="1" i="1" spc="-9" dirty="0">
                <a:cs typeface="Arial"/>
              </a:rPr>
              <a:t> </a:t>
            </a:r>
            <a:r>
              <a:rPr sz="2000" b="1" i="1" dirty="0">
                <a:cs typeface="Arial"/>
              </a:rPr>
              <a:t>&gt;</a:t>
            </a:r>
            <a:r>
              <a:rPr sz="2000" b="1" i="1" spc="-9" dirty="0">
                <a:cs typeface="Arial"/>
              </a:rPr>
              <a:t> </a:t>
            </a:r>
            <a:r>
              <a:rPr sz="2000" b="1" i="1" spc="4" dirty="0">
                <a:cs typeface="Arial"/>
              </a:rPr>
              <a:t>Linea</a:t>
            </a:r>
            <a:r>
              <a:rPr sz="2000" b="1" i="1" dirty="0">
                <a:cs typeface="Arial"/>
              </a:rPr>
              <a:t>r</a:t>
            </a:r>
            <a:r>
              <a:rPr sz="2000" b="1" i="1" spc="-30" dirty="0">
                <a:cs typeface="Arial"/>
              </a:rPr>
              <a:t> </a:t>
            </a:r>
            <a:r>
              <a:rPr sz="2000" b="1" i="1" spc="4" dirty="0">
                <a:cs typeface="Arial"/>
              </a:rPr>
              <a:t>Netwo</a:t>
            </a:r>
            <a:r>
              <a:rPr sz="2000" b="1" i="1" spc="-26" dirty="0">
                <a:cs typeface="Arial"/>
              </a:rPr>
              <a:t>r</a:t>
            </a:r>
            <a:r>
              <a:rPr sz="2000" b="1" i="1" dirty="0">
                <a:cs typeface="Arial"/>
              </a:rPr>
              <a:t>k</a:t>
            </a:r>
            <a:r>
              <a:rPr sz="2000" b="1" i="1" spc="-9" dirty="0">
                <a:cs typeface="Arial"/>
              </a:rPr>
              <a:t> </a:t>
            </a:r>
            <a:r>
              <a:rPr sz="2000" b="1" i="1" dirty="0">
                <a:cs typeface="Arial"/>
              </a:rPr>
              <a:t>&gt; </a:t>
            </a:r>
            <a:r>
              <a:rPr sz="2000" b="1" i="1" spc="-4" dirty="0">
                <a:cs typeface="Arial"/>
              </a:rPr>
              <a:t>DFAX</a:t>
            </a:r>
            <a:r>
              <a:rPr sz="2000" dirty="0" smtClean="0">
                <a:cs typeface="Arial"/>
              </a:rPr>
              <a:t>)</a:t>
            </a:r>
            <a:endParaRPr lang="en-US" sz="2000" dirty="0" smtClean="0">
              <a:cs typeface="Arial"/>
            </a:endParaRPr>
          </a:p>
          <a:p>
            <a:pPr marL="305160" marR="4344" indent="-294843">
              <a:buFont typeface="Arial" panose="020B0604020202020204" pitchFamily="34" charset="0"/>
              <a:buChar char="•"/>
            </a:pPr>
            <a:endParaRPr lang="en-US" sz="2000" dirty="0">
              <a:cs typeface="Arial"/>
            </a:endParaRPr>
          </a:p>
          <a:p>
            <a:pPr marL="305160" indent="-294300">
              <a:buFont typeface="Arial" panose="020B0604020202020204" pitchFamily="34" charset="0"/>
              <a:buChar char="•"/>
              <a:tabLst>
                <a:tab pos="305160" algn="l"/>
              </a:tabLst>
            </a:pPr>
            <a:r>
              <a:rPr lang="en-US" sz="2000" spc="4" dirty="0">
                <a:cs typeface="Arial"/>
              </a:rPr>
              <a:t>Processe</a:t>
            </a:r>
            <a:r>
              <a:rPr lang="en-US" sz="2000" dirty="0">
                <a:cs typeface="Arial"/>
              </a:rPr>
              <a:t>s</a:t>
            </a:r>
            <a:r>
              <a:rPr lang="en-US" sz="2000" spc="-86" dirty="0">
                <a:cs typeface="Arial"/>
              </a:rPr>
              <a:t> </a:t>
            </a:r>
            <a:r>
              <a:rPr lang="en-US" sz="2000" spc="4" dirty="0">
                <a:cs typeface="Arial"/>
              </a:rPr>
              <a:t>informati</a:t>
            </a:r>
            <a:r>
              <a:rPr lang="en-US" sz="2000" spc="-17" dirty="0">
                <a:cs typeface="Arial"/>
              </a:rPr>
              <a:t>o</a:t>
            </a:r>
            <a:r>
              <a:rPr lang="en-US" sz="2000" dirty="0">
                <a:cs typeface="Arial"/>
              </a:rPr>
              <a:t>n</a:t>
            </a:r>
            <a:r>
              <a:rPr lang="en-US" sz="2000" spc="-64" dirty="0">
                <a:cs typeface="Arial"/>
              </a:rPr>
              <a:t> </a:t>
            </a:r>
            <a:r>
              <a:rPr lang="en-US" sz="2000" spc="4" dirty="0">
                <a:cs typeface="Arial"/>
              </a:rPr>
              <a:t>from:</a:t>
            </a:r>
            <a:endParaRPr lang="en-US" sz="2000" dirty="0">
              <a:cs typeface="Arial"/>
            </a:endParaRPr>
          </a:p>
          <a:p>
            <a:pPr marL="594572" lvl="1" indent="-192761">
              <a:spcBef>
                <a:spcPts val="333"/>
              </a:spcBef>
              <a:buClr>
                <a:srgbClr val="003399"/>
              </a:buClr>
              <a:buFont typeface="Symbol"/>
              <a:buChar char=""/>
              <a:tabLst>
                <a:tab pos="595115" algn="l"/>
              </a:tabLst>
            </a:pPr>
            <a:r>
              <a:rPr lang="en-US" sz="2000" spc="-4" dirty="0">
                <a:cs typeface="Arial"/>
              </a:rPr>
              <a:t>Subsys</a:t>
            </a:r>
            <a:r>
              <a:rPr lang="en-US" sz="2000" spc="26" dirty="0">
                <a:cs typeface="Arial"/>
              </a:rPr>
              <a:t>t</a:t>
            </a:r>
            <a:r>
              <a:rPr lang="en-US" sz="2000" spc="-4" dirty="0">
                <a:cs typeface="Arial"/>
              </a:rPr>
              <a:t>e</a:t>
            </a:r>
            <a:r>
              <a:rPr lang="en-US" sz="2000" dirty="0">
                <a:cs typeface="Arial"/>
              </a:rPr>
              <a:t>m</a:t>
            </a:r>
            <a:r>
              <a:rPr lang="en-US" sz="2000" spc="-68" dirty="0">
                <a:cs typeface="Arial"/>
              </a:rPr>
              <a:t> </a:t>
            </a:r>
            <a:r>
              <a:rPr lang="en-US" sz="2000" spc="-4" dirty="0">
                <a:cs typeface="Arial"/>
              </a:rPr>
              <a:t>Descript</a:t>
            </a:r>
            <a:r>
              <a:rPr lang="en-US" sz="2000" spc="17" dirty="0">
                <a:cs typeface="Arial"/>
              </a:rPr>
              <a:t>i</a:t>
            </a:r>
            <a:r>
              <a:rPr lang="en-US" sz="2000" spc="-4" dirty="0">
                <a:cs typeface="Arial"/>
              </a:rPr>
              <a:t>o</a:t>
            </a:r>
            <a:r>
              <a:rPr lang="en-US" sz="2000" dirty="0">
                <a:cs typeface="Arial"/>
              </a:rPr>
              <a:t>n</a:t>
            </a:r>
            <a:r>
              <a:rPr lang="en-US" sz="2000" spc="-43" dirty="0">
                <a:cs typeface="Arial"/>
              </a:rPr>
              <a:t> </a:t>
            </a:r>
            <a:r>
              <a:rPr lang="en-US" sz="2000" spc="-4" dirty="0">
                <a:cs typeface="Arial"/>
              </a:rPr>
              <a:t>File</a:t>
            </a:r>
            <a:endParaRPr lang="en-US" sz="2000" dirty="0">
              <a:cs typeface="Arial"/>
            </a:endParaRPr>
          </a:p>
          <a:p>
            <a:pPr marL="594572" lvl="1" indent="-192761">
              <a:spcBef>
                <a:spcPts val="325"/>
              </a:spcBef>
              <a:buClr>
                <a:srgbClr val="003399"/>
              </a:buClr>
              <a:buFont typeface="Symbol"/>
              <a:buChar char=""/>
              <a:tabLst>
                <a:tab pos="595115" algn="l"/>
              </a:tabLst>
            </a:pPr>
            <a:r>
              <a:rPr lang="en-US" sz="2000" spc="-4" dirty="0">
                <a:cs typeface="Arial"/>
              </a:rPr>
              <a:t>Monitore</a:t>
            </a:r>
            <a:r>
              <a:rPr lang="en-US" sz="2000" dirty="0">
                <a:cs typeface="Arial"/>
              </a:rPr>
              <a:t>d</a:t>
            </a:r>
            <a:r>
              <a:rPr lang="en-US" sz="2000" spc="-34" dirty="0">
                <a:cs typeface="Arial"/>
              </a:rPr>
              <a:t> </a:t>
            </a:r>
            <a:r>
              <a:rPr lang="en-US" sz="2000" spc="-4" dirty="0">
                <a:cs typeface="Arial"/>
              </a:rPr>
              <a:t>Ele</a:t>
            </a:r>
            <a:r>
              <a:rPr lang="en-US" sz="2000" spc="38" dirty="0">
                <a:cs typeface="Arial"/>
              </a:rPr>
              <a:t>m</a:t>
            </a:r>
            <a:r>
              <a:rPr lang="en-US" sz="2000" spc="-4" dirty="0">
                <a:cs typeface="Arial"/>
              </a:rPr>
              <a:t>en</a:t>
            </a:r>
            <a:r>
              <a:rPr lang="en-US" sz="2000" dirty="0">
                <a:cs typeface="Arial"/>
              </a:rPr>
              <a:t>t</a:t>
            </a:r>
            <a:r>
              <a:rPr lang="en-US" sz="2000" spc="-34" dirty="0">
                <a:cs typeface="Arial"/>
              </a:rPr>
              <a:t> </a:t>
            </a:r>
            <a:r>
              <a:rPr lang="en-US" sz="2000" spc="-4" dirty="0">
                <a:cs typeface="Arial"/>
              </a:rPr>
              <a:t>D</a:t>
            </a:r>
            <a:r>
              <a:rPr lang="en-US" sz="2000" spc="-30" dirty="0">
                <a:cs typeface="Arial"/>
              </a:rPr>
              <a:t>e</a:t>
            </a:r>
            <a:r>
              <a:rPr lang="en-US" sz="2000" spc="-4" dirty="0">
                <a:cs typeface="Arial"/>
              </a:rPr>
              <a:t>s</a:t>
            </a:r>
            <a:r>
              <a:rPr lang="en-US" sz="2000" spc="21" dirty="0">
                <a:cs typeface="Arial"/>
              </a:rPr>
              <a:t>c</a:t>
            </a:r>
            <a:r>
              <a:rPr lang="en-US" sz="2000" spc="-4" dirty="0">
                <a:cs typeface="Arial"/>
              </a:rPr>
              <a:t>riptio</a:t>
            </a:r>
            <a:r>
              <a:rPr lang="en-US" sz="2000" dirty="0">
                <a:cs typeface="Arial"/>
              </a:rPr>
              <a:t>n</a:t>
            </a:r>
            <a:r>
              <a:rPr lang="en-US" sz="2000" spc="-34" dirty="0">
                <a:cs typeface="Arial"/>
              </a:rPr>
              <a:t> </a:t>
            </a:r>
            <a:r>
              <a:rPr lang="en-US" sz="2000" spc="-4" dirty="0">
                <a:cs typeface="Arial"/>
              </a:rPr>
              <a:t>Fi</a:t>
            </a:r>
            <a:r>
              <a:rPr lang="en-US" sz="2000" spc="17" dirty="0">
                <a:cs typeface="Arial"/>
              </a:rPr>
              <a:t>l</a:t>
            </a:r>
            <a:r>
              <a:rPr lang="en-US" sz="2000" dirty="0">
                <a:cs typeface="Arial"/>
              </a:rPr>
              <a:t>e</a:t>
            </a:r>
          </a:p>
          <a:p>
            <a:pPr marL="594572" lvl="1" indent="-192761">
              <a:spcBef>
                <a:spcPts val="325"/>
              </a:spcBef>
              <a:buClr>
                <a:srgbClr val="003399"/>
              </a:buClr>
              <a:buFont typeface="Symbol"/>
              <a:buChar char=""/>
              <a:tabLst>
                <a:tab pos="595115" algn="l"/>
              </a:tabLst>
            </a:pPr>
            <a:r>
              <a:rPr lang="en-US" sz="2000" spc="-4" dirty="0">
                <a:cs typeface="Arial"/>
              </a:rPr>
              <a:t>Contingenc</a:t>
            </a:r>
            <a:r>
              <a:rPr lang="en-US" sz="2000" dirty="0">
                <a:cs typeface="Arial"/>
              </a:rPr>
              <a:t>y</a:t>
            </a:r>
            <a:r>
              <a:rPr lang="en-US" sz="2000" spc="-47" dirty="0">
                <a:cs typeface="Arial"/>
              </a:rPr>
              <a:t> </a:t>
            </a:r>
            <a:r>
              <a:rPr lang="en-US" sz="2000" spc="-4" dirty="0">
                <a:cs typeface="Arial"/>
              </a:rPr>
              <a:t>Des</a:t>
            </a:r>
            <a:r>
              <a:rPr lang="en-US" sz="2000" spc="21" dirty="0">
                <a:cs typeface="Arial"/>
              </a:rPr>
              <a:t>c</a:t>
            </a:r>
            <a:r>
              <a:rPr lang="en-US" sz="2000" spc="-4" dirty="0">
                <a:cs typeface="Arial"/>
              </a:rPr>
              <a:t>riptio</a:t>
            </a:r>
            <a:r>
              <a:rPr lang="en-US" sz="2000" dirty="0">
                <a:cs typeface="Arial"/>
              </a:rPr>
              <a:t>n</a:t>
            </a:r>
            <a:r>
              <a:rPr lang="en-US" sz="2000" spc="-47" dirty="0">
                <a:cs typeface="Arial"/>
              </a:rPr>
              <a:t> </a:t>
            </a:r>
            <a:r>
              <a:rPr lang="en-US" sz="2000" spc="-4" dirty="0">
                <a:cs typeface="Arial"/>
              </a:rPr>
              <a:t>File</a:t>
            </a:r>
            <a:endParaRPr lang="en-US" sz="2000" dirty="0">
              <a:cs typeface="Arial"/>
            </a:endParaRPr>
          </a:p>
          <a:p>
            <a:pPr marL="305160" marR="4344" indent="-294843">
              <a:buFont typeface="Arial" panose="020B0604020202020204" pitchFamily="34" charset="0"/>
              <a:buChar char="•"/>
            </a:pPr>
            <a:endParaRPr sz="2000" dirty="0"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894744" y="2178932"/>
            <a:ext cx="2752322" cy="3281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539"/>
          </a:p>
        </p:txBody>
      </p:sp>
      <p:sp>
        <p:nvSpPr>
          <p:cNvPr id="20" name="object 20"/>
          <p:cNvSpPr txBox="1"/>
          <p:nvPr/>
        </p:nvSpPr>
        <p:spPr>
          <a:xfrm>
            <a:off x="5058521" y="2521968"/>
            <a:ext cx="432221" cy="236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1539" b="1" spc="-13" dirty="0">
                <a:latin typeface="Bookman Old Style"/>
                <a:cs typeface="Bookman Old Style"/>
              </a:rPr>
              <a:t>SUB</a:t>
            </a:r>
            <a:endParaRPr sz="1539" dirty="0">
              <a:latin typeface="Bookman Old Style"/>
              <a:cs typeface="Bookman Old Style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033302" y="2508947"/>
            <a:ext cx="506612" cy="236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1539" b="1" dirty="0">
                <a:latin typeface="Bookman Old Style"/>
                <a:cs typeface="Bookman Old Style"/>
              </a:rPr>
              <a:t>MON</a:t>
            </a:r>
            <a:endParaRPr sz="1539">
              <a:latin typeface="Bookman Old Style"/>
              <a:cs typeface="Bookman Old Style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028934" y="2521968"/>
            <a:ext cx="467517" cy="236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1539" b="1" dirty="0">
                <a:latin typeface="Bookman Old Style"/>
                <a:cs typeface="Bookman Old Style"/>
              </a:rPr>
              <a:t>CON</a:t>
            </a:r>
            <a:endParaRPr sz="1539">
              <a:latin typeface="Bookman Old Style"/>
              <a:cs typeface="Bookman Old Style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744006" y="3771781"/>
            <a:ext cx="1002908" cy="4210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2736" spc="-30" dirty="0">
                <a:solidFill>
                  <a:srgbClr val="780014"/>
                </a:solidFill>
                <a:latin typeface="Bookman Old Style"/>
                <a:cs typeface="Bookman Old Style"/>
              </a:rPr>
              <a:t>DFAX</a:t>
            </a:r>
            <a:endParaRPr sz="2736">
              <a:latin typeface="Bookman Old Style"/>
              <a:cs typeface="Bookman Old Style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051559" y="5050132"/>
            <a:ext cx="459915" cy="236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60"/>
            <a:r>
              <a:rPr sz="1539" b="1" dirty="0">
                <a:latin typeface="Bookman Old Style"/>
                <a:cs typeface="Bookman Old Style"/>
              </a:rPr>
              <a:t>DFX</a:t>
            </a:r>
            <a:endParaRPr sz="1539">
              <a:latin typeface="Bookman Old Style"/>
              <a:cs typeface="Bookman Old Style"/>
            </a:endParaRPr>
          </a:p>
        </p:txBody>
      </p:sp>
      <p:sp>
        <p:nvSpPr>
          <p:cNvPr id="27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Activity DFAX</a:t>
            </a:r>
            <a:endParaRPr lang="en-IN" altLang="en-US" dirty="0"/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161811"/>
            <a:r>
              <a:rPr lang="en-US" sz="900" spc="-17" dirty="0" smtClean="0"/>
              <a:t>36</a:t>
            </a:r>
            <a:endParaRPr sz="900" spc="-9" dirty="0"/>
          </a:p>
        </p:txBody>
      </p:sp>
      <p:sp>
        <p:nvSpPr>
          <p:cNvPr id="31" name="Footer Placeholder 1"/>
          <p:cNvSpPr txBox="1">
            <a:spLocks/>
          </p:cNvSpPr>
          <p:nvPr/>
        </p:nvSpPr>
        <p:spPr>
          <a:xfrm>
            <a:off x="2390775" y="6356351"/>
            <a:ext cx="436245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smtClean="0"/>
              <a:t>Workshop on Power flow studies using PSSE at Thimphu, Bhutan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409787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Creating Sub, Mon, Con files</a:t>
            </a:r>
            <a:endParaRPr lang="en-IN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762001"/>
            <a:ext cx="502920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603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Subsystem File Contents</a:t>
            </a:r>
            <a:endParaRPr lang="en-IN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973138"/>
            <a:ext cx="3376736" cy="20748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3316288"/>
            <a:ext cx="8353389" cy="178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715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Contingency Description File Contents</a:t>
            </a:r>
            <a:endParaRPr lang="en-IN" alt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300" y="762000"/>
            <a:ext cx="6286500" cy="600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8749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Monitored Element File Contents</a:t>
            </a:r>
            <a:endParaRPr lang="en-IN" alt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838200"/>
            <a:ext cx="5410200" cy="5987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646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Activity DFAX…(1)</a:t>
            </a:r>
            <a:endParaRPr lang="en-IN" altLang="en-US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143000"/>
            <a:ext cx="8257918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040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839200" cy="1752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SAARC Workshop 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Load/Power Flow Studies using PSS/E for Efficient National &amp; Cross Border Interconnected Power Systems in South Asia</a:t>
            </a:r>
            <a:b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" y="3429000"/>
            <a:ext cx="8839200" cy="2514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Session I : 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Diagrams and Toolbars</a:t>
            </a:r>
            <a:endParaRPr lang="en-US" sz="28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Day-2</a:t>
            </a:r>
          </a:p>
          <a:p>
            <a:endParaRPr lang="en-US" sz="2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Thimphu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Bhutan</a:t>
            </a:r>
          </a:p>
          <a:p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20</a:t>
            </a:r>
            <a:r>
              <a:rPr lang="en-US" sz="2400" b="1" baseline="30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July 2018</a:t>
            </a:r>
            <a:b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473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Activity RANK</a:t>
            </a:r>
            <a:endParaRPr lang="en-IN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838200"/>
            <a:ext cx="5334000" cy="58011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200" y="1295400"/>
            <a:ext cx="3733800" cy="21621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0200" y="3924211"/>
            <a:ext cx="36957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574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Activity RANK Output</a:t>
            </a:r>
            <a:endParaRPr lang="en-IN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414" y="685800"/>
            <a:ext cx="8577172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711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/>
        </p:nvSpPr>
        <p:spPr bwMode="auto">
          <a:xfrm>
            <a:off x="381000" y="28575"/>
            <a:ext cx="8229600" cy="94456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dirty="0" smtClean="0"/>
              <a:t>Activity TLTG</a:t>
            </a:r>
            <a:endParaRPr lang="en-IN" alt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424" y="752475"/>
            <a:ext cx="6429375" cy="6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27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51460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Thank You !!</a:t>
            </a:r>
            <a:endParaRPr lang="hi-I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443BDDFD-2FF6-4A2B-8A2C-DCD3BB7EBC32}" type="slidenum">
              <a:rPr lang="en-US" altLang="en-US">
                <a:solidFill>
                  <a:srgbClr val="898989"/>
                </a:solidFill>
              </a:rPr>
              <a:pPr eaLnBrk="1" hangingPunct="1">
                <a:defRPr/>
              </a:pPr>
              <a:t>63</a:t>
            </a:fld>
            <a:endParaRPr lang="en-US" altLang="en-US">
              <a:solidFill>
                <a:srgbClr val="898989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 smtClean="0"/>
              <a:t>Workshop on Power flow studies using PSSE at </a:t>
            </a:r>
            <a:r>
              <a:rPr lang="en-US" b="1" dirty="0" err="1" smtClean="0"/>
              <a:t>Thimphu</a:t>
            </a:r>
            <a:r>
              <a:rPr lang="en-US" b="1" dirty="0" smtClean="0"/>
              <a:t>, Bhutan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78262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 smtClean="0"/>
              <a:t>Common Toolbars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143000"/>
            <a:ext cx="3937553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File Toolbar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Create new case or diagram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Open </a:t>
            </a:r>
            <a:r>
              <a:rPr lang="en-US" sz="2400" dirty="0"/>
              <a:t>existing document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Save </a:t>
            </a:r>
            <a:r>
              <a:rPr lang="en-US" sz="2400" dirty="0"/>
              <a:t>active document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Cut/Copy/Paste/Delete</a:t>
            </a: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Undo</a:t>
            </a: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Toggle </a:t>
            </a:r>
            <a:r>
              <a:rPr lang="en-US" sz="2400" dirty="0"/>
              <a:t>output bar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Toggle </a:t>
            </a:r>
            <a:r>
              <a:rPr lang="en-US" sz="2400" dirty="0"/>
              <a:t>command line input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About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4753" y="2095500"/>
            <a:ext cx="44577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9667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 smtClean="0"/>
              <a:t>Common Toolbars…(2)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143000"/>
            <a:ext cx="6232475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Zoom Toolbar</a:t>
            </a:r>
          </a:p>
          <a:p>
            <a:r>
              <a:rPr lang="en-US" sz="2400" dirty="0"/>
              <a:t>Applies to Spreadsheet View or Diagram View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Combo </a:t>
            </a:r>
            <a:r>
              <a:rPr lang="en-US" sz="2400" dirty="0"/>
              <a:t>box - to select predefined zoom factor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Zoom </a:t>
            </a:r>
            <a:r>
              <a:rPr lang="en-US" sz="2400" dirty="0"/>
              <a:t>In/Out - to zoom the center of the View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Zoom </a:t>
            </a:r>
            <a:r>
              <a:rPr lang="en-US" sz="2400" dirty="0"/>
              <a:t>to extent of diagram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Zoom </a:t>
            </a:r>
            <a:r>
              <a:rPr lang="en-US" sz="2400" dirty="0"/>
              <a:t>to 100%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Zoom </a:t>
            </a:r>
            <a:r>
              <a:rPr lang="en-US" sz="2400" dirty="0"/>
              <a:t>to window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Previous </a:t>
            </a:r>
            <a:r>
              <a:rPr lang="en-US" sz="2400" dirty="0"/>
              <a:t>zoom setting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Pan </a:t>
            </a:r>
            <a:r>
              <a:rPr lang="en-US" sz="2400" dirty="0"/>
              <a:t>view</a:t>
            </a:r>
            <a:endParaRPr lang="en-US" sz="24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398044"/>
            <a:ext cx="3557583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1272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76200"/>
            <a:ext cx="82296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en-US"/>
            </a:defPPr>
            <a:lvl1pPr algn="ctr">
              <a:spcBef>
                <a:spcPct val="0"/>
              </a:spcBef>
              <a:buNone/>
              <a:defRPr sz="3200" b="1">
                <a:latin typeface="+mj-lt"/>
                <a:ea typeface="+mj-ea"/>
                <a:cs typeface="+mj-cs"/>
              </a:defRPr>
            </a:lvl1pPr>
          </a:lstStyle>
          <a:p>
            <a:endParaRPr lang="en-IN" dirty="0"/>
          </a:p>
        </p:txBody>
      </p:sp>
      <p:sp>
        <p:nvSpPr>
          <p:cNvPr id="6" name="object 22"/>
          <p:cNvSpPr txBox="1"/>
          <p:nvPr/>
        </p:nvSpPr>
        <p:spPr>
          <a:xfrm>
            <a:off x="838200" y="6065837"/>
            <a:ext cx="6762750" cy="16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050" i="1" dirty="0" smtClean="0">
                <a:latin typeface="Arial"/>
                <a:cs typeface="Arial"/>
              </a:rPr>
              <a:t>Source : PSSE 34.2 PAG-1</a:t>
            </a:r>
            <a:endParaRPr sz="1050" i="1" dirty="0">
              <a:latin typeface="Arial"/>
              <a:cs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Workshop on Power flow studies using PSSE at </a:t>
            </a:r>
            <a:r>
              <a:rPr lang="en-US" dirty="0" err="1" smtClean="0"/>
              <a:t>Thimphu</a:t>
            </a:r>
            <a:r>
              <a:rPr lang="en-US" dirty="0" smtClean="0"/>
              <a:t>, Bhutan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C632E-C10C-46BE-8B58-E702E0A19447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49515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400" b="1" dirty="0" smtClean="0"/>
              <a:t>Common Toolbars…(3)</a:t>
            </a:r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143000"/>
            <a:ext cx="7720255" cy="45858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General Toolbar</a:t>
            </a:r>
          </a:p>
          <a:p>
            <a:r>
              <a:rPr lang="en-US" sz="2400" dirty="0"/>
              <a:t>Select data by subsystems in Spreadsheet View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Applied </a:t>
            </a:r>
            <a:r>
              <a:rPr lang="en-US" sz="2400" dirty="0"/>
              <a:t>to power flow solution, or to power flow </a:t>
            </a:r>
            <a:r>
              <a:rPr lang="en-US" sz="2400" dirty="0" smtClean="0"/>
              <a:t>graphics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Select </a:t>
            </a:r>
            <a:r>
              <a:rPr lang="en-US" sz="2400" dirty="0"/>
              <a:t>all </a:t>
            </a:r>
            <a:r>
              <a:rPr lang="en-US" sz="2400" dirty="0" smtClean="0"/>
              <a:t>buses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Select </a:t>
            </a:r>
            <a:r>
              <a:rPr lang="en-US" sz="2400" dirty="0"/>
              <a:t>bus </a:t>
            </a:r>
            <a:r>
              <a:rPr lang="en-US" sz="2400" dirty="0" smtClean="0"/>
              <a:t>subsystem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Toggle </a:t>
            </a:r>
            <a:r>
              <a:rPr lang="en-US" sz="2400" dirty="0"/>
              <a:t>bus </a:t>
            </a:r>
            <a:r>
              <a:rPr lang="en-US" sz="2400" dirty="0" smtClean="0"/>
              <a:t>subsystem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GOUT </a:t>
            </a:r>
            <a:r>
              <a:rPr lang="en-US" sz="2400" dirty="0"/>
              <a:t>/ </a:t>
            </a:r>
            <a:r>
              <a:rPr lang="en-US" sz="2400" dirty="0" smtClean="0"/>
              <a:t>GEXM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err="1" smtClean="0"/>
              <a:t>Autodraw</a:t>
            </a:r>
            <a:endParaRPr lang="en-US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Locate bus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Program </a:t>
            </a:r>
            <a:r>
              <a:rPr lang="en-US" sz="2400" dirty="0"/>
              <a:t>settings (</a:t>
            </a:r>
            <a:r>
              <a:rPr lang="en-US" sz="2400" dirty="0" smtClean="0"/>
              <a:t>OPTN)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Create/Modify </a:t>
            </a:r>
            <a:r>
              <a:rPr lang="en-US" sz="2400" dirty="0"/>
              <a:t>configuration file (SUB, MON, </a:t>
            </a:r>
            <a:r>
              <a:rPr lang="en-US" sz="2400" dirty="0" smtClean="0"/>
              <a:t>CON)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Create </a:t>
            </a:r>
            <a:r>
              <a:rPr lang="en-US" sz="2400" dirty="0"/>
              <a:t>DFAX file</a:t>
            </a:r>
            <a:endParaRPr lang="en-US" sz="24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286124"/>
            <a:ext cx="3864928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6130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4033</TotalTime>
  <Words>3134</Words>
  <Application>Microsoft Office PowerPoint</Application>
  <PresentationFormat>On-screen Show (4:3)</PresentationFormat>
  <Paragraphs>593</Paragraphs>
  <Slides>63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Office Theme</vt:lpstr>
      <vt:lpstr>SAARC Workshop  on  Load/Power Flow Studies using PSS/E for Efficient National &amp; Cross Border Interconnected Power Systems in South Asia </vt:lpstr>
      <vt:lpstr>Day-1 (18-July-2018)</vt:lpstr>
      <vt:lpstr>Day-2 (19-July-2018)</vt:lpstr>
      <vt:lpstr>Day-2 (19-July-2018)…contd..</vt:lpstr>
      <vt:lpstr>This page is intentionally kept blank</vt:lpstr>
      <vt:lpstr>SAARC Workshop  on  Load/Power Flow Studies using PSS/E for Efficient National &amp; Cross Border Interconnected Power Systems in South Asia 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SAARC Workshop  on  Load/Power Flow Studies using PSS/E for Efficient National &amp; Cross Border Interconnected Power Systems in South Asia 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This page is intentionally kept blank</vt:lpstr>
      <vt:lpstr>SAARC Workshop  on  Load/Power Flow Studies using PSS/E for Efficient National &amp; Cross Border Interconnected Power Systems in South Asia 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This page is intentionally kept blank</vt:lpstr>
      <vt:lpstr>SAARC Workshop  on  Load/Power Flow Studies using PSS/E for Efficient National &amp; Cross Border Interconnected Power Systems in South Asia 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This page is intentionally kept blank</vt:lpstr>
      <vt:lpstr>SAARC Workshop  on  Load/Power Flow Studies using PSS/E for Efficient National &amp; Cross Border Interconnected Power Systems in South Asia 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Thank You 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</dc:creator>
  <cp:lastModifiedBy>DELL PC</cp:lastModifiedBy>
  <cp:revision>416</cp:revision>
  <cp:lastPrinted>2018-07-06T11:33:25Z</cp:lastPrinted>
  <dcterms:created xsi:type="dcterms:W3CDTF">2017-03-07T04:28:08Z</dcterms:created>
  <dcterms:modified xsi:type="dcterms:W3CDTF">2018-07-18T13:15:41Z</dcterms:modified>
</cp:coreProperties>
</file>