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48.jpg" ContentType="image/jpg"/>
  <Override PartName="/ppt/media/image49.jpg" ContentType="image/jpg"/>
  <Override PartName="/ppt/media/image50.jpg" ContentType="image/jp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9" r:id="rId1"/>
  </p:sldMasterIdLst>
  <p:notesMasterIdLst>
    <p:notesMasterId r:id="rId59"/>
  </p:notesMasterIdLst>
  <p:handoutMasterIdLst>
    <p:handoutMasterId r:id="rId60"/>
  </p:handoutMasterIdLst>
  <p:sldIdLst>
    <p:sldId id="256" r:id="rId2"/>
    <p:sldId id="417" r:id="rId3"/>
    <p:sldId id="418" r:id="rId4"/>
    <p:sldId id="419" r:id="rId5"/>
    <p:sldId id="420" r:id="rId6"/>
    <p:sldId id="426" r:id="rId7"/>
    <p:sldId id="416" r:id="rId8"/>
    <p:sldId id="421" r:id="rId9"/>
    <p:sldId id="422" r:id="rId10"/>
    <p:sldId id="424" r:id="rId11"/>
    <p:sldId id="423" r:id="rId12"/>
    <p:sldId id="401" r:id="rId13"/>
    <p:sldId id="387" r:id="rId14"/>
    <p:sldId id="386" r:id="rId15"/>
    <p:sldId id="389" r:id="rId16"/>
    <p:sldId id="390" r:id="rId17"/>
    <p:sldId id="388" r:id="rId18"/>
    <p:sldId id="391" r:id="rId19"/>
    <p:sldId id="396" r:id="rId20"/>
    <p:sldId id="398" r:id="rId21"/>
    <p:sldId id="399" r:id="rId22"/>
    <p:sldId id="397" r:id="rId23"/>
    <p:sldId id="430" r:id="rId24"/>
    <p:sldId id="394" r:id="rId25"/>
    <p:sldId id="395" r:id="rId26"/>
    <p:sldId id="392" r:id="rId27"/>
    <p:sldId id="400" r:id="rId28"/>
    <p:sldId id="402" r:id="rId29"/>
    <p:sldId id="403" r:id="rId30"/>
    <p:sldId id="404" r:id="rId31"/>
    <p:sldId id="405" r:id="rId32"/>
    <p:sldId id="411" r:id="rId33"/>
    <p:sldId id="427" r:id="rId34"/>
    <p:sldId id="425" r:id="rId35"/>
    <p:sldId id="408" r:id="rId36"/>
    <p:sldId id="409" r:id="rId37"/>
    <p:sldId id="412" r:id="rId38"/>
    <p:sldId id="414" r:id="rId39"/>
    <p:sldId id="415" r:id="rId40"/>
    <p:sldId id="406" r:id="rId41"/>
    <p:sldId id="410" r:id="rId42"/>
    <p:sldId id="428" r:id="rId43"/>
    <p:sldId id="429" r:id="rId44"/>
    <p:sldId id="413" r:id="rId45"/>
    <p:sldId id="433" r:id="rId46"/>
    <p:sldId id="431" r:id="rId47"/>
    <p:sldId id="434" r:id="rId48"/>
    <p:sldId id="435" r:id="rId49"/>
    <p:sldId id="436" r:id="rId50"/>
    <p:sldId id="438" r:id="rId51"/>
    <p:sldId id="437" r:id="rId52"/>
    <p:sldId id="439" r:id="rId53"/>
    <p:sldId id="442" r:id="rId54"/>
    <p:sldId id="432" r:id="rId55"/>
    <p:sldId id="440" r:id="rId56"/>
    <p:sldId id="443" r:id="rId57"/>
    <p:sldId id="375" r:id="rId58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9" autoAdjust="0"/>
    <p:restoredTop sz="94343" autoAdjust="0"/>
  </p:normalViewPr>
  <p:slideViewPr>
    <p:cSldViewPr>
      <p:cViewPr varScale="1">
        <p:scale>
          <a:sx n="76" d="100"/>
          <a:sy n="76" d="100"/>
        </p:scale>
        <p:origin x="109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C622E736-E8FF-4631-9712-E19ADBBDC8ED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0C52F3BA-EBB6-4F31-999E-398F263AEF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7453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A6AFB8C-824C-4748-934D-EB04A0B07CE3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BE6569B3-6E25-4FD8-A048-E2EAAEFE1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30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61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0348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40178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8637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1996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407186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1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0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793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27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97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80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68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0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6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374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569B3-6E25-4FD8-A048-E2EAAEFE1CB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672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7552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0550" y="6356351"/>
            <a:ext cx="1619250" cy="365125"/>
          </a:xfrm>
        </p:spPr>
        <p:txBody>
          <a:bodyPr/>
          <a:lstStyle>
            <a:lvl1pPr>
              <a:defRPr sz="1050" b="1"/>
            </a:lvl1pPr>
          </a:lstStyle>
          <a:p>
            <a:fld id="{A7E563C2-5140-4260-87DE-9BAA22270E3E}" type="datetime1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62200" y="6356351"/>
            <a:ext cx="4724400" cy="365125"/>
          </a:xfrm>
        </p:spPr>
        <p:txBody>
          <a:bodyPr/>
          <a:lstStyle>
            <a:lvl1pPr>
              <a:defRPr sz="1050" b="1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1400" y="6356351"/>
            <a:ext cx="1123950" cy="365125"/>
          </a:xfrm>
        </p:spPr>
        <p:txBody>
          <a:bodyPr/>
          <a:lstStyle>
            <a:lvl1pPr>
              <a:defRPr sz="1050" b="1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45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DC55-6825-4802-ADED-41CC36008F88}" type="datetime1">
              <a:rPr lang="en-US" smtClean="0"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1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A4B48-C5DD-47C3-B547-812D3116691A}" type="datetime1">
              <a:rPr lang="en-US" smtClean="0"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6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407"/>
            <a:ext cx="7886700" cy="625474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1276350" cy="365125"/>
          </a:xfrm>
        </p:spPr>
        <p:txBody>
          <a:bodyPr/>
          <a:lstStyle/>
          <a:p>
            <a:fld id="{48EA47DB-9EA6-4D73-BCE8-2E3327CED8A0}" type="datetime1">
              <a:rPr lang="en-US" smtClean="0"/>
              <a:t>7/8/2018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356351"/>
            <a:ext cx="819150" cy="365125"/>
          </a:xfrm>
        </p:spPr>
        <p:txBody>
          <a:bodyPr/>
          <a:lstStyle>
            <a:lvl1pPr>
              <a:defRPr sz="1200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3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44D5-CAB4-465E-9AC5-803399ED9E76}" type="datetime1">
              <a:rPr lang="en-US" smtClean="0"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685801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BA3-37B1-4E4F-B919-85D5C963E7E4}" type="datetime1">
              <a:rPr lang="en-US" smtClean="0"/>
              <a:t>7/8/2018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3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C19E-14E8-46E2-B5B3-4EDF1205789A}" type="datetime1">
              <a:rPr lang="en-US" smtClean="0"/>
              <a:t>7/8/2018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29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2B53-A046-4984-A1D8-92507A35B67D}" type="datetime1">
              <a:rPr lang="en-US" smtClean="0"/>
              <a:t>7/8/2018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06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4D3-9361-491B-BC64-F20F45461488}" type="datetime1">
              <a:rPr lang="en-US" smtClean="0"/>
              <a:t>7/8/2018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0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FCA76-9BF9-4582-81A5-E4F1D2F5163F}" type="datetime1">
              <a:rPr lang="en-US" smtClean="0"/>
              <a:t>7/8/2018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9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7873-5812-4739-BF62-0F535216814F}" type="datetime1">
              <a:rPr lang="en-US" smtClean="0"/>
              <a:t>7/8/2018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0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A4EE8-D0B8-4DF4-8607-AA22A38F5789}" type="datetime1">
              <a:rPr lang="en-US" smtClean="0"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19845"/>
            <a:ext cx="9144000" cy="818355"/>
          </a:xfrm>
          <a:prstGeom prst="rect">
            <a:avLst/>
          </a:pr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5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124200"/>
            <a:ext cx="8839200" cy="2819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44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 System study : Timelines and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578475"/>
          </a:xfrm>
        </p:spPr>
        <p:txBody>
          <a:bodyPr>
            <a:normAutofit/>
          </a:bodyPr>
          <a:lstStyle/>
          <a:p>
            <a:pPr algn="just"/>
            <a:r>
              <a:rPr lang="en-US" sz="2200" b="1" dirty="0" smtClean="0"/>
              <a:t>Steady State</a:t>
            </a:r>
          </a:p>
          <a:p>
            <a:pPr lvl="1" algn="just"/>
            <a:r>
              <a:rPr lang="en-US" sz="2000" dirty="0" smtClean="0"/>
              <a:t>Time ‘t’ is invariant =&gt;</a:t>
            </a:r>
            <a:r>
              <a:rPr lang="hi-IN" sz="2000" dirty="0" smtClean="0"/>
              <a:t> Frequency ‘f’ is invariant</a:t>
            </a:r>
            <a:endParaRPr lang="en-US" sz="2000" dirty="0" smtClean="0"/>
          </a:p>
          <a:p>
            <a:pPr lvl="1" algn="just"/>
            <a:r>
              <a:rPr lang="en-US" sz="2000" dirty="0" smtClean="0"/>
              <a:t>Power flow studies</a:t>
            </a:r>
            <a:endParaRPr lang="hi-IN" sz="2000" dirty="0" smtClean="0"/>
          </a:p>
          <a:p>
            <a:pPr lvl="1" algn="just"/>
            <a:endParaRPr lang="en-US" sz="2000" dirty="0" smtClean="0"/>
          </a:p>
          <a:p>
            <a:pPr algn="just"/>
            <a:r>
              <a:rPr lang="en-US" sz="2200" b="1" dirty="0" smtClean="0"/>
              <a:t>Short-circuit </a:t>
            </a:r>
            <a:endParaRPr lang="en-US" sz="2200" b="1" dirty="0"/>
          </a:p>
          <a:p>
            <a:pPr lvl="1" algn="just"/>
            <a:r>
              <a:rPr lang="hi-IN" sz="2000" dirty="0" smtClean="0"/>
              <a:t>Instant of switching (t=0</a:t>
            </a:r>
            <a:r>
              <a:rPr lang="hi-IN" sz="2000" baseline="30000" dirty="0" smtClean="0"/>
              <a:t>+</a:t>
            </a:r>
            <a:r>
              <a:rPr lang="hi-IN" sz="2000" dirty="0" smtClean="0"/>
              <a:t>)</a:t>
            </a:r>
          </a:p>
          <a:p>
            <a:pPr lvl="1" algn="just"/>
            <a:endParaRPr lang="hi-IN" sz="2000" dirty="0"/>
          </a:p>
          <a:p>
            <a:pPr algn="just"/>
            <a:r>
              <a:rPr lang="en-US" sz="2200" b="1" dirty="0"/>
              <a:t>Transient Stability (Time-domain)</a:t>
            </a:r>
          </a:p>
          <a:p>
            <a:pPr lvl="1" algn="just"/>
            <a:r>
              <a:rPr lang="hi-IN" sz="2000" dirty="0" smtClean="0"/>
              <a:t>Time ‘t’ is variant </a:t>
            </a:r>
          </a:p>
          <a:p>
            <a:pPr lvl="1" algn="just"/>
            <a:r>
              <a:rPr lang="hi-IN" sz="2000" dirty="0" smtClean="0"/>
              <a:t>t = 0</a:t>
            </a:r>
            <a:r>
              <a:rPr lang="hi-IN" sz="2000" baseline="30000" dirty="0" smtClean="0"/>
              <a:t>+</a:t>
            </a:r>
            <a:r>
              <a:rPr lang="hi-IN" sz="2000" dirty="0" smtClean="0"/>
              <a:t> to tens of seconds</a:t>
            </a:r>
          </a:p>
          <a:p>
            <a:pPr lvl="1" algn="just"/>
            <a:endParaRPr lang="en-US" sz="2000" dirty="0"/>
          </a:p>
          <a:p>
            <a:pPr algn="just"/>
            <a:r>
              <a:rPr lang="en-US" sz="2200" b="1" dirty="0"/>
              <a:t>Small-signal stability (Frequency domain)</a:t>
            </a:r>
          </a:p>
          <a:p>
            <a:pPr lvl="1" algn="just"/>
            <a:r>
              <a:rPr lang="en-US" sz="2000" dirty="0"/>
              <a:t>Eigenvalue analysis</a:t>
            </a:r>
          </a:p>
          <a:p>
            <a:pPr lvl="1" algn="just"/>
            <a:endParaRPr lang="hi-IN" sz="2000" dirty="0" smtClean="0"/>
          </a:p>
          <a:p>
            <a:pPr algn="just"/>
            <a:r>
              <a:rPr lang="en-US" b="1" dirty="0"/>
              <a:t>Electro-magnetic transient analysis (Fast transients)</a:t>
            </a:r>
          </a:p>
          <a:p>
            <a:pPr lvl="1" algn="just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" y="2286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Time Regimes in power system simulations</a:t>
            </a:r>
            <a:endParaRPr lang="en-US" sz="3200" b="1" dirty="0"/>
          </a:p>
        </p:txBody>
      </p:sp>
      <p:sp>
        <p:nvSpPr>
          <p:cNvPr id="6" name="object 15"/>
          <p:cNvSpPr/>
          <p:nvPr/>
        </p:nvSpPr>
        <p:spPr>
          <a:xfrm>
            <a:off x="1409700" y="1339037"/>
            <a:ext cx="6324600" cy="51998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131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2435610" y="152400"/>
            <a:ext cx="463473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sz="3200" b="1" dirty="0">
                <a:latin typeface="+mj-lt"/>
                <a:ea typeface="+mj-ea"/>
                <a:cs typeface="+mj-cs"/>
              </a:rPr>
              <a:t>Per Unit (</a:t>
            </a:r>
            <a:r>
              <a:rPr lang="en-US" sz="3200" b="1" dirty="0" err="1">
                <a:latin typeface="+mj-lt"/>
                <a:ea typeface="+mj-ea"/>
                <a:cs typeface="+mj-cs"/>
              </a:rPr>
              <a:t>p.u</a:t>
            </a:r>
            <a:r>
              <a:rPr lang="en-US" sz="3200" b="1" dirty="0">
                <a:latin typeface="+mj-lt"/>
                <a:ea typeface="+mj-ea"/>
                <a:cs typeface="+mj-cs"/>
              </a:rPr>
              <a:t>.) System</a:t>
            </a: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04800" y="1143000"/>
            <a:ext cx="8458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In </a:t>
            </a:r>
            <a:r>
              <a:rPr lang="en-US" sz="2000" dirty="0" err="1"/>
              <a:t>p.u</a:t>
            </a:r>
            <a:r>
              <a:rPr lang="en-US" sz="2000" dirty="0"/>
              <a:t>. system, power system quantities (such as V, I, R, X, VA, P and Q) are expressed as decimal fractions of chosen base values.</a:t>
            </a:r>
          </a:p>
        </p:txBody>
      </p:sp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850886"/>
            <a:ext cx="3429000" cy="680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324729" y="2782431"/>
            <a:ext cx="8458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/>
              <a:t>p.u</a:t>
            </a:r>
            <a:r>
              <a:rPr lang="en-US" sz="2000" dirty="0"/>
              <a:t>. values of circuit parameters are the same on either side a transformer.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Choosing base value: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Can choose any value as </a:t>
            </a:r>
            <a:r>
              <a:rPr lang="en-US" sz="2000" dirty="0"/>
              <a:t>the Base </a:t>
            </a:r>
            <a:r>
              <a:rPr lang="en-US" sz="2000" dirty="0" smtClean="0"/>
              <a:t>Value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Choose value to make computation efficient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 PSSE, usually choose: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err="1" smtClean="0"/>
              <a:t>MVAbase</a:t>
            </a:r>
            <a:r>
              <a:rPr lang="en-US" sz="2000" dirty="0" smtClean="0"/>
              <a:t> = 100.0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513427"/>
            <a:ext cx="723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5135591"/>
            <a:ext cx="845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/>
              <a:t>Change of Base: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1847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5"/>
          <p:cNvSpPr txBox="1"/>
          <p:nvPr/>
        </p:nvSpPr>
        <p:spPr>
          <a:xfrm>
            <a:off x="304800" y="990600"/>
            <a:ext cx="8229600" cy="48320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PSSE Program overview</a:t>
            </a:r>
            <a:endParaRPr sz="24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9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10" dirty="0" smtClean="0">
                <a:cs typeface="Arial"/>
              </a:rPr>
              <a:t>Tool for Linear power system analysis</a:t>
            </a:r>
          </a:p>
          <a:p>
            <a:pPr marL="1213485" lvl="1" indent="-286385">
              <a:spcBef>
                <a:spcPts val="49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10" dirty="0" smtClean="0">
                <a:cs typeface="Arial"/>
              </a:rPr>
              <a:t>Steady state power flow</a:t>
            </a:r>
          </a:p>
          <a:p>
            <a:pPr marL="1213485" lvl="1" indent="-286385">
              <a:spcBef>
                <a:spcPts val="49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10" dirty="0" smtClean="0">
                <a:cs typeface="Arial"/>
              </a:rPr>
              <a:t>Short circuit studies</a:t>
            </a:r>
          </a:p>
          <a:p>
            <a:pPr marL="1213485" lvl="1" indent="-286385">
              <a:spcBef>
                <a:spcPts val="49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10" dirty="0" smtClean="0">
                <a:cs typeface="Arial"/>
              </a:rPr>
              <a:t>Transient simulation (Linear differential equations)</a:t>
            </a:r>
          </a:p>
          <a:p>
            <a:pPr marL="927100" lvl="1">
              <a:spcBef>
                <a:spcPts val="495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-25" dirty="0" smtClean="0">
                <a:cs typeface="Arial"/>
              </a:rPr>
              <a:t>Ancillary programs:</a:t>
            </a:r>
            <a:endParaRPr sz="2000" dirty="0">
              <a:cs typeface="Arial"/>
            </a:endParaRPr>
          </a:p>
          <a:p>
            <a:pPr marL="1213485" lvl="1" indent="-286385"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-15" dirty="0" smtClean="0">
                <a:cs typeface="Arial"/>
              </a:rPr>
              <a:t>PSSPLT</a:t>
            </a:r>
          </a:p>
          <a:p>
            <a:pPr marL="1213485" lvl="1" indent="-286385"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-15" dirty="0" err="1" smtClean="0">
                <a:cs typeface="Arial"/>
              </a:rPr>
              <a:t>Vcurve</a:t>
            </a:r>
            <a:r>
              <a:rPr lang="en-US" sz="2000" spc="-15" dirty="0" smtClean="0">
                <a:cs typeface="Arial"/>
              </a:rPr>
              <a:t> analysis</a:t>
            </a:r>
          </a:p>
          <a:p>
            <a:pPr marL="1213485" lvl="1" indent="-286385"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-15" dirty="0" smtClean="0">
                <a:cs typeface="Arial"/>
              </a:rPr>
              <a:t>Transmission line parameter estimation tool (</a:t>
            </a:r>
            <a:r>
              <a:rPr lang="en-US" sz="2000" spc="-15" dirty="0" err="1" smtClean="0">
                <a:cs typeface="Arial"/>
              </a:rPr>
              <a:t>Lineprop</a:t>
            </a:r>
            <a:r>
              <a:rPr lang="en-US" sz="2000" spc="-15" dirty="0" smtClean="0">
                <a:cs typeface="Arial"/>
              </a:rPr>
              <a:t>)</a:t>
            </a:r>
          </a:p>
          <a:p>
            <a:pPr marL="1213485" lvl="1" indent="-286385"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-20" dirty="0" smtClean="0">
                <a:cs typeface="Arial"/>
              </a:rPr>
              <a:t>Functions like a sophisticated and powerful handheld calculator</a:t>
            </a: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>
              <a:spcBef>
                <a:spcPct val="0"/>
              </a:spcBef>
              <a:buNone/>
              <a:defRPr sz="44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i-IN" sz="3200" b="1" dirty="0" smtClean="0">
                <a:solidFill>
                  <a:schemeClr val="tx1"/>
                </a:solidFill>
              </a:rPr>
              <a:t>PSS/E </a:t>
            </a:r>
            <a:r>
              <a:rPr lang="en-IN" sz="3200" b="1" dirty="0" smtClean="0">
                <a:solidFill>
                  <a:schemeClr val="tx1"/>
                </a:solidFill>
              </a:rPr>
              <a:t>Program overview…(1)</a:t>
            </a:r>
            <a:endParaRPr lang="en-IN" sz="3200" b="1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69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Overview…(2)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7239000" cy="4505325"/>
          </a:xfrm>
          <a:prstGeom prst="rect">
            <a:avLst/>
          </a:prstGeom>
        </p:spPr>
      </p:pic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overview</a:t>
            </a:r>
            <a:r>
              <a:rPr lang="en-IN" dirty="0" smtClean="0"/>
              <a:t>…(</a:t>
            </a:r>
            <a:r>
              <a:rPr lang="hi-IN" dirty="0" smtClean="0"/>
              <a:t>3</a:t>
            </a:r>
            <a:r>
              <a:rPr lang="en-IN" dirty="0" smtClean="0"/>
              <a:t>)</a:t>
            </a:r>
            <a:endParaRPr lang="en-IN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3609975" cy="5266006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803455"/>
              </p:ext>
            </p:extLst>
          </p:nvPr>
        </p:nvGraphicFramePr>
        <p:xfrm>
          <a:off x="3645144" y="1066800"/>
          <a:ext cx="5308599" cy="3361055"/>
        </p:xfrm>
        <a:graphic>
          <a:graphicData uri="http://schemas.openxmlformats.org/drawingml/2006/table">
            <a:tbl>
              <a:tblPr/>
              <a:tblGrid>
                <a:gridCol w="1408857">
                  <a:extLst>
                    <a:ext uri="{9D8B030D-6E8A-4147-A177-3AD203B41FA5}">
                      <a16:colId xmlns:a16="http://schemas.microsoft.com/office/drawing/2014/main" xmlns="" val="2641742565"/>
                    </a:ext>
                  </a:extLst>
                </a:gridCol>
                <a:gridCol w="942411">
                  <a:extLst>
                    <a:ext uri="{9D8B030D-6E8A-4147-A177-3AD203B41FA5}">
                      <a16:colId xmlns:a16="http://schemas.microsoft.com/office/drawing/2014/main" xmlns="" val="3144808667"/>
                    </a:ext>
                  </a:extLst>
                </a:gridCol>
                <a:gridCol w="861588">
                  <a:extLst>
                    <a:ext uri="{9D8B030D-6E8A-4147-A177-3AD203B41FA5}">
                      <a16:colId xmlns:a16="http://schemas.microsoft.com/office/drawing/2014/main" xmlns="" val="194995873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554195521"/>
                    </a:ext>
                  </a:extLst>
                </a:gridCol>
                <a:gridCol w="876543">
                  <a:extLst>
                    <a:ext uri="{9D8B030D-6E8A-4147-A177-3AD203B41FA5}">
                      <a16:colId xmlns:a16="http://schemas.microsoft.com/office/drawing/2014/main" xmlns="" val="1736222959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File Classes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Created by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Accessible 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46521098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Working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025094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input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via Text Editor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 and user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*.raw, *.dyr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1901713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Output listing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6772321"/>
                  </a:ext>
                </a:extLst>
              </a:tr>
              <a:tr h="3168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output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*.out, *.outx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324712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Response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via Text Editor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 and user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*.idv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856115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Saved case and Snapshot files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Binary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*.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sav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*.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7352319"/>
                  </a:ext>
                </a:extLst>
              </a:tr>
            </a:tbl>
          </a:graphicData>
        </a:graphic>
      </p:graphicFrame>
      <p:sp>
        <p:nvSpPr>
          <p:cNvPr id="6" name="object 22"/>
          <p:cNvSpPr txBox="1"/>
          <p:nvPr/>
        </p:nvSpPr>
        <p:spPr>
          <a:xfrm>
            <a:off x="228600" y="6338009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5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overview</a:t>
            </a:r>
            <a:r>
              <a:rPr lang="en-IN" dirty="0" smtClean="0"/>
              <a:t>…(</a:t>
            </a:r>
            <a:r>
              <a:rPr lang="hi-IN" dirty="0" smtClean="0"/>
              <a:t>4</a:t>
            </a:r>
            <a:r>
              <a:rPr lang="en-IN" dirty="0" smtClean="0"/>
              <a:t>)</a:t>
            </a:r>
            <a:endParaRPr lang="en-IN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21470"/>
            <a:ext cx="7439025" cy="57340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4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overview</a:t>
            </a:r>
            <a:r>
              <a:rPr lang="en-IN" dirty="0" smtClean="0"/>
              <a:t>…(</a:t>
            </a:r>
            <a:r>
              <a:rPr lang="hi-IN" dirty="0" smtClean="0"/>
              <a:t>5</a:t>
            </a:r>
            <a:r>
              <a:rPr lang="en-IN" dirty="0" smtClean="0"/>
              <a:t>)</a:t>
            </a:r>
            <a:endParaRPr lang="en-I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95400"/>
            <a:ext cx="6629400" cy="4953000"/>
          </a:xfrm>
          <a:prstGeom prst="rect">
            <a:avLst/>
          </a:prstGeom>
        </p:spPr>
      </p:pic>
      <p:sp>
        <p:nvSpPr>
          <p:cNvPr id="6" name="object 17"/>
          <p:cNvSpPr txBox="1"/>
          <p:nvPr/>
        </p:nvSpPr>
        <p:spPr>
          <a:xfrm>
            <a:off x="304728" y="2286000"/>
            <a:ext cx="1112592" cy="2874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9097" marR="4344" indent="-305160" algn="ctr">
              <a:spcBef>
                <a:spcPts val="992"/>
              </a:spcBef>
            </a:pPr>
            <a:r>
              <a:rPr sz="1368" b="1" spc="-43" dirty="0" smtClean="0">
                <a:latin typeface="Arial"/>
                <a:cs typeface="Arial"/>
              </a:rPr>
              <a:t>Spreadshe</a:t>
            </a:r>
            <a:r>
              <a:rPr sz="1368" b="1" spc="-26" dirty="0" smtClean="0">
                <a:latin typeface="Arial"/>
                <a:cs typeface="Arial"/>
              </a:rPr>
              <a:t>e</a:t>
            </a:r>
            <a:r>
              <a:rPr sz="1368" b="1" dirty="0" smtClean="0">
                <a:latin typeface="Arial"/>
                <a:cs typeface="Arial"/>
              </a:rPr>
              <a:t>t </a:t>
            </a:r>
            <a:r>
              <a:rPr sz="1368" b="1" spc="-21" dirty="0" smtClean="0">
                <a:latin typeface="Arial"/>
                <a:cs typeface="Arial"/>
              </a:rPr>
              <a:t>V</a:t>
            </a:r>
            <a:r>
              <a:rPr sz="1368" b="1" spc="-17" dirty="0" smtClean="0">
                <a:latin typeface="Arial"/>
                <a:cs typeface="Arial"/>
              </a:rPr>
              <a:t>i</a:t>
            </a:r>
            <a:r>
              <a:rPr sz="1368" b="1" dirty="0" smtClean="0">
                <a:latin typeface="Arial"/>
                <a:cs typeface="Arial"/>
              </a:rPr>
              <a:t>ew</a:t>
            </a:r>
            <a:endParaRPr lang="en-US" sz="1368" b="1" dirty="0" smtClean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endParaRPr lang="en-US" sz="1368" b="1" dirty="0" smtClean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endParaRPr lang="en-US" sz="1368" b="1" dirty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endParaRPr lang="en-US" sz="1368" b="1" dirty="0" smtClean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endParaRPr lang="en-US" sz="1368" b="1" dirty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endParaRPr lang="en-US" sz="1368" b="1" dirty="0">
              <a:latin typeface="Arial"/>
              <a:cs typeface="Arial"/>
            </a:endParaRPr>
          </a:p>
          <a:p>
            <a:pPr marL="399097" marR="4344" indent="-305160" algn="ctr">
              <a:spcBef>
                <a:spcPts val="992"/>
              </a:spcBef>
            </a:pPr>
            <a:r>
              <a:rPr lang="en-US" sz="1368" b="1" dirty="0" smtClean="0">
                <a:latin typeface="Arial"/>
                <a:cs typeface="Arial"/>
              </a:rPr>
              <a:t>Output Bar / Tree View</a:t>
            </a:r>
            <a:endParaRPr sz="1368" dirty="0">
              <a:latin typeface="Arial"/>
              <a:cs typeface="Arial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295400" y="2590800"/>
            <a:ext cx="1905000" cy="3810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290711" y="4970005"/>
            <a:ext cx="690489" cy="59195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ject 17"/>
          <p:cNvSpPr txBox="1"/>
          <p:nvPr/>
        </p:nvSpPr>
        <p:spPr>
          <a:xfrm>
            <a:off x="1635954" y="6436986"/>
            <a:ext cx="4993445" cy="210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9097" marR="4344" indent="-305160" algn="ctr">
              <a:spcBef>
                <a:spcPts val="992"/>
              </a:spcBef>
            </a:pPr>
            <a:r>
              <a:rPr lang="en-US" sz="1368" b="1" spc="-43" dirty="0" smtClean="0">
                <a:latin typeface="Arial"/>
                <a:cs typeface="Arial"/>
              </a:rPr>
              <a:t>Command Line</a:t>
            </a:r>
            <a:r>
              <a:rPr lang="en-US" sz="1368" b="1" dirty="0" smtClean="0">
                <a:latin typeface="Arial"/>
                <a:cs typeface="Arial"/>
              </a:rPr>
              <a:t>                                       Status Bar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752600" y="5715000"/>
            <a:ext cx="838200" cy="72198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181600" y="6177144"/>
            <a:ext cx="38100" cy="33109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bject 30"/>
          <p:cNvSpPr txBox="1"/>
          <p:nvPr/>
        </p:nvSpPr>
        <p:spPr>
          <a:xfrm>
            <a:off x="8329257" y="2039201"/>
            <a:ext cx="814743" cy="1684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584" marR="4344" indent="-161268"/>
            <a:r>
              <a:rPr lang="en-US" sz="1368" b="1" spc="115" dirty="0" smtClean="0">
                <a:latin typeface="Arial"/>
                <a:cs typeface="Arial"/>
              </a:rPr>
              <a:t>Toolbar</a:t>
            </a:r>
          </a:p>
          <a:p>
            <a:pPr marL="171584" marR="4344" indent="-161268"/>
            <a:endParaRPr lang="en-US" sz="1368" b="1" spc="115" dirty="0">
              <a:latin typeface="Arial"/>
              <a:cs typeface="Arial"/>
            </a:endParaRPr>
          </a:p>
          <a:p>
            <a:pPr marL="171584" marR="4344" indent="-161268"/>
            <a:endParaRPr lang="en-US" sz="1368" b="1" spc="115" dirty="0" smtClean="0">
              <a:latin typeface="Arial"/>
              <a:cs typeface="Arial"/>
            </a:endParaRPr>
          </a:p>
          <a:p>
            <a:pPr marL="171584" marR="4344" indent="-161268"/>
            <a:endParaRPr lang="en-US" sz="1368" b="1" spc="115" dirty="0">
              <a:latin typeface="Arial"/>
              <a:cs typeface="Arial"/>
            </a:endParaRPr>
          </a:p>
          <a:p>
            <a:pPr marL="171584" marR="4344" indent="-161268"/>
            <a:endParaRPr lang="en-US" sz="1368" b="1" spc="115" dirty="0" smtClean="0">
              <a:latin typeface="Arial"/>
              <a:cs typeface="Arial"/>
            </a:endParaRPr>
          </a:p>
          <a:p>
            <a:pPr marL="171584" marR="4344" indent="-161268"/>
            <a:endParaRPr lang="en-US" sz="1368" b="1" spc="115" dirty="0">
              <a:latin typeface="Arial"/>
              <a:cs typeface="Arial"/>
            </a:endParaRPr>
          </a:p>
          <a:p>
            <a:pPr marL="171584" marR="4344" indent="-161268"/>
            <a:r>
              <a:rPr lang="en-US" sz="1368" b="1" spc="115" dirty="0" smtClean="0">
                <a:latin typeface="Arial"/>
                <a:cs typeface="Arial"/>
              </a:rPr>
              <a:t>Diagram </a:t>
            </a:r>
          </a:p>
          <a:p>
            <a:pPr marL="171584" marR="4344" indent="-161268"/>
            <a:r>
              <a:rPr lang="en-US" sz="1368" b="1" spc="115" dirty="0" smtClean="0">
                <a:latin typeface="Arial"/>
                <a:cs typeface="Arial"/>
              </a:rPr>
              <a:t>View</a:t>
            </a:r>
            <a:endParaRPr sz="1368" dirty="0"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7848600" y="3485193"/>
            <a:ext cx="369863" cy="6002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7696200" y="1905000"/>
            <a:ext cx="577661" cy="25525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overview</a:t>
            </a:r>
            <a:r>
              <a:rPr lang="en-IN" dirty="0" smtClean="0"/>
              <a:t>…(</a:t>
            </a:r>
            <a:r>
              <a:rPr lang="hi-IN" dirty="0" smtClean="0"/>
              <a:t>6</a:t>
            </a:r>
            <a:r>
              <a:rPr lang="en-IN" dirty="0" smtClean="0"/>
              <a:t>)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" y="792162"/>
            <a:ext cx="3435531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792162"/>
            <a:ext cx="2780116" cy="42370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298" y="1272381"/>
            <a:ext cx="3359702" cy="3276600"/>
          </a:xfrm>
          <a:prstGeom prst="rect">
            <a:avLst/>
          </a:prstGeom>
        </p:spPr>
      </p:pic>
      <p:sp>
        <p:nvSpPr>
          <p:cNvPr id="8" name="object 15"/>
          <p:cNvSpPr txBox="1"/>
          <p:nvPr/>
        </p:nvSpPr>
        <p:spPr>
          <a:xfrm>
            <a:off x="29882" y="4467347"/>
            <a:ext cx="2695135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PSSE Help Topics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9" name="object 15"/>
          <p:cNvSpPr txBox="1"/>
          <p:nvPr/>
        </p:nvSpPr>
        <p:spPr>
          <a:xfrm>
            <a:off x="3962400" y="5206862"/>
            <a:ext cx="47244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PSSE </a:t>
            </a:r>
            <a:r>
              <a:rPr lang="en-US" sz="2000" dirty="0" err="1" smtClean="0">
                <a:latin typeface="Arial"/>
                <a:cs typeface="Arial"/>
              </a:rPr>
              <a:t>Topicwise</a:t>
            </a:r>
            <a:r>
              <a:rPr lang="en-US" sz="2000" dirty="0" smtClean="0">
                <a:latin typeface="Arial"/>
                <a:cs typeface="Arial"/>
              </a:rPr>
              <a:t> Help : Press F1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PSSE </a:t>
            </a:r>
            <a:r>
              <a:rPr lang="en-IN" dirty="0" err="1"/>
              <a:t>Startup</a:t>
            </a:r>
            <a:endParaRPr lang="en-IN" dirty="0"/>
          </a:p>
        </p:txBody>
      </p:sp>
      <p:sp>
        <p:nvSpPr>
          <p:cNvPr id="9" name="object 15"/>
          <p:cNvSpPr txBox="1"/>
          <p:nvPr/>
        </p:nvSpPr>
        <p:spPr>
          <a:xfrm>
            <a:off x="146424" y="5255699"/>
            <a:ext cx="9027073" cy="1051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Run =&gt; Siemens PTI =&gt; PSSE 34.x =&gt;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Starts in EXAMPLE file directory (Default)</a:t>
            </a:r>
            <a:endParaRPr lang="en-US" sz="2000" dirty="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257" y="950768"/>
            <a:ext cx="6236110" cy="41143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792162"/>
            <a:ext cx="2333625" cy="443158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Day-1 (18-July-2018)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81250" y="6502654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58150" y="6492875"/>
            <a:ext cx="819150" cy="365125"/>
          </a:xfrm>
        </p:spPr>
        <p:txBody>
          <a:bodyPr/>
          <a:lstStyle/>
          <a:p>
            <a:fld id="{7E9C632E-C10C-46BE-8B58-E702E0A19447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164369"/>
              </p:ext>
            </p:extLst>
          </p:nvPr>
        </p:nvGraphicFramePr>
        <p:xfrm>
          <a:off x="533400" y="685800"/>
          <a:ext cx="8343899" cy="5816854"/>
        </p:xfrm>
        <a:graphic>
          <a:graphicData uri="http://schemas.openxmlformats.org/drawingml/2006/table">
            <a:tbl>
              <a:tblPr firstRow="1" firstCol="1" bandRow="1"/>
              <a:tblGrid>
                <a:gridCol w="1431481">
                  <a:extLst>
                    <a:ext uri="{9D8B030D-6E8A-4147-A177-3AD203B41FA5}">
                      <a16:colId xmlns:a16="http://schemas.microsoft.com/office/drawing/2014/main" xmlns="" val="717893411"/>
                    </a:ext>
                  </a:extLst>
                </a:gridCol>
                <a:gridCol w="6912418">
                  <a:extLst>
                    <a:ext uri="{9D8B030D-6E8A-4147-A177-3AD203B41FA5}">
                      <a16:colId xmlns:a16="http://schemas.microsoft.com/office/drawing/2014/main" xmlns="" val="2331860824"/>
                    </a:ext>
                  </a:extLst>
                </a:gridCol>
              </a:tblGrid>
              <a:tr h="159823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50202664"/>
                  </a:ext>
                </a:extLst>
              </a:tr>
              <a:tr h="18452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1115-1300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“Introduction to power system simulation using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Views in Power flow interface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File types in PSSE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settings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PSSE Documentation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a new case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Familiarization with data types / Adding and Modifying power flow data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460371"/>
                  </a:ext>
                </a:extLst>
              </a:tr>
              <a:tr h="1598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1300-1400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Lunch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0427417"/>
                  </a:ext>
                </a:extLst>
              </a:tr>
              <a:tr h="11046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1400-1530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 “Getting started in power flow with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Power flow solution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in power flow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1556989"/>
                  </a:ext>
                </a:extLst>
              </a:tr>
              <a:tr h="12834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1530-1700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Session-III “Diagrams in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Diagram view and Diagram Toolbar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Diagram options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diagram of a subsystem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8769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014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27" y="950552"/>
            <a:ext cx="3070038" cy="209744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Options…(1)</a:t>
            </a:r>
          </a:p>
        </p:txBody>
      </p:sp>
      <p:sp>
        <p:nvSpPr>
          <p:cNvPr id="11" name="object 17"/>
          <p:cNvSpPr/>
          <p:nvPr/>
        </p:nvSpPr>
        <p:spPr>
          <a:xfrm>
            <a:off x="0" y="999770"/>
            <a:ext cx="2743200" cy="67663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965" y="824987"/>
            <a:ext cx="5943600" cy="372463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Program Options…(2)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2"/>
            <a:ext cx="6146409" cy="3722395"/>
          </a:xfrm>
          <a:prstGeom prst="rect">
            <a:avLst/>
          </a:prstGeom>
        </p:spPr>
      </p:pic>
      <p:sp>
        <p:nvSpPr>
          <p:cNvPr id="7" name="object 17"/>
          <p:cNvSpPr/>
          <p:nvPr/>
        </p:nvSpPr>
        <p:spPr>
          <a:xfrm>
            <a:off x="1828800" y="1295400"/>
            <a:ext cx="1905000" cy="152400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62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Creating a new case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228601" y="4339292"/>
            <a:ext cx="8534400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File =&gt; New =&gt;</a:t>
            </a:r>
            <a:endParaRPr lang="en-US" sz="2000" dirty="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447799"/>
            <a:ext cx="5000625" cy="24266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71599"/>
            <a:ext cx="3048000" cy="2579077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505200" y="2362200"/>
            <a:ext cx="457200" cy="298937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4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787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Power Flow Modeling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062038"/>
            <a:ext cx="7381875" cy="533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21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Tabs…Bus Data…(1)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116926" y="5223745"/>
            <a:ext cx="9027073" cy="987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Buses =&gt; Similar to Geographical Nodes in power system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Mandatory information : Bus number, Bus Name, ID (Type of Bus), Voltage Level (Base KV)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7" y="792162"/>
            <a:ext cx="9071317" cy="4429125"/>
          </a:xfrm>
          <a:prstGeom prst="rect">
            <a:avLst/>
          </a:prstGeom>
        </p:spPr>
      </p:pic>
      <p:sp>
        <p:nvSpPr>
          <p:cNvPr id="6" name="object 17"/>
          <p:cNvSpPr/>
          <p:nvPr/>
        </p:nvSpPr>
        <p:spPr>
          <a:xfrm>
            <a:off x="0" y="4689255"/>
            <a:ext cx="668020" cy="51562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/>
          <p:cNvSpPr/>
          <p:nvPr/>
        </p:nvSpPr>
        <p:spPr>
          <a:xfrm>
            <a:off x="664404" y="4876799"/>
            <a:ext cx="1011995" cy="366761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srgbClr val="0070C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2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Tabs…Bus Data…(2)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58463" y="1219200"/>
            <a:ext cx="902707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Bus Types: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80" y="1676400"/>
            <a:ext cx="6914437" cy="186653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27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Tabs…Load Data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116926" y="5223745"/>
            <a:ext cx="9027073" cy="1051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Mandatory information : Bus number, ID,  </a:t>
            </a:r>
            <a:r>
              <a:rPr lang="en-US" sz="2000" dirty="0" err="1" smtClean="0">
                <a:latin typeface="Arial"/>
                <a:cs typeface="Arial"/>
              </a:rPr>
              <a:t>Pload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dirty="0" smtClean="0">
                <a:latin typeface="Arial"/>
                <a:cs typeface="Arial"/>
              </a:rPr>
              <a:t>&amp; </a:t>
            </a:r>
            <a:r>
              <a:rPr lang="en-US" sz="2000" dirty="0" err="1" smtClean="0">
                <a:latin typeface="Arial"/>
                <a:cs typeface="Arial"/>
              </a:rPr>
              <a:t>Qload</a:t>
            </a:r>
            <a:r>
              <a:rPr lang="en-US" sz="2000" dirty="0" smtClean="0">
                <a:latin typeface="Arial"/>
                <a:cs typeface="Arial"/>
              </a:rPr>
              <a:t> (or other types)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Types : Constant P, Constant I, Constant Z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Scalable / Non-scalable, Interruptible / Non-interruptible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676"/>
            <a:ext cx="9143999" cy="4275724"/>
          </a:xfrm>
          <a:prstGeom prst="rect">
            <a:avLst/>
          </a:prstGeom>
        </p:spPr>
      </p:pic>
      <p:sp>
        <p:nvSpPr>
          <p:cNvPr id="11" name="object 17"/>
          <p:cNvSpPr/>
          <p:nvPr/>
        </p:nvSpPr>
        <p:spPr>
          <a:xfrm>
            <a:off x="460716" y="4645993"/>
            <a:ext cx="1215683" cy="51562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2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Tabs…Machine Data</a:t>
            </a:r>
          </a:p>
        </p:txBody>
      </p:sp>
      <p:sp>
        <p:nvSpPr>
          <p:cNvPr id="9" name="object 15"/>
          <p:cNvSpPr txBox="1"/>
          <p:nvPr/>
        </p:nvSpPr>
        <p:spPr>
          <a:xfrm>
            <a:off x="-11723" y="3581400"/>
            <a:ext cx="9027073" cy="28469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Mandatory information : </a:t>
            </a:r>
            <a:r>
              <a:rPr lang="en-US" sz="2000" dirty="0" err="1" smtClean="0">
                <a:latin typeface="Arial"/>
                <a:cs typeface="Arial"/>
              </a:rPr>
              <a:t>MVA</a:t>
            </a:r>
            <a:r>
              <a:rPr lang="en-US" sz="2000" baseline="-25000" dirty="0" err="1" smtClean="0">
                <a:latin typeface="Arial"/>
                <a:cs typeface="Arial"/>
              </a:rPr>
              <a:t>base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P</a:t>
            </a:r>
            <a:r>
              <a:rPr lang="en-US" sz="2000" baseline="-25000" dirty="0" err="1" smtClean="0">
                <a:latin typeface="Arial"/>
                <a:cs typeface="Arial"/>
              </a:rPr>
              <a:t>max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P</a:t>
            </a:r>
            <a:r>
              <a:rPr lang="en-US" sz="2000" baseline="-25000" dirty="0" err="1" smtClean="0">
                <a:latin typeface="Arial"/>
                <a:cs typeface="Arial"/>
              </a:rPr>
              <a:t>min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Q</a:t>
            </a:r>
            <a:r>
              <a:rPr lang="en-US" sz="2000" baseline="-25000" dirty="0" err="1" smtClean="0">
                <a:latin typeface="Arial"/>
                <a:cs typeface="Arial"/>
              </a:rPr>
              <a:t>max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Q</a:t>
            </a:r>
            <a:r>
              <a:rPr lang="en-US" sz="2000" baseline="-25000" dirty="0" err="1" smtClean="0">
                <a:latin typeface="Arial"/>
                <a:cs typeface="Arial"/>
              </a:rPr>
              <a:t>min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P</a:t>
            </a:r>
            <a:r>
              <a:rPr lang="en-US" sz="2000" baseline="-25000" dirty="0" err="1" smtClean="0">
                <a:latin typeface="Arial"/>
                <a:cs typeface="Arial"/>
              </a:rPr>
              <a:t>gen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V</a:t>
            </a:r>
            <a:r>
              <a:rPr lang="en-US" sz="2000" baseline="-25000" dirty="0" err="1" smtClean="0">
                <a:latin typeface="Arial"/>
                <a:cs typeface="Arial"/>
              </a:rPr>
              <a:t>scheduled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X</a:t>
            </a:r>
            <a:r>
              <a:rPr lang="en-US" sz="2000" baseline="-25000" dirty="0" err="1" smtClean="0">
                <a:latin typeface="Arial"/>
                <a:cs typeface="Arial"/>
              </a:rPr>
              <a:t>source</a:t>
            </a:r>
            <a:r>
              <a:rPr lang="en-US" sz="2000" dirty="0" smtClean="0">
                <a:latin typeface="Arial"/>
                <a:cs typeface="Arial"/>
              </a:rPr>
              <a:t>, </a:t>
            </a:r>
            <a:r>
              <a:rPr lang="en-US" sz="2000" dirty="0" err="1" smtClean="0">
                <a:latin typeface="Arial"/>
                <a:cs typeface="Arial"/>
              </a:rPr>
              <a:t>X</a:t>
            </a:r>
            <a:r>
              <a:rPr lang="en-US" sz="2000" baseline="-25000" dirty="0" err="1" smtClean="0">
                <a:latin typeface="Arial"/>
                <a:cs typeface="Arial"/>
              </a:rPr>
              <a:t>tran</a:t>
            </a:r>
            <a:endParaRPr lang="en-US" sz="2000" baseline="-25000" dirty="0" smtClean="0">
              <a:latin typeface="Arial"/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All Machines attached to a Plant (viz. a collective of machines)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For multiple machines =&gt; Use IDs to identify units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Importance of individual parameters 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Generator transformer modelling =&gt; Implicit / explicit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en-US" sz="2000" dirty="0" smtClean="0">
              <a:latin typeface="Arial"/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54294"/>
            <a:ext cx="9144000" cy="242230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Tabs…Plant Data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14400"/>
            <a:ext cx="8991600" cy="243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8600" y="1295400"/>
            <a:ext cx="5334000" cy="1828800"/>
          </a:xfrm>
          <a:prstGeom prst="rect">
            <a:avLst/>
          </a:prstGeom>
          <a:solidFill>
            <a:schemeClr val="bg1">
              <a:alpha val="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715000" y="914400"/>
            <a:ext cx="1219200" cy="2209800"/>
          </a:xfrm>
          <a:prstGeom prst="rect">
            <a:avLst/>
          </a:prstGeom>
          <a:solidFill>
            <a:schemeClr val="bg1">
              <a:alpha val="0"/>
            </a:schemeClr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bject 15"/>
          <p:cNvSpPr txBox="1"/>
          <p:nvPr/>
        </p:nvSpPr>
        <p:spPr>
          <a:xfrm>
            <a:off x="1219200" y="3351311"/>
            <a:ext cx="312537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Non-editable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2" name="object 15"/>
          <p:cNvSpPr txBox="1"/>
          <p:nvPr/>
        </p:nvSpPr>
        <p:spPr>
          <a:xfrm>
            <a:off x="5451230" y="3351310"/>
            <a:ext cx="1494692" cy="307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Editable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6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Tabs…Shunt Data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" y="1447800"/>
            <a:ext cx="9144000" cy="1219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3965377"/>
            <a:ext cx="9128760" cy="1371600"/>
          </a:xfrm>
          <a:prstGeom prst="rect">
            <a:avLst/>
          </a:prstGeom>
        </p:spPr>
      </p:pic>
      <p:sp>
        <p:nvSpPr>
          <p:cNvPr id="10" name="object 15"/>
          <p:cNvSpPr txBox="1"/>
          <p:nvPr/>
        </p:nvSpPr>
        <p:spPr>
          <a:xfrm>
            <a:off x="15240" y="3429000"/>
            <a:ext cx="312537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b="1" dirty="0" smtClean="0">
                <a:cs typeface="Arial"/>
              </a:rPr>
              <a:t>Switched Shunt</a:t>
            </a:r>
            <a:endParaRPr sz="2000" b="1" dirty="0">
              <a:cs typeface="Arial"/>
            </a:endParaRPr>
          </a:p>
        </p:txBody>
      </p:sp>
      <p:sp>
        <p:nvSpPr>
          <p:cNvPr id="13" name="object 15"/>
          <p:cNvSpPr txBox="1"/>
          <p:nvPr/>
        </p:nvSpPr>
        <p:spPr>
          <a:xfrm>
            <a:off x="30480" y="979685"/>
            <a:ext cx="312537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b="1" dirty="0" smtClean="0">
                <a:cs typeface="Arial"/>
              </a:rPr>
              <a:t>Fixed Shunt</a:t>
            </a:r>
            <a:endParaRPr sz="2000" b="1" dirty="0"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Day-2 (19-July-2018)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5075" y="6492875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92874"/>
            <a:ext cx="819150" cy="365125"/>
          </a:xfrm>
        </p:spPr>
        <p:txBody>
          <a:bodyPr/>
          <a:lstStyle/>
          <a:p>
            <a:fld id="{7E9C632E-C10C-46BE-8B58-E702E0A19447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235648"/>
              </p:ext>
            </p:extLst>
          </p:nvPr>
        </p:nvGraphicFramePr>
        <p:xfrm>
          <a:off x="609600" y="990600"/>
          <a:ext cx="8153400" cy="4386072"/>
        </p:xfrm>
        <a:graphic>
          <a:graphicData uri="http://schemas.openxmlformats.org/drawingml/2006/table">
            <a:tbl>
              <a:tblPr firstRow="1" firstCol="1" bandRow="1"/>
              <a:tblGrid>
                <a:gridCol w="1398799">
                  <a:extLst>
                    <a:ext uri="{9D8B030D-6E8A-4147-A177-3AD203B41FA5}">
                      <a16:colId xmlns:a16="http://schemas.microsoft.com/office/drawing/2014/main" xmlns="" val="271374423"/>
                    </a:ext>
                  </a:extLst>
                </a:gridCol>
                <a:gridCol w="6754601">
                  <a:extLst>
                    <a:ext uri="{9D8B030D-6E8A-4147-A177-3AD203B41FA5}">
                      <a16:colId xmlns:a16="http://schemas.microsoft.com/office/drawing/2014/main" xmlns="" val="14750763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2581955"/>
                  </a:ext>
                </a:extLst>
              </a:tr>
              <a:tr h="1651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1000-1200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“Exploring power flow solution”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methods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parameters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Viewing power flow results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Limit checking reports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exercise: Examining power flow results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1225439"/>
                  </a:ext>
                </a:extLst>
              </a:tr>
              <a:tr h="11366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1200-1300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 “Toolbars and Diagrams”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Usage of common toolbars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preferences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5219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1300-1400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Lunch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2579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0579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Tabs…AC Lines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4876800"/>
          </a:xfrm>
          <a:prstGeom prst="rect">
            <a:avLst/>
          </a:prstGeom>
        </p:spPr>
      </p:pic>
      <p:sp>
        <p:nvSpPr>
          <p:cNvPr id="8" name="object 17"/>
          <p:cNvSpPr/>
          <p:nvPr/>
        </p:nvSpPr>
        <p:spPr>
          <a:xfrm>
            <a:off x="1447799" y="5410200"/>
            <a:ext cx="609601" cy="51562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7"/>
          <p:cNvSpPr/>
          <p:nvPr/>
        </p:nvSpPr>
        <p:spPr>
          <a:xfrm>
            <a:off x="-25791" y="5155907"/>
            <a:ext cx="609601" cy="515620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/>
          <p:cNvSpPr txBox="1"/>
          <p:nvPr/>
        </p:nvSpPr>
        <p:spPr>
          <a:xfrm>
            <a:off x="-152400" y="5925820"/>
            <a:ext cx="9027073" cy="1359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Mandatory information : From Bus, To Bus, Branch-ID, R, X, B (in </a:t>
            </a:r>
            <a:r>
              <a:rPr lang="en-US" sz="2000" dirty="0" err="1" smtClean="0">
                <a:latin typeface="Arial"/>
                <a:cs typeface="Arial"/>
              </a:rPr>
              <a:t>p.u</a:t>
            </a:r>
            <a:r>
              <a:rPr lang="en-US" sz="2000" dirty="0" smtClean="0">
                <a:latin typeface="Arial"/>
                <a:cs typeface="Arial"/>
              </a:rPr>
              <a:t>.), Ratings, Length, Line Shunts (From end / To end)</a:t>
            </a:r>
            <a:endParaRPr lang="en-US" sz="2000" baseline="-25000" dirty="0" smtClean="0">
              <a:latin typeface="Arial"/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en-US" sz="2000" dirty="0" smtClean="0">
              <a:latin typeface="Arial"/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Tabs…2-winding transformer</a:t>
            </a:r>
          </a:p>
        </p:txBody>
      </p:sp>
      <p:sp>
        <p:nvSpPr>
          <p:cNvPr id="11" name="object 15"/>
          <p:cNvSpPr txBox="1"/>
          <p:nvPr/>
        </p:nvSpPr>
        <p:spPr>
          <a:xfrm>
            <a:off x="0" y="5925820"/>
            <a:ext cx="8874673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Mandatory information : From Bus, To Bus, R, X, Ratings, Tap Settings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66800"/>
            <a:ext cx="9144001" cy="2190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616704"/>
            <a:ext cx="9144001" cy="209829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5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Network Data Tabs…Area/ Owner / Zone</a:t>
            </a:r>
          </a:p>
        </p:txBody>
      </p:sp>
      <p:sp>
        <p:nvSpPr>
          <p:cNvPr id="11" name="object 15"/>
          <p:cNvSpPr txBox="1"/>
          <p:nvPr/>
        </p:nvSpPr>
        <p:spPr>
          <a:xfrm>
            <a:off x="914400" y="5900543"/>
            <a:ext cx="1295400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Areas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90600"/>
            <a:ext cx="3657600" cy="480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961951"/>
            <a:ext cx="2573064" cy="21604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3400261"/>
            <a:ext cx="2573064" cy="2324100"/>
          </a:xfrm>
          <a:prstGeom prst="rect">
            <a:avLst/>
          </a:prstGeom>
        </p:spPr>
      </p:pic>
      <p:sp>
        <p:nvSpPr>
          <p:cNvPr id="10" name="object 15"/>
          <p:cNvSpPr txBox="1"/>
          <p:nvPr/>
        </p:nvSpPr>
        <p:spPr>
          <a:xfrm>
            <a:off x="7391400" y="1702315"/>
            <a:ext cx="1600200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Owners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2" name="object 15"/>
          <p:cNvSpPr txBox="1"/>
          <p:nvPr/>
        </p:nvSpPr>
        <p:spPr>
          <a:xfrm>
            <a:off x="7440051" y="4222474"/>
            <a:ext cx="1295400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Zones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33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03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: 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 started with power flow in PSS/E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Day-1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68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Power flow </a:t>
            </a:r>
            <a:r>
              <a:rPr lang="en-IN" dirty="0" smtClean="0"/>
              <a:t>solution</a:t>
            </a:r>
            <a:r>
              <a:rPr lang="hi-IN" dirty="0" smtClean="0"/>
              <a:t> options</a:t>
            </a:r>
            <a:endParaRPr lang="en-IN" dirty="0"/>
          </a:p>
        </p:txBody>
      </p:sp>
      <p:sp>
        <p:nvSpPr>
          <p:cNvPr id="11" name="object 15"/>
          <p:cNvSpPr txBox="1"/>
          <p:nvPr/>
        </p:nvSpPr>
        <p:spPr>
          <a:xfrm>
            <a:off x="-1" y="5925820"/>
            <a:ext cx="5562601" cy="679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Robust method : Newton-Raphson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20297"/>
            <a:ext cx="5562599" cy="3827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080" y="792162"/>
            <a:ext cx="3771900" cy="5743575"/>
          </a:xfrm>
          <a:prstGeom prst="rect">
            <a:avLst/>
          </a:prstGeom>
        </p:spPr>
      </p:pic>
      <p:sp>
        <p:nvSpPr>
          <p:cNvPr id="7" name="Bent-Up Arrow 6"/>
          <p:cNvSpPr/>
          <p:nvPr/>
        </p:nvSpPr>
        <p:spPr>
          <a:xfrm rot="5400000">
            <a:off x="4386500" y="4376500"/>
            <a:ext cx="919640" cy="146304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3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Power flow solution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7" y="653099"/>
            <a:ext cx="9144000" cy="619552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8757" y="1550438"/>
            <a:ext cx="5162843" cy="4419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971799" y="6553199"/>
            <a:ext cx="1752601" cy="314178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Modifying power flow data…(1)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143000"/>
            <a:ext cx="6105525" cy="3476625"/>
          </a:xfrm>
          <a:prstGeom prst="rect">
            <a:avLst/>
          </a:prstGeom>
        </p:spPr>
      </p:pic>
      <p:sp>
        <p:nvSpPr>
          <p:cNvPr id="4" name="object 15"/>
          <p:cNvSpPr txBox="1"/>
          <p:nvPr/>
        </p:nvSpPr>
        <p:spPr>
          <a:xfrm>
            <a:off x="0" y="4970463"/>
            <a:ext cx="9027073" cy="17312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Power flow data modification options:</a:t>
            </a:r>
          </a:p>
          <a:p>
            <a:pPr marL="1270000" lvl="1" indent="-342900"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Change topology (Split buses, Join buses, Move network elements, etc.)</a:t>
            </a:r>
          </a:p>
          <a:p>
            <a:pPr marL="1270000" lvl="1" indent="-342900"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latin typeface="Arial"/>
                <a:cs typeface="Arial"/>
              </a:rPr>
              <a:t>Scale Load / Generation (Bus wise / Subsystem wise)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199" y="1161756"/>
            <a:ext cx="2473873" cy="32093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7620000" y="1533043"/>
            <a:ext cx="0" cy="685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61435" y="2218843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Topology Toolbar</a:t>
            </a:r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92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Modifying power flow data…Scale…(2)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88" y="892174"/>
            <a:ext cx="3686175" cy="2105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950" y="792162"/>
            <a:ext cx="5229225" cy="441007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6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Modifying power flow data…Scale…(3)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990600"/>
            <a:ext cx="5829300" cy="4629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48400" y="1143000"/>
            <a:ext cx="259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Scale Load / Generation / Fixed Shunts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Scale Active / Reactive power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Utility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Change subsystem wise data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5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Day-2 (19-July-2018)…contd..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801928"/>
              </p:ext>
            </p:extLst>
          </p:nvPr>
        </p:nvGraphicFramePr>
        <p:xfrm>
          <a:off x="381000" y="914400"/>
          <a:ext cx="8496300" cy="5446776"/>
        </p:xfrm>
        <a:graphic>
          <a:graphicData uri="http://schemas.openxmlformats.org/drawingml/2006/table">
            <a:tbl>
              <a:tblPr firstRow="1" firstCol="1" bandRow="1"/>
              <a:tblGrid>
                <a:gridCol w="1457628">
                  <a:extLst>
                    <a:ext uri="{9D8B030D-6E8A-4147-A177-3AD203B41FA5}">
                      <a16:colId xmlns:a16="http://schemas.microsoft.com/office/drawing/2014/main" xmlns="" val="337656657"/>
                    </a:ext>
                  </a:extLst>
                </a:gridCol>
                <a:gridCol w="7038672">
                  <a:extLst>
                    <a:ext uri="{9D8B030D-6E8A-4147-A177-3AD203B41FA5}">
                      <a16:colId xmlns:a16="http://schemas.microsoft.com/office/drawing/2014/main" xmlns="" val="4197425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80338987"/>
                  </a:ext>
                </a:extLst>
              </a:tr>
              <a:tr h="208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1400-1600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Session-III “Introduction to Fault Analysis”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Generator and Load conversion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Setting up a sav case for fault analysis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Balanced switching options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ANSI and IEC fault analysis options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on 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fault level calculation at network buses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Charging studies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40190269"/>
                  </a:ext>
                </a:extLst>
              </a:tr>
              <a:tr h="1313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1600 - 1700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 IV “Data checking in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program features for bad data detection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a blown-up power flow case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0619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10690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387" y="1371600"/>
            <a:ext cx="5991225" cy="447762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Exercise : Power flow modelling…(1)</a:t>
            </a:r>
          </a:p>
        </p:txBody>
      </p:sp>
      <p:sp>
        <p:nvSpPr>
          <p:cNvPr id="7" name="object 28"/>
          <p:cNvSpPr txBox="1"/>
          <p:nvPr/>
        </p:nvSpPr>
        <p:spPr>
          <a:xfrm>
            <a:off x="166052" y="1671422"/>
            <a:ext cx="1410335" cy="3046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Steam :</a:t>
            </a:r>
            <a:endParaRPr lang="en-US" sz="1200" b="1" spc="-20" dirty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MVAb</a:t>
            </a:r>
            <a:r>
              <a:rPr sz="1200" dirty="0" smtClean="0">
                <a:latin typeface="Arial"/>
                <a:cs typeface="Arial"/>
              </a:rPr>
              <a:t>= </a:t>
            </a:r>
            <a:r>
              <a:rPr lang="en-US" sz="1200" dirty="0" smtClean="0">
                <a:latin typeface="Arial"/>
                <a:cs typeface="Arial"/>
              </a:rPr>
              <a:t>58</a:t>
            </a:r>
            <a:r>
              <a:rPr sz="1200" dirty="0" smtClean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M</a:t>
            </a:r>
            <a:r>
              <a:rPr sz="1200" spc="-114" dirty="0">
                <a:latin typeface="Arial"/>
                <a:cs typeface="Arial"/>
              </a:rPr>
              <a:t>V</a:t>
            </a:r>
            <a:r>
              <a:rPr sz="1200" dirty="0">
                <a:latin typeface="Arial"/>
                <a:cs typeface="Arial"/>
              </a:rPr>
              <a:t>A P</a:t>
            </a:r>
            <a:r>
              <a:rPr sz="1200" spc="-5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ax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50</a:t>
            </a:r>
            <a:r>
              <a:rPr sz="1200" spc="5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P</a:t>
            </a:r>
            <a:r>
              <a:rPr sz="1200" spc="-5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lang="en-US" sz="1200" spc="15" dirty="0" smtClean="0">
                <a:latin typeface="Arial"/>
                <a:cs typeface="Arial"/>
              </a:rPr>
              <a:t>20</a:t>
            </a:r>
            <a:r>
              <a:rPr sz="1200" spc="-1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</a:t>
            </a:r>
            <a:endParaRPr lang="en-US" sz="1200" dirty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spc="-40" dirty="0" smtClean="0">
                <a:latin typeface="Arial"/>
                <a:cs typeface="Arial"/>
              </a:rPr>
              <a:t>  </a:t>
            </a:r>
            <a:r>
              <a:rPr lang="en-US" sz="1200" spc="-40" dirty="0" err="1" smtClean="0">
                <a:latin typeface="Arial"/>
                <a:cs typeface="Arial"/>
              </a:rPr>
              <a:t>Pgen</a:t>
            </a:r>
            <a:r>
              <a:rPr sz="1200" spc="-40" dirty="0" smtClean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40</a:t>
            </a:r>
            <a:r>
              <a:rPr sz="1200" spc="1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Q</a:t>
            </a:r>
            <a:r>
              <a:rPr sz="1200" spc="-4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ax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20</a:t>
            </a:r>
            <a:r>
              <a:rPr sz="1200" spc="-2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spc="-105" dirty="0">
                <a:latin typeface="Arial"/>
                <a:cs typeface="Arial"/>
              </a:rPr>
              <a:t>V</a:t>
            </a:r>
            <a:r>
              <a:rPr sz="1200" dirty="0">
                <a:latin typeface="Arial"/>
                <a:cs typeface="Arial"/>
              </a:rPr>
              <a:t>ar Q</a:t>
            </a:r>
            <a:r>
              <a:rPr sz="1200" spc="-4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35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-10</a:t>
            </a:r>
            <a:r>
              <a:rPr sz="1200" spc="-20" dirty="0" smtClean="0">
                <a:latin typeface="Arial"/>
                <a:cs typeface="Arial"/>
              </a:rPr>
              <a:t> </a:t>
            </a:r>
            <a:r>
              <a:rPr sz="1200" spc="-20" dirty="0" err="1" smtClean="0">
                <a:latin typeface="Arial"/>
                <a:cs typeface="Arial"/>
              </a:rPr>
              <a:t>M</a:t>
            </a:r>
            <a:r>
              <a:rPr lang="en-US" sz="1200" spc="-105" dirty="0" err="1" smtClean="0">
                <a:latin typeface="Arial"/>
                <a:cs typeface="Arial"/>
              </a:rPr>
              <a:t>v</a:t>
            </a:r>
            <a:r>
              <a:rPr sz="1200" dirty="0" err="1" smtClean="0">
                <a:latin typeface="Arial"/>
                <a:cs typeface="Arial"/>
              </a:rPr>
              <a:t>ar</a:t>
            </a:r>
            <a:endParaRPr lang="en-US" sz="1200" dirty="0" smtClean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Xsource</a:t>
            </a:r>
            <a:r>
              <a:rPr lang="en-US" sz="1200" dirty="0" smtClean="0">
                <a:latin typeface="Arial"/>
                <a:cs typeface="Arial"/>
              </a:rPr>
              <a:t> = 13%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Xtran</a:t>
            </a:r>
            <a:r>
              <a:rPr lang="en-US" sz="1200" dirty="0" smtClean="0">
                <a:latin typeface="Arial"/>
                <a:cs typeface="Arial"/>
              </a:rPr>
              <a:t> = 14.5%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Vsched</a:t>
            </a:r>
            <a:r>
              <a:rPr lang="en-US" sz="1200" dirty="0" smtClean="0">
                <a:latin typeface="Arial"/>
                <a:cs typeface="Arial"/>
              </a:rPr>
              <a:t> = 22</a:t>
            </a:r>
            <a:r>
              <a:rPr lang="hi-IN" sz="1200" dirty="0" smtClean="0">
                <a:latin typeface="Arial"/>
                <a:cs typeface="Arial"/>
              </a:rPr>
              <a:t>0</a:t>
            </a:r>
            <a:endParaRPr lang="en-US" sz="1200" dirty="0" smtClean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dirty="0">
                <a:latin typeface="Arial"/>
                <a:cs typeface="Arial"/>
              </a:rPr>
              <a:t> 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8" name="object 28"/>
          <p:cNvSpPr txBox="1"/>
          <p:nvPr/>
        </p:nvSpPr>
        <p:spPr>
          <a:xfrm>
            <a:off x="7246817" y="2788251"/>
            <a:ext cx="1410335" cy="3046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Hydro:</a:t>
            </a:r>
            <a:endParaRPr lang="en-US" sz="1200" b="1" spc="-20" dirty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MVAb</a:t>
            </a:r>
            <a:r>
              <a:rPr sz="1200" dirty="0" smtClean="0">
                <a:latin typeface="Arial"/>
                <a:cs typeface="Arial"/>
              </a:rPr>
              <a:t>= </a:t>
            </a:r>
            <a:r>
              <a:rPr lang="en-US" sz="1200" dirty="0" smtClean="0">
                <a:latin typeface="Arial"/>
                <a:cs typeface="Arial"/>
              </a:rPr>
              <a:t>28</a:t>
            </a:r>
            <a:r>
              <a:rPr sz="1200" dirty="0" smtClean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M</a:t>
            </a:r>
            <a:r>
              <a:rPr sz="1200" spc="-114" dirty="0">
                <a:latin typeface="Arial"/>
                <a:cs typeface="Arial"/>
              </a:rPr>
              <a:t>V</a:t>
            </a:r>
            <a:r>
              <a:rPr sz="1200" dirty="0">
                <a:latin typeface="Arial"/>
                <a:cs typeface="Arial"/>
              </a:rPr>
              <a:t>A P</a:t>
            </a:r>
            <a:r>
              <a:rPr sz="1200" spc="-5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ax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23</a:t>
            </a:r>
            <a:r>
              <a:rPr sz="1200" spc="5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P</a:t>
            </a:r>
            <a:r>
              <a:rPr sz="1200" spc="-5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lang="en-US" sz="1200" spc="15" dirty="0">
                <a:latin typeface="Arial"/>
                <a:cs typeface="Arial"/>
              </a:rPr>
              <a:t>0</a:t>
            </a:r>
            <a:r>
              <a:rPr sz="1200" spc="-1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</a:t>
            </a:r>
            <a:endParaRPr lang="en-US" sz="1200" dirty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spc="-40" dirty="0" smtClean="0">
                <a:latin typeface="Arial"/>
                <a:cs typeface="Arial"/>
              </a:rPr>
              <a:t>  </a:t>
            </a:r>
            <a:r>
              <a:rPr lang="en-US" sz="1200" spc="-40" dirty="0" err="1" smtClean="0">
                <a:latin typeface="Arial"/>
                <a:cs typeface="Arial"/>
              </a:rPr>
              <a:t>Pgen</a:t>
            </a:r>
            <a:r>
              <a:rPr sz="1200" spc="-40" dirty="0" smtClean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20</a:t>
            </a:r>
            <a:r>
              <a:rPr sz="1200" spc="1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W Q</a:t>
            </a:r>
            <a:r>
              <a:rPr sz="1200" spc="-4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ax</a:t>
            </a:r>
            <a:r>
              <a:rPr sz="1200" spc="4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en-US" sz="1200" dirty="0" smtClean="0">
                <a:latin typeface="Arial"/>
                <a:cs typeface="Arial"/>
              </a:rPr>
              <a:t>10</a:t>
            </a:r>
            <a:r>
              <a:rPr sz="1200" spc="-2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M</a:t>
            </a:r>
            <a:r>
              <a:rPr sz="1200" spc="-105" dirty="0">
                <a:latin typeface="Arial"/>
                <a:cs typeface="Arial"/>
              </a:rPr>
              <a:t>V</a:t>
            </a:r>
            <a:r>
              <a:rPr sz="1200" dirty="0">
                <a:latin typeface="Arial"/>
                <a:cs typeface="Arial"/>
              </a:rPr>
              <a:t>ar Q</a:t>
            </a:r>
            <a:r>
              <a:rPr sz="1200" spc="-45" dirty="0">
                <a:latin typeface="Arial"/>
                <a:cs typeface="Arial"/>
              </a:rPr>
              <a:t>m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=</a:t>
            </a:r>
            <a:r>
              <a:rPr sz="1200" spc="35" dirty="0">
                <a:latin typeface="Arial"/>
                <a:cs typeface="Arial"/>
              </a:rPr>
              <a:t> </a:t>
            </a:r>
            <a:r>
              <a:rPr lang="en-US" sz="1200" dirty="0">
                <a:latin typeface="Arial"/>
                <a:cs typeface="Arial"/>
              </a:rPr>
              <a:t>0</a:t>
            </a:r>
            <a:r>
              <a:rPr sz="1200" spc="-20" dirty="0" smtClean="0">
                <a:latin typeface="Arial"/>
                <a:cs typeface="Arial"/>
              </a:rPr>
              <a:t> </a:t>
            </a:r>
            <a:r>
              <a:rPr sz="1200" spc="-20" dirty="0" err="1" smtClean="0">
                <a:latin typeface="Arial"/>
                <a:cs typeface="Arial"/>
              </a:rPr>
              <a:t>M</a:t>
            </a:r>
            <a:r>
              <a:rPr lang="en-US" sz="1200" spc="-105" dirty="0" err="1" smtClean="0">
                <a:latin typeface="Arial"/>
                <a:cs typeface="Arial"/>
              </a:rPr>
              <a:t>v</a:t>
            </a:r>
            <a:r>
              <a:rPr sz="1200" dirty="0" err="1" smtClean="0">
                <a:latin typeface="Arial"/>
                <a:cs typeface="Arial"/>
              </a:rPr>
              <a:t>ar</a:t>
            </a:r>
            <a:endParaRPr lang="en-US" sz="1200" dirty="0" smtClean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  </a:t>
            </a:r>
            <a:r>
              <a:rPr lang="en-US" sz="1200" dirty="0" err="1" smtClean="0">
                <a:latin typeface="Arial"/>
                <a:cs typeface="Arial"/>
              </a:rPr>
              <a:t>Xsource</a:t>
            </a:r>
            <a:r>
              <a:rPr lang="en-US" sz="1200" dirty="0" smtClean="0">
                <a:latin typeface="Arial"/>
                <a:cs typeface="Arial"/>
              </a:rPr>
              <a:t> = 20%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  </a:t>
            </a:r>
            <a:r>
              <a:rPr lang="en-US" sz="1200" dirty="0" err="1" smtClean="0">
                <a:latin typeface="Arial"/>
                <a:cs typeface="Arial"/>
              </a:rPr>
              <a:t>Xtran</a:t>
            </a:r>
            <a:r>
              <a:rPr lang="en-US" sz="1200" dirty="0" smtClean="0">
                <a:latin typeface="Arial"/>
                <a:cs typeface="Arial"/>
              </a:rPr>
              <a:t> = 12%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  </a:t>
            </a:r>
            <a:r>
              <a:rPr lang="en-US" sz="1200" dirty="0" err="1" smtClean="0">
                <a:latin typeface="Arial"/>
                <a:cs typeface="Arial"/>
              </a:rPr>
              <a:t>Vsched</a:t>
            </a:r>
            <a:r>
              <a:rPr lang="en-US" sz="1200" dirty="0" smtClean="0">
                <a:latin typeface="Arial"/>
                <a:cs typeface="Arial"/>
              </a:rPr>
              <a:t> = 2</a:t>
            </a:r>
            <a:r>
              <a:rPr lang="hi-IN" sz="1200" dirty="0" smtClean="0">
                <a:latin typeface="Arial"/>
                <a:cs typeface="Arial"/>
              </a:rPr>
              <a:t>1.21</a:t>
            </a:r>
            <a:endParaRPr lang="en-US" sz="1200" dirty="0" smtClean="0">
              <a:latin typeface="Arial"/>
              <a:cs typeface="Arial"/>
            </a:endParaRPr>
          </a:p>
          <a:p>
            <a:pPr marL="94615" marR="5080" indent="-82550">
              <a:lnSpc>
                <a:spcPct val="150000"/>
              </a:lnSpc>
            </a:pPr>
            <a:endParaRPr sz="1200" dirty="0">
              <a:latin typeface="Arial"/>
              <a:cs typeface="Arial"/>
            </a:endParaRPr>
          </a:p>
        </p:txBody>
      </p:sp>
      <p:sp>
        <p:nvSpPr>
          <p:cNvPr id="11" name="object 28"/>
          <p:cNvSpPr txBox="1"/>
          <p:nvPr/>
        </p:nvSpPr>
        <p:spPr>
          <a:xfrm>
            <a:off x="3161664" y="5849229"/>
            <a:ext cx="186753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Active Power: </a:t>
            </a:r>
            <a:r>
              <a:rPr lang="hi-IN" sz="1200" dirty="0" smtClean="0">
                <a:latin typeface="Arial"/>
                <a:cs typeface="Arial"/>
              </a:rPr>
              <a:t>50</a:t>
            </a:r>
            <a:r>
              <a:rPr lang="en-US" sz="1200" dirty="0" smtClean="0">
                <a:latin typeface="Arial"/>
                <a:cs typeface="Arial"/>
              </a:rPr>
              <a:t> MW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Power factor : 0.9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2" name="object 28"/>
          <p:cNvSpPr txBox="1"/>
          <p:nvPr/>
        </p:nvSpPr>
        <p:spPr>
          <a:xfrm>
            <a:off x="1752600" y="4252793"/>
            <a:ext cx="186753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Active Power: 50 MW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Reactive : 15 MVAR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3" name="object 28"/>
          <p:cNvSpPr txBox="1"/>
          <p:nvPr/>
        </p:nvSpPr>
        <p:spPr>
          <a:xfrm>
            <a:off x="4672110" y="3006298"/>
            <a:ext cx="661890" cy="242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220 kV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14" name="object 28"/>
          <p:cNvSpPr txBox="1"/>
          <p:nvPr/>
        </p:nvSpPr>
        <p:spPr>
          <a:xfrm>
            <a:off x="6613403" y="3006297"/>
            <a:ext cx="66189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21 kV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15" name="object 28"/>
          <p:cNvSpPr txBox="1"/>
          <p:nvPr/>
        </p:nvSpPr>
        <p:spPr>
          <a:xfrm>
            <a:off x="3764487" y="5257800"/>
            <a:ext cx="66189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33 kV</a:t>
            </a:r>
            <a:endParaRPr sz="1200" b="1" dirty="0">
              <a:latin typeface="Arial"/>
              <a:cs typeface="Arial"/>
            </a:endParaRPr>
          </a:p>
        </p:txBody>
      </p:sp>
      <p:sp>
        <p:nvSpPr>
          <p:cNvPr id="16" name="object 28"/>
          <p:cNvSpPr txBox="1"/>
          <p:nvPr/>
        </p:nvSpPr>
        <p:spPr>
          <a:xfrm>
            <a:off x="124777" y="5890479"/>
            <a:ext cx="281940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System Base : 50 Hz, 100 MVA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b="1" dirty="0" smtClean="0">
                <a:latin typeface="Arial"/>
                <a:cs typeface="Arial"/>
              </a:rPr>
              <a:t>Swing bus (Type-3) : Bus3</a:t>
            </a:r>
          </a:p>
          <a:p>
            <a:pPr marL="94615" marR="5080" indent="-82550">
              <a:lnSpc>
                <a:spcPct val="150000"/>
              </a:lnSpc>
            </a:pPr>
            <a:endParaRPr sz="1200" b="1" dirty="0">
              <a:latin typeface="Arial"/>
              <a:cs typeface="Arial"/>
            </a:endParaRPr>
          </a:p>
        </p:txBody>
      </p:sp>
      <p:sp>
        <p:nvSpPr>
          <p:cNvPr id="17" name="object 28"/>
          <p:cNvSpPr txBox="1"/>
          <p:nvPr/>
        </p:nvSpPr>
        <p:spPr>
          <a:xfrm>
            <a:off x="5919133" y="2729298"/>
            <a:ext cx="119642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FSC = </a:t>
            </a:r>
            <a:r>
              <a:rPr lang="hi-IN" sz="1200" dirty="0" smtClean="0">
                <a:latin typeface="Arial"/>
                <a:cs typeface="Arial"/>
              </a:rPr>
              <a:t>?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8" name="object 28"/>
          <p:cNvSpPr txBox="1"/>
          <p:nvPr/>
        </p:nvSpPr>
        <p:spPr>
          <a:xfrm>
            <a:off x="3969061" y="4272176"/>
            <a:ext cx="186753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X = 12% (System base)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Rating = 40 MVA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9" name="object 28"/>
          <p:cNvSpPr txBox="1"/>
          <p:nvPr/>
        </p:nvSpPr>
        <p:spPr>
          <a:xfrm>
            <a:off x="5679635" y="846447"/>
            <a:ext cx="186753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X = 12% (System base)</a:t>
            </a:r>
          </a:p>
          <a:p>
            <a:pPr marL="94615" marR="5080" indent="-82550">
              <a:lnSpc>
                <a:spcPct val="150000"/>
              </a:lnSpc>
            </a:pPr>
            <a:r>
              <a:rPr lang="en-US" sz="1200" dirty="0" smtClean="0">
                <a:latin typeface="Arial"/>
                <a:cs typeface="Arial"/>
              </a:rPr>
              <a:t>Rating = 70 MVA</a:t>
            </a:r>
            <a:endParaRPr sz="1200" dirty="0">
              <a:latin typeface="Arial"/>
              <a:cs typeface="Arial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019800" y="1371600"/>
            <a:ext cx="228600" cy="685800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77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Exercise : Power flow modelling…(2)</a:t>
            </a:r>
          </a:p>
        </p:txBody>
      </p:sp>
      <p:graphicFrame>
        <p:nvGraphicFramePr>
          <p:cNvPr id="18" name="object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839944"/>
              </p:ext>
            </p:extLst>
          </p:nvPr>
        </p:nvGraphicFramePr>
        <p:xfrm>
          <a:off x="457197" y="1295400"/>
          <a:ext cx="8458202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68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17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07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916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49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789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633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3375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400" u="heavy" dirty="0">
                          <a:latin typeface="Arial"/>
                          <a:cs typeface="Arial"/>
                        </a:rPr>
                        <a:t>Li</a:t>
                      </a:r>
                      <a:r>
                        <a:rPr sz="1400" u="heavy" spc="2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400" u="heavy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Data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400" spc="-45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pedances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(PU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on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System</a:t>
                      </a:r>
                      <a:r>
                        <a:rPr sz="1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Base)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367030">
                        <a:lnSpc>
                          <a:spcPct val="100000"/>
                        </a:lnSpc>
                        <a:tabLst>
                          <a:tab pos="1156970" algn="l"/>
                          <a:tab pos="1859280" algn="l"/>
                          <a:tab pos="2173605" algn="l"/>
                        </a:tabLst>
                      </a:pPr>
                      <a:r>
                        <a:rPr sz="1400" u="heavy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R 	X 	B 	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22555" algn="ctr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(MVA)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167005" algn="ctr">
                        <a:lnSpc>
                          <a:spcPct val="100000"/>
                        </a:lnSpc>
                        <a:tabLst>
                          <a:tab pos="1081405" algn="l"/>
                          <a:tab pos="1995805" algn="l"/>
                        </a:tabLst>
                      </a:pPr>
                      <a:r>
                        <a:rPr sz="1400" u="heavy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ate</a:t>
                      </a:r>
                      <a:r>
                        <a:rPr sz="1400" u="heavy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A 	Rate</a:t>
                      </a:r>
                      <a:r>
                        <a:rPr sz="1400" u="heavy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B 	Rate</a:t>
                      </a:r>
                      <a:r>
                        <a:rPr sz="1400" u="heavy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u="heavy" dirty="0">
                          <a:latin typeface="Arial"/>
                          <a:cs typeface="Arial"/>
                        </a:rPr>
                        <a:t>C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433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Bus1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– Bus2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0.0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003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0124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5435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132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545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200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220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765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Arial"/>
                          <a:cs typeface="Arial"/>
                        </a:rPr>
                        <a:t>Bus1</a:t>
                      </a:r>
                      <a:r>
                        <a:rPr sz="1400" spc="-4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–</a:t>
                      </a:r>
                      <a:r>
                        <a:rPr sz="1400" spc="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spc="0" dirty="0" smtClean="0">
                          <a:latin typeface="Arial"/>
                          <a:cs typeface="Arial"/>
                        </a:rPr>
                        <a:t>Bus4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0002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0020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0068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132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545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200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885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220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3941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Arial"/>
                          <a:cs typeface="Arial"/>
                        </a:rPr>
                        <a:t>Bus</a:t>
                      </a:r>
                      <a:r>
                        <a:rPr lang="en-US" sz="1400" spc="0" baseline="0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sz="1400" spc="-4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–</a:t>
                      </a:r>
                      <a:r>
                        <a:rPr sz="1400" spc="5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spc="0" dirty="0" smtClean="0">
                          <a:latin typeface="Arial"/>
                          <a:cs typeface="Arial"/>
                        </a:rPr>
                        <a:t>Bus4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0.0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001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0015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</a:pPr>
                      <a:r>
                        <a:rPr sz="1400" dirty="0" smtClean="0">
                          <a:latin typeface="Arial"/>
                          <a:cs typeface="Arial"/>
                        </a:rPr>
                        <a:t>0.0</a:t>
                      </a:r>
                      <a:r>
                        <a:rPr lang="en-US" sz="1400" spc="20" dirty="0" smtClean="0">
                          <a:latin typeface="Arial"/>
                          <a:cs typeface="Arial"/>
                        </a:rPr>
                        <a:t>049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132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545" algn="ctr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200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885">
                        <a:lnSpc>
                          <a:spcPct val="100000"/>
                        </a:lnSpc>
                      </a:pPr>
                      <a:r>
                        <a:rPr lang="en-US" sz="1400" dirty="0" smtClean="0">
                          <a:latin typeface="Arial"/>
                          <a:cs typeface="Arial"/>
                        </a:rPr>
                        <a:t>220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object 15"/>
          <p:cNvSpPr txBox="1"/>
          <p:nvPr/>
        </p:nvSpPr>
        <p:spPr>
          <a:xfrm>
            <a:off x="99342" y="3581400"/>
            <a:ext cx="9027073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tabLst>
                <a:tab pos="756920" algn="l"/>
              </a:tabLst>
            </a:pPr>
            <a:r>
              <a:rPr lang="en-US" sz="2000" b="1" dirty="0" smtClean="0">
                <a:cs typeface="Arial"/>
              </a:rPr>
              <a:t>Problem statement: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Model the standard 5 bus system above using data given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Use appropriate bus types (Refer previous slides on Bus-type)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Save as ‘Case-1.1.sav’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Solve power flow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Find the highest loaded line (in percentage terms) 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42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8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Diagrams in PSS/E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Day-1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2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874972"/>
            <a:ext cx="6019800" cy="447675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Tree Views in PSSE</a:t>
            </a:r>
          </a:p>
        </p:txBody>
      </p:sp>
      <p:sp>
        <p:nvSpPr>
          <p:cNvPr id="6" name="object 17"/>
          <p:cNvSpPr/>
          <p:nvPr/>
        </p:nvSpPr>
        <p:spPr>
          <a:xfrm>
            <a:off x="990600" y="4982197"/>
            <a:ext cx="3733800" cy="369525"/>
          </a:xfrm>
          <a:custGeom>
            <a:avLst/>
            <a:gdLst/>
            <a:ahLst/>
            <a:cxnLst/>
            <a:rect l="l" t="t" r="r" b="b"/>
            <a:pathLst>
              <a:path w="668020" h="515620">
                <a:moveTo>
                  <a:pt x="667512" y="0"/>
                </a:moveTo>
                <a:lnTo>
                  <a:pt x="0" y="0"/>
                </a:lnTo>
                <a:lnTo>
                  <a:pt x="0" y="515112"/>
                </a:lnTo>
                <a:lnTo>
                  <a:pt x="667512" y="515112"/>
                </a:lnTo>
                <a:lnTo>
                  <a:pt x="667512" y="496824"/>
                </a:lnTo>
                <a:lnTo>
                  <a:pt x="36563" y="496823"/>
                </a:lnTo>
                <a:lnTo>
                  <a:pt x="18275" y="475475"/>
                </a:lnTo>
                <a:lnTo>
                  <a:pt x="36563" y="475475"/>
                </a:lnTo>
                <a:lnTo>
                  <a:pt x="36563" y="39624"/>
                </a:lnTo>
                <a:lnTo>
                  <a:pt x="18275" y="39624"/>
                </a:lnTo>
                <a:lnTo>
                  <a:pt x="36563" y="18275"/>
                </a:lnTo>
                <a:lnTo>
                  <a:pt x="667512" y="18275"/>
                </a:lnTo>
                <a:lnTo>
                  <a:pt x="667512" y="0"/>
                </a:lnTo>
                <a:close/>
              </a:path>
              <a:path w="668020" h="515620">
                <a:moveTo>
                  <a:pt x="36563" y="475475"/>
                </a:moveTo>
                <a:lnTo>
                  <a:pt x="18275" y="475475"/>
                </a:lnTo>
                <a:lnTo>
                  <a:pt x="36563" y="496823"/>
                </a:lnTo>
                <a:lnTo>
                  <a:pt x="36563" y="475475"/>
                </a:lnTo>
                <a:close/>
              </a:path>
              <a:path w="668020" h="515620">
                <a:moveTo>
                  <a:pt x="627875" y="475475"/>
                </a:moveTo>
                <a:lnTo>
                  <a:pt x="36563" y="475475"/>
                </a:lnTo>
                <a:lnTo>
                  <a:pt x="36563" y="496823"/>
                </a:lnTo>
                <a:lnTo>
                  <a:pt x="627875" y="496823"/>
                </a:lnTo>
                <a:lnTo>
                  <a:pt x="627875" y="4754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627875" y="496823"/>
                </a:lnTo>
                <a:lnTo>
                  <a:pt x="646163" y="475475"/>
                </a:lnTo>
                <a:lnTo>
                  <a:pt x="667512" y="475475"/>
                </a:lnTo>
                <a:lnTo>
                  <a:pt x="667512" y="39624"/>
                </a:lnTo>
                <a:lnTo>
                  <a:pt x="646163" y="39624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475475"/>
                </a:moveTo>
                <a:lnTo>
                  <a:pt x="646163" y="475475"/>
                </a:lnTo>
                <a:lnTo>
                  <a:pt x="627875" y="496823"/>
                </a:lnTo>
                <a:lnTo>
                  <a:pt x="667512" y="496824"/>
                </a:lnTo>
                <a:lnTo>
                  <a:pt x="667512" y="475475"/>
                </a:lnTo>
                <a:close/>
              </a:path>
              <a:path w="668020" h="515620">
                <a:moveTo>
                  <a:pt x="36563" y="18275"/>
                </a:moveTo>
                <a:lnTo>
                  <a:pt x="18275" y="39624"/>
                </a:lnTo>
                <a:lnTo>
                  <a:pt x="36563" y="39624"/>
                </a:lnTo>
                <a:lnTo>
                  <a:pt x="36563" y="18275"/>
                </a:lnTo>
                <a:close/>
              </a:path>
              <a:path w="668020" h="515620">
                <a:moveTo>
                  <a:pt x="627875" y="18275"/>
                </a:moveTo>
                <a:lnTo>
                  <a:pt x="36563" y="18275"/>
                </a:lnTo>
                <a:lnTo>
                  <a:pt x="36563" y="39624"/>
                </a:lnTo>
                <a:lnTo>
                  <a:pt x="627875" y="39623"/>
                </a:lnTo>
                <a:lnTo>
                  <a:pt x="627875" y="18275"/>
                </a:lnTo>
                <a:close/>
              </a:path>
              <a:path w="668020" h="515620">
                <a:moveTo>
                  <a:pt x="667512" y="18275"/>
                </a:moveTo>
                <a:lnTo>
                  <a:pt x="627875" y="18275"/>
                </a:lnTo>
                <a:lnTo>
                  <a:pt x="646163" y="39624"/>
                </a:lnTo>
                <a:lnTo>
                  <a:pt x="667512" y="39624"/>
                </a:lnTo>
                <a:lnTo>
                  <a:pt x="667512" y="1827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5"/>
          <p:cNvSpPr txBox="1"/>
          <p:nvPr/>
        </p:nvSpPr>
        <p:spPr>
          <a:xfrm>
            <a:off x="58463" y="5434533"/>
            <a:ext cx="9027073" cy="17312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Tree views in PSSE present useful information at a glance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To enable tree views for a particular category =&gt; View &gt; Tick/Untick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Useful for creating diagrams, plotting transient simulation results, viewing model data, etc.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792162"/>
            <a:ext cx="2057400" cy="38702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86200" y="1728255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Data</a:t>
            </a:r>
          </a:p>
          <a:p>
            <a:r>
              <a:rPr lang="en-US" b="1" dirty="0" smtClean="0"/>
              <a:t>Items</a:t>
            </a:r>
          </a:p>
          <a:p>
            <a:r>
              <a:rPr lang="en-US" b="1" dirty="0" smtClean="0"/>
              <a:t>In </a:t>
            </a:r>
          </a:p>
          <a:p>
            <a:r>
              <a:rPr lang="en-US" b="1" dirty="0" smtClean="0"/>
              <a:t>Tree view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857500" y="2328419"/>
            <a:ext cx="10287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5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hi-IN" dirty="0" smtClean="0"/>
              <a:t>Diagram</a:t>
            </a:r>
            <a:r>
              <a:rPr lang="en-IN" dirty="0" smtClean="0"/>
              <a:t> View </a:t>
            </a:r>
            <a:r>
              <a:rPr lang="en-IN" dirty="0"/>
              <a:t>in PSSE</a:t>
            </a:r>
          </a:p>
        </p:txBody>
      </p:sp>
      <p:sp>
        <p:nvSpPr>
          <p:cNvPr id="7" name="object 15"/>
          <p:cNvSpPr txBox="1"/>
          <p:nvPr/>
        </p:nvSpPr>
        <p:spPr>
          <a:xfrm>
            <a:off x="105793" y="1074376"/>
            <a:ext cx="3675337" cy="3090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For ease of visualisation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SLD (Single Line Diagram) form 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Add/modify network elements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Perform power flow solution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View results</a:t>
            </a:r>
            <a:endParaRPr lang="en-US" sz="2000" dirty="0" smtClean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835659"/>
            <a:ext cx="5301615" cy="4295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80" y="3886199"/>
            <a:ext cx="2962719" cy="25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3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hi-IN" dirty="0" smtClean="0"/>
              <a:t>Single Line Diagram</a:t>
            </a:r>
            <a:r>
              <a:rPr lang="en-IN" dirty="0" smtClean="0"/>
              <a:t> View </a:t>
            </a:r>
            <a:r>
              <a:rPr lang="hi-IN" dirty="0" smtClean="0"/>
              <a:t>(*.sld file)</a:t>
            </a:r>
            <a:endParaRPr lang="en-IN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8991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255020" y="1289375"/>
            <a:ext cx="6841229" cy="3591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dirty="0"/>
              <a:t>To Create a New Diagram</a:t>
            </a:r>
          </a:p>
        </p:txBody>
      </p:sp>
      <p:sp>
        <p:nvSpPr>
          <p:cNvPr id="17" name="object 17"/>
          <p:cNvSpPr/>
          <p:nvPr/>
        </p:nvSpPr>
        <p:spPr>
          <a:xfrm>
            <a:off x="6625777" y="1473993"/>
            <a:ext cx="1954774" cy="16680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8" name="object 18"/>
          <p:cNvSpPr/>
          <p:nvPr/>
        </p:nvSpPr>
        <p:spPr>
          <a:xfrm>
            <a:off x="297836" y="1600200"/>
            <a:ext cx="341543" cy="396385"/>
          </a:xfrm>
          <a:custGeom>
            <a:avLst/>
            <a:gdLst/>
            <a:ahLst/>
            <a:cxnLst/>
            <a:rect l="l" t="t" r="r" b="b"/>
            <a:pathLst>
              <a:path w="399414" h="463550">
                <a:moveTo>
                  <a:pt x="201168" y="0"/>
                </a:moveTo>
                <a:lnTo>
                  <a:pt x="158496" y="6096"/>
                </a:lnTo>
                <a:lnTo>
                  <a:pt x="103632" y="30480"/>
                </a:lnTo>
                <a:lnTo>
                  <a:pt x="73152" y="54864"/>
                </a:lnTo>
                <a:lnTo>
                  <a:pt x="45720" y="88392"/>
                </a:lnTo>
                <a:lnTo>
                  <a:pt x="33528" y="103632"/>
                </a:lnTo>
                <a:lnTo>
                  <a:pt x="24384" y="124968"/>
                </a:lnTo>
                <a:lnTo>
                  <a:pt x="15240" y="143256"/>
                </a:lnTo>
                <a:lnTo>
                  <a:pt x="9131" y="164592"/>
                </a:lnTo>
                <a:lnTo>
                  <a:pt x="6096" y="185928"/>
                </a:lnTo>
                <a:lnTo>
                  <a:pt x="0" y="234696"/>
                </a:lnTo>
                <a:lnTo>
                  <a:pt x="3048" y="256019"/>
                </a:lnTo>
                <a:lnTo>
                  <a:pt x="6096" y="280403"/>
                </a:lnTo>
                <a:lnTo>
                  <a:pt x="9131" y="301739"/>
                </a:lnTo>
                <a:lnTo>
                  <a:pt x="15240" y="323075"/>
                </a:lnTo>
                <a:lnTo>
                  <a:pt x="24384" y="341363"/>
                </a:lnTo>
                <a:lnTo>
                  <a:pt x="33528" y="362699"/>
                </a:lnTo>
                <a:lnTo>
                  <a:pt x="57912" y="396227"/>
                </a:lnTo>
                <a:lnTo>
                  <a:pt x="88392" y="423659"/>
                </a:lnTo>
                <a:lnTo>
                  <a:pt x="121920" y="444995"/>
                </a:lnTo>
                <a:lnTo>
                  <a:pt x="161531" y="460235"/>
                </a:lnTo>
                <a:lnTo>
                  <a:pt x="179832" y="463296"/>
                </a:lnTo>
                <a:lnTo>
                  <a:pt x="222504" y="463296"/>
                </a:lnTo>
                <a:lnTo>
                  <a:pt x="243840" y="460235"/>
                </a:lnTo>
                <a:lnTo>
                  <a:pt x="262128" y="454139"/>
                </a:lnTo>
                <a:lnTo>
                  <a:pt x="298691" y="435851"/>
                </a:lnTo>
                <a:lnTo>
                  <a:pt x="310110" y="426720"/>
                </a:lnTo>
                <a:lnTo>
                  <a:pt x="182880" y="426720"/>
                </a:lnTo>
                <a:lnTo>
                  <a:pt x="167640" y="423659"/>
                </a:lnTo>
                <a:lnTo>
                  <a:pt x="137160" y="411467"/>
                </a:lnTo>
                <a:lnTo>
                  <a:pt x="124968" y="402323"/>
                </a:lnTo>
                <a:lnTo>
                  <a:pt x="109728" y="393179"/>
                </a:lnTo>
                <a:lnTo>
                  <a:pt x="97536" y="384035"/>
                </a:lnTo>
                <a:lnTo>
                  <a:pt x="88392" y="371843"/>
                </a:lnTo>
                <a:lnTo>
                  <a:pt x="76200" y="356603"/>
                </a:lnTo>
                <a:lnTo>
                  <a:pt x="57912" y="326123"/>
                </a:lnTo>
                <a:lnTo>
                  <a:pt x="45720" y="289547"/>
                </a:lnTo>
                <a:lnTo>
                  <a:pt x="39624" y="252971"/>
                </a:lnTo>
                <a:lnTo>
                  <a:pt x="39624" y="210312"/>
                </a:lnTo>
                <a:lnTo>
                  <a:pt x="45720" y="173736"/>
                </a:lnTo>
                <a:lnTo>
                  <a:pt x="51816" y="155448"/>
                </a:lnTo>
                <a:lnTo>
                  <a:pt x="60960" y="137160"/>
                </a:lnTo>
                <a:lnTo>
                  <a:pt x="67056" y="121932"/>
                </a:lnTo>
                <a:lnTo>
                  <a:pt x="112776" y="70104"/>
                </a:lnTo>
                <a:lnTo>
                  <a:pt x="155448" y="45732"/>
                </a:lnTo>
                <a:lnTo>
                  <a:pt x="185928" y="39624"/>
                </a:lnTo>
                <a:lnTo>
                  <a:pt x="313944" y="39624"/>
                </a:lnTo>
                <a:lnTo>
                  <a:pt x="295656" y="27432"/>
                </a:lnTo>
                <a:lnTo>
                  <a:pt x="277368" y="18288"/>
                </a:lnTo>
                <a:lnTo>
                  <a:pt x="240792" y="6096"/>
                </a:lnTo>
                <a:lnTo>
                  <a:pt x="219456" y="3048"/>
                </a:lnTo>
                <a:lnTo>
                  <a:pt x="201168" y="0"/>
                </a:lnTo>
                <a:close/>
              </a:path>
              <a:path w="399414" h="463550">
                <a:moveTo>
                  <a:pt x="313944" y="39624"/>
                </a:moveTo>
                <a:lnTo>
                  <a:pt x="219456" y="39624"/>
                </a:lnTo>
                <a:lnTo>
                  <a:pt x="234696" y="42672"/>
                </a:lnTo>
                <a:lnTo>
                  <a:pt x="249936" y="48768"/>
                </a:lnTo>
                <a:lnTo>
                  <a:pt x="262128" y="54864"/>
                </a:lnTo>
                <a:lnTo>
                  <a:pt x="277368" y="60960"/>
                </a:lnTo>
                <a:lnTo>
                  <a:pt x="289560" y="70104"/>
                </a:lnTo>
                <a:lnTo>
                  <a:pt x="313944" y="94488"/>
                </a:lnTo>
                <a:lnTo>
                  <a:pt x="326123" y="109728"/>
                </a:lnTo>
                <a:lnTo>
                  <a:pt x="335267" y="124968"/>
                </a:lnTo>
                <a:lnTo>
                  <a:pt x="341376" y="140208"/>
                </a:lnTo>
                <a:lnTo>
                  <a:pt x="350520" y="158496"/>
                </a:lnTo>
                <a:lnTo>
                  <a:pt x="356603" y="173736"/>
                </a:lnTo>
                <a:lnTo>
                  <a:pt x="359664" y="195072"/>
                </a:lnTo>
                <a:lnTo>
                  <a:pt x="362712" y="213360"/>
                </a:lnTo>
                <a:lnTo>
                  <a:pt x="362712" y="252971"/>
                </a:lnTo>
                <a:lnTo>
                  <a:pt x="359664" y="274320"/>
                </a:lnTo>
                <a:lnTo>
                  <a:pt x="353568" y="292595"/>
                </a:lnTo>
                <a:lnTo>
                  <a:pt x="350520" y="310896"/>
                </a:lnTo>
                <a:lnTo>
                  <a:pt x="341376" y="326123"/>
                </a:lnTo>
                <a:lnTo>
                  <a:pt x="332232" y="344411"/>
                </a:lnTo>
                <a:lnTo>
                  <a:pt x="323088" y="356603"/>
                </a:lnTo>
                <a:lnTo>
                  <a:pt x="289560" y="396227"/>
                </a:lnTo>
                <a:lnTo>
                  <a:pt x="231647" y="423659"/>
                </a:lnTo>
                <a:lnTo>
                  <a:pt x="216408" y="426720"/>
                </a:lnTo>
                <a:lnTo>
                  <a:pt x="310110" y="426720"/>
                </a:lnTo>
                <a:lnTo>
                  <a:pt x="344424" y="396227"/>
                </a:lnTo>
                <a:lnTo>
                  <a:pt x="368808" y="359651"/>
                </a:lnTo>
                <a:lnTo>
                  <a:pt x="384035" y="320027"/>
                </a:lnTo>
                <a:lnTo>
                  <a:pt x="393179" y="301739"/>
                </a:lnTo>
                <a:lnTo>
                  <a:pt x="396240" y="277355"/>
                </a:lnTo>
                <a:lnTo>
                  <a:pt x="399288" y="256019"/>
                </a:lnTo>
                <a:lnTo>
                  <a:pt x="399288" y="207264"/>
                </a:lnTo>
                <a:lnTo>
                  <a:pt x="396240" y="185928"/>
                </a:lnTo>
                <a:lnTo>
                  <a:pt x="377952" y="121932"/>
                </a:lnTo>
                <a:lnTo>
                  <a:pt x="365747" y="103632"/>
                </a:lnTo>
                <a:lnTo>
                  <a:pt x="356603" y="85356"/>
                </a:lnTo>
                <a:lnTo>
                  <a:pt x="341376" y="70104"/>
                </a:lnTo>
                <a:lnTo>
                  <a:pt x="329184" y="54864"/>
                </a:lnTo>
                <a:lnTo>
                  <a:pt x="313944" y="3962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9" name="object 19"/>
          <p:cNvSpPr/>
          <p:nvPr/>
        </p:nvSpPr>
        <p:spPr>
          <a:xfrm rot="479527">
            <a:off x="684367" y="1713034"/>
            <a:ext cx="6126295" cy="459217"/>
          </a:xfrm>
          <a:custGeom>
            <a:avLst/>
            <a:gdLst/>
            <a:ahLst/>
            <a:cxnLst/>
            <a:rect l="l" t="t" r="r" b="b"/>
            <a:pathLst>
              <a:path w="4709160" h="524510">
                <a:moveTo>
                  <a:pt x="4579893" y="71325"/>
                </a:moveTo>
                <a:lnTo>
                  <a:pt x="0" y="487667"/>
                </a:lnTo>
                <a:lnTo>
                  <a:pt x="3048" y="524230"/>
                </a:lnTo>
                <a:lnTo>
                  <a:pt x="4583401" y="107846"/>
                </a:lnTo>
                <a:lnTo>
                  <a:pt x="4595022" y="90415"/>
                </a:lnTo>
                <a:lnTo>
                  <a:pt x="4594711" y="86672"/>
                </a:lnTo>
                <a:lnTo>
                  <a:pt x="4579893" y="71325"/>
                </a:lnTo>
                <a:close/>
              </a:path>
              <a:path w="4709160" h="524510">
                <a:moveTo>
                  <a:pt x="4693309" y="70104"/>
                </a:moveTo>
                <a:lnTo>
                  <a:pt x="4593336" y="70104"/>
                </a:lnTo>
                <a:lnTo>
                  <a:pt x="4594711" y="86672"/>
                </a:lnTo>
                <a:lnTo>
                  <a:pt x="4596371" y="88392"/>
                </a:lnTo>
                <a:lnTo>
                  <a:pt x="4595022" y="90415"/>
                </a:lnTo>
                <a:lnTo>
                  <a:pt x="4596371" y="106667"/>
                </a:lnTo>
                <a:lnTo>
                  <a:pt x="4583401" y="107846"/>
                </a:lnTo>
                <a:lnTo>
                  <a:pt x="4529315" y="188976"/>
                </a:lnTo>
                <a:lnTo>
                  <a:pt x="4709160" y="76200"/>
                </a:lnTo>
                <a:lnTo>
                  <a:pt x="4693309" y="70104"/>
                </a:lnTo>
                <a:close/>
              </a:path>
              <a:path w="4709160" h="524510">
                <a:moveTo>
                  <a:pt x="4595022" y="90415"/>
                </a:moveTo>
                <a:lnTo>
                  <a:pt x="4583401" y="107846"/>
                </a:lnTo>
                <a:lnTo>
                  <a:pt x="4596371" y="106667"/>
                </a:lnTo>
                <a:lnTo>
                  <a:pt x="4595022" y="90415"/>
                </a:lnTo>
                <a:close/>
              </a:path>
              <a:path w="4709160" h="524510">
                <a:moveTo>
                  <a:pt x="4593336" y="70104"/>
                </a:moveTo>
                <a:lnTo>
                  <a:pt x="4579893" y="71325"/>
                </a:lnTo>
                <a:lnTo>
                  <a:pt x="4594711" y="86672"/>
                </a:lnTo>
                <a:lnTo>
                  <a:pt x="4593336" y="70104"/>
                </a:lnTo>
                <a:close/>
              </a:path>
              <a:path w="4709160" h="524510">
                <a:moveTo>
                  <a:pt x="4511027" y="0"/>
                </a:moveTo>
                <a:lnTo>
                  <a:pt x="4579893" y="71325"/>
                </a:lnTo>
                <a:lnTo>
                  <a:pt x="4593336" y="70104"/>
                </a:lnTo>
                <a:lnTo>
                  <a:pt x="4693309" y="70104"/>
                </a:lnTo>
                <a:lnTo>
                  <a:pt x="451102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0" name="object 20"/>
          <p:cNvSpPr/>
          <p:nvPr/>
        </p:nvSpPr>
        <p:spPr>
          <a:xfrm>
            <a:off x="4633216" y="4207074"/>
            <a:ext cx="3985122" cy="27549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1" name="object 21"/>
          <p:cNvSpPr/>
          <p:nvPr/>
        </p:nvSpPr>
        <p:spPr>
          <a:xfrm>
            <a:off x="7219812" y="3085155"/>
            <a:ext cx="383352" cy="1506805"/>
          </a:xfrm>
          <a:custGeom>
            <a:avLst/>
            <a:gdLst/>
            <a:ahLst/>
            <a:cxnLst/>
            <a:rect l="l" t="t" r="r" b="b"/>
            <a:pathLst>
              <a:path w="448309" h="1762125">
                <a:moveTo>
                  <a:pt x="0" y="1588008"/>
                </a:moveTo>
                <a:lnTo>
                  <a:pt x="42671" y="1761744"/>
                </a:lnTo>
                <a:lnTo>
                  <a:pt x="114227" y="1670304"/>
                </a:lnTo>
                <a:lnTo>
                  <a:pt x="76199" y="1670304"/>
                </a:lnTo>
                <a:lnTo>
                  <a:pt x="45719" y="1664208"/>
                </a:lnTo>
                <a:lnTo>
                  <a:pt x="48622" y="1651217"/>
                </a:lnTo>
                <a:lnTo>
                  <a:pt x="0" y="1588008"/>
                </a:lnTo>
                <a:close/>
              </a:path>
              <a:path w="448309" h="1762125">
                <a:moveTo>
                  <a:pt x="78884" y="1658291"/>
                </a:moveTo>
                <a:lnTo>
                  <a:pt x="60959" y="1667256"/>
                </a:lnTo>
                <a:lnTo>
                  <a:pt x="76199" y="1670304"/>
                </a:lnTo>
                <a:lnTo>
                  <a:pt x="78884" y="1658291"/>
                </a:lnTo>
                <a:close/>
              </a:path>
              <a:path w="448309" h="1762125">
                <a:moveTo>
                  <a:pt x="152399" y="1621523"/>
                </a:moveTo>
                <a:lnTo>
                  <a:pt x="78884" y="1658291"/>
                </a:lnTo>
                <a:lnTo>
                  <a:pt x="76199" y="1670304"/>
                </a:lnTo>
                <a:lnTo>
                  <a:pt x="114227" y="1670304"/>
                </a:lnTo>
                <a:lnTo>
                  <a:pt x="152399" y="1621523"/>
                </a:lnTo>
                <a:close/>
              </a:path>
              <a:path w="448309" h="1762125">
                <a:moveTo>
                  <a:pt x="48622" y="1651217"/>
                </a:moveTo>
                <a:lnTo>
                  <a:pt x="45719" y="1664208"/>
                </a:lnTo>
                <a:lnTo>
                  <a:pt x="60959" y="1667256"/>
                </a:lnTo>
                <a:lnTo>
                  <a:pt x="48622" y="1651217"/>
                </a:lnTo>
                <a:close/>
              </a:path>
              <a:path w="448309" h="1762125">
                <a:moveTo>
                  <a:pt x="417575" y="0"/>
                </a:moveTo>
                <a:lnTo>
                  <a:pt x="48622" y="1651217"/>
                </a:lnTo>
                <a:lnTo>
                  <a:pt x="60959" y="1667256"/>
                </a:lnTo>
                <a:lnTo>
                  <a:pt x="78884" y="1658291"/>
                </a:lnTo>
                <a:lnTo>
                  <a:pt x="448055" y="6096"/>
                </a:lnTo>
                <a:lnTo>
                  <a:pt x="41757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</p:spTree>
    <p:extLst>
      <p:ext uri="{BB962C8B-B14F-4D97-AF65-F5344CB8AC3E}">
        <p14:creationId xmlns:p14="http://schemas.microsoft.com/office/powerpoint/2010/main" val="21897019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lang="hi-IN" dirty="0" smtClean="0"/>
              <a:t>Diagram Menu Options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883920"/>
            <a:ext cx="3581400" cy="4746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914400"/>
            <a:ext cx="3506391" cy="2362200"/>
          </a:xfrm>
          <a:prstGeom prst="rect">
            <a:avLst/>
          </a:prstGeom>
        </p:spPr>
      </p:pic>
      <p:sp>
        <p:nvSpPr>
          <p:cNvPr id="4" name="Striped Right Arrow 3"/>
          <p:cNvSpPr/>
          <p:nvPr/>
        </p:nvSpPr>
        <p:spPr>
          <a:xfrm rot="16200000">
            <a:off x="4648200" y="4343400"/>
            <a:ext cx="2514600" cy="381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962400" y="5486400"/>
            <a:ext cx="1905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362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lang="hi-IN" dirty="0" smtClean="0"/>
              <a:t>Diagram Properties...(1)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914400"/>
            <a:ext cx="5638800" cy="5928244"/>
          </a:xfrm>
          <a:prstGeom prst="rect">
            <a:avLst/>
          </a:prstGeom>
        </p:spPr>
      </p:pic>
      <p:sp>
        <p:nvSpPr>
          <p:cNvPr id="8" name="object 15"/>
          <p:cNvSpPr txBox="1"/>
          <p:nvPr/>
        </p:nvSpPr>
        <p:spPr>
          <a:xfrm>
            <a:off x="105793" y="1074376"/>
            <a:ext cx="3094607" cy="4078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b="1" dirty="0" smtClean="0">
                <a:cs typeface="Arial"/>
              </a:rPr>
              <a:t>Menu Bar -&gt; Diagram -&gt; Properties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Diagram Annotation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Diagram Range Checking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Diagram Settings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hi-IN" sz="2000" dirty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Used to modify visualisation experience on SLD files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7603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Day-3 (20-July-2018)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163084"/>
              </p:ext>
            </p:extLst>
          </p:nvPr>
        </p:nvGraphicFramePr>
        <p:xfrm>
          <a:off x="457200" y="1066800"/>
          <a:ext cx="8305799" cy="4878957"/>
        </p:xfrm>
        <a:graphic>
          <a:graphicData uri="http://schemas.openxmlformats.org/drawingml/2006/table">
            <a:tbl>
              <a:tblPr firstRow="1" firstCol="1" bandRow="1"/>
              <a:tblGrid>
                <a:gridCol w="1424946">
                  <a:extLst>
                    <a:ext uri="{9D8B030D-6E8A-4147-A177-3AD203B41FA5}">
                      <a16:colId xmlns:a16="http://schemas.microsoft.com/office/drawing/2014/main" xmlns="" val="147361703"/>
                    </a:ext>
                  </a:extLst>
                </a:gridCol>
                <a:gridCol w="6880853">
                  <a:extLst>
                    <a:ext uri="{9D8B030D-6E8A-4147-A177-3AD203B41FA5}">
                      <a16:colId xmlns:a16="http://schemas.microsoft.com/office/drawing/2014/main" xmlns="" val="3968736859"/>
                    </a:ext>
                  </a:extLst>
                </a:gridCol>
              </a:tblGrid>
              <a:tr h="17660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8007796"/>
                  </a:ext>
                </a:extLst>
              </a:tr>
              <a:tr h="17285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1000-1200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“Introduction to Dynamic simulation”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Basic logic flow for dynamic simulation activities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Setting up a *.</a:t>
                      </a:r>
                      <a:r>
                        <a:rPr lang="en-US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dyr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case for dynamic simulation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Dynamics documentation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Defining channels for simulation output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Initializing a dynamics case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5764055"/>
                  </a:ext>
                </a:extLst>
              </a:tr>
              <a:tr h="8974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1200-1300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 </a:t>
                      </a: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“Dynamic simulation activities”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Applying disturbance</a:t>
                      </a: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on running a basic dynamic simulation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9636729"/>
                  </a:ext>
                </a:extLst>
              </a:tr>
              <a:tr h="440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1300-1400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Lunch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46764798"/>
                  </a:ext>
                </a:extLst>
              </a:tr>
              <a:tr h="11077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1400-1530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Session-III “Contingency analysis”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data files for basic contingency analysis</a:t>
                      </a: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Transfer limits calculation in PSSE (Activity TLTG)</a:t>
                      </a: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Contingency ranking in PSSE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23179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1958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lang="hi-IN" dirty="0" smtClean="0"/>
              <a:t>Diagram Properties...(2)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838200"/>
            <a:ext cx="4483100" cy="518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025" y="876300"/>
            <a:ext cx="4371975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62484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b="1" dirty="0" smtClean="0"/>
              <a:t>Diagram Range Checking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76812" y="62484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b="1" dirty="0" smtClean="0"/>
              <a:t>Additional Diagram settings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897671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lang="hi-IN" dirty="0" smtClean="0"/>
              <a:t>Diagram  Preferences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914400"/>
            <a:ext cx="5752353" cy="4876800"/>
          </a:xfrm>
          <a:prstGeom prst="rect">
            <a:avLst/>
          </a:prstGeom>
        </p:spPr>
      </p:pic>
      <p:sp>
        <p:nvSpPr>
          <p:cNvPr id="7" name="object 15"/>
          <p:cNvSpPr txBox="1"/>
          <p:nvPr/>
        </p:nvSpPr>
        <p:spPr>
          <a:xfrm>
            <a:off x="105793" y="1074376"/>
            <a:ext cx="3094607" cy="2410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b="1" dirty="0" smtClean="0">
                <a:cs typeface="Arial"/>
              </a:rPr>
              <a:t>Menu bar -&gt; Edit -&gt; Preferences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hi-IN" sz="2000" dirty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For ‘Grow’ activity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For control on bind/unbind mode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24875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150772" y="-8490"/>
            <a:ext cx="6743971" cy="759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defTabSz="914400"/>
            <a:r>
              <a:rPr lang="hi-IN" dirty="0" smtClean="0"/>
              <a:t>Diagram  Preferences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914400"/>
            <a:ext cx="5752353" cy="4876800"/>
          </a:xfrm>
          <a:prstGeom prst="rect">
            <a:avLst/>
          </a:prstGeom>
        </p:spPr>
      </p:pic>
      <p:sp>
        <p:nvSpPr>
          <p:cNvPr id="7" name="object 15"/>
          <p:cNvSpPr txBox="1"/>
          <p:nvPr/>
        </p:nvSpPr>
        <p:spPr>
          <a:xfrm>
            <a:off x="105793" y="1074376"/>
            <a:ext cx="3094607" cy="2410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b="1" dirty="0" smtClean="0">
                <a:cs typeface="Arial"/>
              </a:rPr>
              <a:t>Menu bar -&gt; Edit -&gt; Preferences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hi-IN" sz="2000" dirty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For ‘Grow’ activity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hi-IN" sz="2000" dirty="0" smtClean="0">
                <a:cs typeface="Arial"/>
              </a:rPr>
              <a:t>For control on bind/unbind mode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0831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 smtClean="0"/>
              <a:t>Exercise</a:t>
            </a:r>
            <a:endParaRPr lang="en-IN" dirty="0"/>
          </a:p>
        </p:txBody>
      </p:sp>
      <p:sp>
        <p:nvSpPr>
          <p:cNvPr id="20" name="object 15"/>
          <p:cNvSpPr txBox="1"/>
          <p:nvPr/>
        </p:nvSpPr>
        <p:spPr>
          <a:xfrm>
            <a:off x="457200" y="838200"/>
            <a:ext cx="8458200" cy="5847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6100" marR="5080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dirty="0" smtClean="0">
                <a:cs typeface="Arial"/>
              </a:rPr>
              <a:t>Open Case 1_1.sav</a:t>
            </a:r>
            <a:r>
              <a:rPr sz="2000" dirty="0" smtClean="0">
                <a:cs typeface="Arial"/>
              </a:rPr>
              <a:t>-</a:t>
            </a:r>
            <a:r>
              <a:rPr sz="2000" spc="-25" dirty="0" smtClean="0">
                <a:cs typeface="Arial"/>
              </a:rPr>
              <a:t> </a:t>
            </a:r>
            <a:r>
              <a:rPr sz="2000" dirty="0">
                <a:cs typeface="Arial"/>
              </a:rPr>
              <a:t>Solve</a:t>
            </a:r>
            <a:r>
              <a:rPr sz="2000" spc="-25" dirty="0">
                <a:cs typeface="Arial"/>
              </a:rPr>
              <a:t> </a:t>
            </a:r>
            <a:r>
              <a:rPr sz="2000" dirty="0">
                <a:cs typeface="Arial"/>
              </a:rPr>
              <a:t>the</a:t>
            </a:r>
            <a:r>
              <a:rPr sz="2000" spc="5" dirty="0">
                <a:cs typeface="Arial"/>
              </a:rPr>
              <a:t> </a:t>
            </a:r>
            <a:r>
              <a:rPr sz="2000" dirty="0">
                <a:cs typeface="Arial"/>
              </a:rPr>
              <a:t>syst</a:t>
            </a:r>
            <a:r>
              <a:rPr sz="2000" spc="25" dirty="0">
                <a:cs typeface="Arial"/>
              </a:rPr>
              <a:t>e</a:t>
            </a:r>
            <a:r>
              <a:rPr sz="2000" dirty="0">
                <a:cs typeface="Arial"/>
              </a:rPr>
              <a:t>m</a:t>
            </a:r>
            <a:r>
              <a:rPr sz="2000" spc="-55" dirty="0">
                <a:cs typeface="Arial"/>
              </a:rPr>
              <a:t> </a:t>
            </a:r>
            <a:r>
              <a:rPr sz="2000" dirty="0">
                <a:cs typeface="Arial"/>
              </a:rPr>
              <a:t>using</a:t>
            </a:r>
            <a:r>
              <a:rPr sz="2000" spc="-25" dirty="0">
                <a:cs typeface="Arial"/>
              </a:rPr>
              <a:t> </a:t>
            </a:r>
            <a:r>
              <a:rPr sz="2000" dirty="0">
                <a:cs typeface="Arial"/>
              </a:rPr>
              <a:t>Full</a:t>
            </a:r>
            <a:r>
              <a:rPr sz="2000" spc="-25" dirty="0">
                <a:cs typeface="Arial"/>
              </a:rPr>
              <a:t> </a:t>
            </a:r>
            <a:r>
              <a:rPr sz="2000" dirty="0">
                <a:cs typeface="Arial"/>
              </a:rPr>
              <a:t>Newton-Raphs</a:t>
            </a:r>
            <a:r>
              <a:rPr sz="2000" spc="30" dirty="0">
                <a:cs typeface="Arial"/>
              </a:rPr>
              <a:t>o</a:t>
            </a:r>
            <a:r>
              <a:rPr sz="2000" dirty="0">
                <a:cs typeface="Arial"/>
              </a:rPr>
              <a:t>n </a:t>
            </a:r>
            <a:r>
              <a:rPr sz="2000" spc="5" dirty="0">
                <a:cs typeface="Arial"/>
              </a:rPr>
              <a:t>Solutio</a:t>
            </a:r>
            <a:r>
              <a:rPr sz="2000" dirty="0">
                <a:cs typeface="Arial"/>
              </a:rPr>
              <a:t>n</a:t>
            </a:r>
            <a:r>
              <a:rPr sz="2000" spc="-75" dirty="0">
                <a:cs typeface="Arial"/>
              </a:rPr>
              <a:t> </a:t>
            </a:r>
            <a:r>
              <a:rPr sz="2000" spc="-40" dirty="0">
                <a:cs typeface="Arial"/>
              </a:rPr>
              <a:t>M</a:t>
            </a:r>
            <a:r>
              <a:rPr sz="2000" spc="5" dirty="0">
                <a:cs typeface="Arial"/>
              </a:rPr>
              <a:t>etho</a:t>
            </a:r>
            <a:r>
              <a:rPr sz="2000" dirty="0">
                <a:cs typeface="Arial"/>
              </a:rPr>
              <a:t>d </a:t>
            </a:r>
            <a:r>
              <a:rPr sz="2000" spc="5" dirty="0">
                <a:cs typeface="Arial"/>
              </a:rPr>
              <a:t>(unde</a:t>
            </a:r>
            <a:r>
              <a:rPr sz="2000" dirty="0">
                <a:cs typeface="Arial"/>
              </a:rPr>
              <a:t>r</a:t>
            </a:r>
            <a:r>
              <a:rPr sz="2000" spc="-30" dirty="0">
                <a:cs typeface="Arial"/>
              </a:rPr>
              <a:t> </a:t>
            </a:r>
            <a:r>
              <a:rPr sz="2000" spc="-25" dirty="0">
                <a:cs typeface="Arial"/>
              </a:rPr>
              <a:t>P</a:t>
            </a:r>
            <a:r>
              <a:rPr sz="2000" spc="5" dirty="0">
                <a:cs typeface="Arial"/>
              </a:rPr>
              <a:t>owerflo</a:t>
            </a:r>
            <a:r>
              <a:rPr sz="2000" dirty="0">
                <a:cs typeface="Arial"/>
              </a:rPr>
              <a:t>w</a:t>
            </a:r>
            <a:r>
              <a:rPr sz="2000" spc="-30" dirty="0">
                <a:cs typeface="Arial"/>
              </a:rPr>
              <a:t> </a:t>
            </a:r>
            <a:r>
              <a:rPr sz="2000" dirty="0">
                <a:cs typeface="Arial"/>
              </a:rPr>
              <a:t>&gt;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Solutions</a:t>
            </a:r>
            <a:r>
              <a:rPr sz="2000" dirty="0">
                <a:cs typeface="Arial"/>
              </a:rPr>
              <a:t>)</a:t>
            </a:r>
            <a:r>
              <a:rPr sz="2000" spc="-80" dirty="0">
                <a:cs typeface="Arial"/>
              </a:rPr>
              <a:t> </a:t>
            </a:r>
            <a:r>
              <a:rPr sz="2000" spc="5" dirty="0">
                <a:cs typeface="Arial"/>
              </a:rPr>
              <a:t>wit</a:t>
            </a:r>
            <a:r>
              <a:rPr sz="2000" dirty="0">
                <a:cs typeface="Arial"/>
              </a:rPr>
              <a:t>h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Default</a:t>
            </a:r>
            <a:r>
              <a:rPr sz="2000" dirty="0">
                <a:cs typeface="Arial"/>
              </a:rPr>
              <a:t>s</a:t>
            </a:r>
            <a:r>
              <a:rPr sz="2000" spc="-30" dirty="0">
                <a:cs typeface="Arial"/>
              </a:rPr>
              <a:t> </a:t>
            </a:r>
            <a:r>
              <a:rPr sz="2000" spc="-35" dirty="0">
                <a:cs typeface="Arial"/>
              </a:rPr>
              <a:t>O</a:t>
            </a:r>
            <a:r>
              <a:rPr sz="2000" spc="5" dirty="0">
                <a:cs typeface="Arial"/>
              </a:rPr>
              <a:t>ptions. </a:t>
            </a:r>
            <a:endParaRPr lang="hi-IN" sz="2000" spc="5" dirty="0" smtClean="0">
              <a:cs typeface="Arial"/>
            </a:endParaRPr>
          </a:p>
          <a:p>
            <a:pPr marL="546100" marR="5080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lang="hi-IN" sz="2000" spc="5" dirty="0" smtClean="0">
              <a:cs typeface="Arial"/>
            </a:endParaRPr>
          </a:p>
          <a:p>
            <a:pPr marL="546100" marR="5080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sz="2000" spc="5" dirty="0" smtClean="0">
                <a:cs typeface="Arial"/>
              </a:rPr>
              <a:t>Creat</a:t>
            </a:r>
            <a:r>
              <a:rPr sz="2000" dirty="0" smtClean="0">
                <a:cs typeface="Arial"/>
              </a:rPr>
              <a:t>e</a:t>
            </a:r>
            <a:r>
              <a:rPr sz="2000" spc="-60" dirty="0" smtClean="0">
                <a:cs typeface="Arial"/>
              </a:rPr>
              <a:t> </a:t>
            </a:r>
            <a:r>
              <a:rPr sz="2000" dirty="0">
                <a:cs typeface="Arial"/>
              </a:rPr>
              <a:t>a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one-lin</a:t>
            </a:r>
            <a:r>
              <a:rPr sz="2000" dirty="0">
                <a:cs typeface="Arial"/>
              </a:rPr>
              <a:t>e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diagra</a:t>
            </a:r>
            <a:r>
              <a:rPr sz="2000" dirty="0">
                <a:cs typeface="Arial"/>
              </a:rPr>
              <a:t>m</a:t>
            </a:r>
            <a:r>
              <a:rPr sz="2000" spc="-60" dirty="0">
                <a:cs typeface="Arial"/>
              </a:rPr>
              <a:t> </a:t>
            </a:r>
            <a:r>
              <a:rPr sz="2000" spc="5" dirty="0">
                <a:cs typeface="Arial"/>
              </a:rPr>
              <a:t>o</a:t>
            </a:r>
            <a:r>
              <a:rPr sz="2000" dirty="0">
                <a:cs typeface="Arial"/>
              </a:rPr>
              <a:t>f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th</a:t>
            </a:r>
            <a:r>
              <a:rPr sz="2000" dirty="0">
                <a:cs typeface="Arial"/>
              </a:rPr>
              <a:t>e</a:t>
            </a:r>
            <a:r>
              <a:rPr sz="2000" spc="-20" dirty="0">
                <a:cs typeface="Arial"/>
              </a:rPr>
              <a:t> </a:t>
            </a:r>
            <a:r>
              <a:rPr lang="hi-IN" sz="2000" spc="5" dirty="0" smtClean="0">
                <a:cs typeface="Arial"/>
              </a:rPr>
              <a:t>Case 1_1</a:t>
            </a:r>
            <a:r>
              <a:rPr sz="2000" spc="5" dirty="0" smtClean="0">
                <a:cs typeface="Arial"/>
              </a:rPr>
              <a:t>.</a:t>
            </a:r>
            <a:r>
              <a:rPr lang="hi-IN" sz="2000" spc="5" dirty="0" smtClean="0">
                <a:cs typeface="Arial"/>
              </a:rPr>
              <a:t>sav</a:t>
            </a:r>
            <a:r>
              <a:rPr sz="2000" spc="-50" dirty="0" smtClean="0">
                <a:cs typeface="Arial"/>
              </a:rPr>
              <a:t> </a:t>
            </a:r>
            <a:r>
              <a:rPr sz="2000" spc="5" dirty="0">
                <a:cs typeface="Arial"/>
              </a:rPr>
              <a:t>system</a:t>
            </a:r>
            <a:r>
              <a:rPr sz="2000" dirty="0">
                <a:cs typeface="Arial"/>
              </a:rPr>
              <a:t>.</a:t>
            </a:r>
            <a:r>
              <a:rPr sz="2000" spc="-50" dirty="0">
                <a:cs typeface="Arial"/>
              </a:rPr>
              <a:t> </a:t>
            </a:r>
            <a:r>
              <a:rPr sz="2000" spc="5" dirty="0">
                <a:cs typeface="Arial"/>
              </a:rPr>
              <a:t>Refe</a:t>
            </a:r>
            <a:r>
              <a:rPr sz="2000" dirty="0">
                <a:cs typeface="Arial"/>
              </a:rPr>
              <a:t>r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t</a:t>
            </a:r>
            <a:r>
              <a:rPr sz="2000" dirty="0">
                <a:cs typeface="Arial"/>
              </a:rPr>
              <a:t>o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the attache</a:t>
            </a:r>
            <a:r>
              <a:rPr sz="2000" dirty="0">
                <a:cs typeface="Arial"/>
              </a:rPr>
              <a:t>d</a:t>
            </a:r>
            <a:r>
              <a:rPr sz="2000" spc="-90" dirty="0">
                <a:cs typeface="Arial"/>
              </a:rPr>
              <a:t> </a:t>
            </a:r>
            <a:r>
              <a:rPr sz="2000" spc="5" dirty="0">
                <a:cs typeface="Arial"/>
              </a:rPr>
              <a:t>one-lin</a:t>
            </a:r>
            <a:r>
              <a:rPr sz="2000" dirty="0">
                <a:cs typeface="Arial"/>
              </a:rPr>
              <a:t>e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diagra</a:t>
            </a:r>
            <a:r>
              <a:rPr sz="2000" dirty="0">
                <a:cs typeface="Arial"/>
              </a:rPr>
              <a:t>m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t</a:t>
            </a:r>
            <a:r>
              <a:rPr sz="2000" dirty="0">
                <a:cs typeface="Arial"/>
              </a:rPr>
              <a:t>o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chec</a:t>
            </a:r>
            <a:r>
              <a:rPr sz="2000" dirty="0">
                <a:cs typeface="Arial"/>
              </a:rPr>
              <a:t>k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you</a:t>
            </a:r>
            <a:r>
              <a:rPr sz="2000" dirty="0">
                <a:cs typeface="Arial"/>
              </a:rPr>
              <a:t>r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prog</a:t>
            </a:r>
            <a:r>
              <a:rPr sz="2000" spc="-25" dirty="0">
                <a:cs typeface="Arial"/>
              </a:rPr>
              <a:t>r</a:t>
            </a:r>
            <a:r>
              <a:rPr sz="2000" spc="5" dirty="0">
                <a:cs typeface="Arial"/>
              </a:rPr>
              <a:t>ess</a:t>
            </a:r>
            <a:r>
              <a:rPr sz="2000" dirty="0">
                <a:cs typeface="Arial"/>
              </a:rPr>
              <a:t>.</a:t>
            </a:r>
            <a:r>
              <a:rPr sz="2000" spc="-30" dirty="0">
                <a:cs typeface="Arial"/>
              </a:rPr>
              <a:t> </a:t>
            </a:r>
            <a:endParaRPr lang="hi-IN" sz="2000" spc="-30" dirty="0" smtClean="0">
              <a:cs typeface="Arial"/>
            </a:endParaRPr>
          </a:p>
          <a:p>
            <a:pPr marL="546100" marR="5080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sz="2000" dirty="0">
              <a:cs typeface="Times New Roman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sz="2000" spc="5" dirty="0">
                <a:cs typeface="Arial"/>
              </a:rPr>
              <a:t>Us</a:t>
            </a:r>
            <a:r>
              <a:rPr sz="2000" dirty="0">
                <a:cs typeface="Arial"/>
              </a:rPr>
              <a:t>e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auto-d</a:t>
            </a:r>
            <a:r>
              <a:rPr sz="2000" spc="-30" dirty="0">
                <a:cs typeface="Arial"/>
              </a:rPr>
              <a:t>r</a:t>
            </a:r>
            <a:r>
              <a:rPr sz="2000" spc="5" dirty="0">
                <a:cs typeface="Arial"/>
              </a:rPr>
              <a:t>a</a:t>
            </a:r>
            <a:r>
              <a:rPr sz="2000" dirty="0">
                <a:cs typeface="Arial"/>
              </a:rPr>
              <a:t>w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t</a:t>
            </a:r>
            <a:r>
              <a:rPr sz="2000" dirty="0">
                <a:cs typeface="Arial"/>
              </a:rPr>
              <a:t>o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ad</a:t>
            </a:r>
            <a:r>
              <a:rPr sz="2000" dirty="0">
                <a:cs typeface="Arial"/>
              </a:rPr>
              <a:t>d</a:t>
            </a:r>
            <a:r>
              <a:rPr sz="2000" spc="-5" dirty="0">
                <a:cs typeface="Arial"/>
              </a:rPr>
              <a:t> </a:t>
            </a:r>
            <a:r>
              <a:rPr sz="2000" spc="5" dirty="0">
                <a:cs typeface="Arial"/>
              </a:rPr>
              <a:t>th</a:t>
            </a:r>
            <a:r>
              <a:rPr sz="2000" dirty="0">
                <a:cs typeface="Arial"/>
              </a:rPr>
              <a:t>e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syste</a:t>
            </a:r>
            <a:r>
              <a:rPr sz="2000" dirty="0">
                <a:cs typeface="Arial"/>
              </a:rPr>
              <a:t>m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components</a:t>
            </a:r>
            <a:r>
              <a:rPr sz="2000" dirty="0">
                <a:cs typeface="Arial"/>
              </a:rPr>
              <a:t>.</a:t>
            </a:r>
            <a:r>
              <a:rPr sz="2000" spc="-85" dirty="0">
                <a:cs typeface="Arial"/>
              </a:rPr>
              <a:t> </a:t>
            </a:r>
            <a:r>
              <a:rPr sz="2000" spc="5" dirty="0">
                <a:cs typeface="Arial"/>
              </a:rPr>
              <a:t>Whe</a:t>
            </a:r>
            <a:r>
              <a:rPr sz="2000" dirty="0">
                <a:cs typeface="Arial"/>
              </a:rPr>
              <a:t>n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yo</a:t>
            </a:r>
            <a:r>
              <a:rPr sz="2000" dirty="0">
                <a:cs typeface="Arial"/>
              </a:rPr>
              <a:t>u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ar</a:t>
            </a:r>
            <a:r>
              <a:rPr sz="2000" dirty="0">
                <a:cs typeface="Arial"/>
              </a:rPr>
              <a:t>e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finished, sav</a:t>
            </a:r>
            <a:r>
              <a:rPr sz="2000" dirty="0">
                <a:cs typeface="Arial"/>
              </a:rPr>
              <a:t>e</a:t>
            </a:r>
            <a:r>
              <a:rPr sz="2000" spc="-55" dirty="0">
                <a:cs typeface="Arial"/>
              </a:rPr>
              <a:t> </a:t>
            </a:r>
            <a:r>
              <a:rPr sz="2000" spc="5" dirty="0">
                <a:cs typeface="Arial"/>
              </a:rPr>
              <a:t>th</a:t>
            </a:r>
            <a:r>
              <a:rPr sz="2000" dirty="0">
                <a:cs typeface="Arial"/>
              </a:rPr>
              <a:t>e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diagra</a:t>
            </a:r>
            <a:r>
              <a:rPr sz="2000" dirty="0">
                <a:cs typeface="Arial"/>
              </a:rPr>
              <a:t>m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infor</a:t>
            </a:r>
            <a:r>
              <a:rPr sz="2000" spc="-30" dirty="0">
                <a:cs typeface="Arial"/>
              </a:rPr>
              <a:t>m</a:t>
            </a:r>
            <a:r>
              <a:rPr sz="2000" spc="5" dirty="0">
                <a:cs typeface="Arial"/>
              </a:rPr>
              <a:t>atio</a:t>
            </a:r>
            <a:r>
              <a:rPr sz="2000" dirty="0">
                <a:cs typeface="Arial"/>
              </a:rPr>
              <a:t>n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t</a:t>
            </a:r>
            <a:r>
              <a:rPr sz="2000" dirty="0">
                <a:cs typeface="Arial"/>
              </a:rPr>
              <a:t>o</a:t>
            </a:r>
            <a:r>
              <a:rPr sz="2000" spc="-25" dirty="0">
                <a:cs typeface="Arial"/>
              </a:rPr>
              <a:t> </a:t>
            </a:r>
            <a:r>
              <a:rPr sz="2000" dirty="0">
                <a:cs typeface="Arial"/>
              </a:rPr>
              <a:t>a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fil</a:t>
            </a:r>
            <a:r>
              <a:rPr sz="2000" dirty="0">
                <a:cs typeface="Arial"/>
              </a:rPr>
              <a:t>e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calle</a:t>
            </a:r>
            <a:r>
              <a:rPr sz="2000" dirty="0">
                <a:cs typeface="Arial"/>
              </a:rPr>
              <a:t>d</a:t>
            </a:r>
            <a:r>
              <a:rPr sz="2000" spc="-25" dirty="0">
                <a:cs typeface="Arial"/>
              </a:rPr>
              <a:t> </a:t>
            </a:r>
            <a:r>
              <a:rPr lang="hi-IN" sz="2000" spc="5" dirty="0" smtClean="0">
                <a:cs typeface="Arial"/>
              </a:rPr>
              <a:t>Case </a:t>
            </a:r>
            <a:r>
              <a:rPr lang="hi-IN" sz="2000" spc="5" dirty="0">
                <a:cs typeface="Arial"/>
              </a:rPr>
              <a:t>1</a:t>
            </a:r>
            <a:r>
              <a:rPr sz="2000" spc="5" dirty="0" smtClean="0">
                <a:cs typeface="Arial"/>
              </a:rPr>
              <a:t>-</a:t>
            </a:r>
            <a:r>
              <a:rPr lang="hi-IN" sz="2000" spc="5" dirty="0" smtClean="0">
                <a:cs typeface="Arial"/>
              </a:rPr>
              <a:t>1</a:t>
            </a:r>
            <a:r>
              <a:rPr sz="2000" spc="5" dirty="0" smtClean="0">
                <a:cs typeface="Arial"/>
              </a:rPr>
              <a:t>.SLD</a:t>
            </a:r>
            <a:endParaRPr lang="hi-IN" sz="2000" spc="5" dirty="0" smtClean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lang="hi-IN" sz="2000" spc="5" dirty="0" smtClean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spc="5" dirty="0" smtClean="0">
                <a:cs typeface="Arial"/>
              </a:rPr>
              <a:t>Automate power flows</a:t>
            </a: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lang="hi-IN" sz="2000" spc="5" dirty="0" smtClean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spc="5" dirty="0" smtClean="0">
                <a:cs typeface="Arial"/>
              </a:rPr>
              <a:t>Check branch loadings as percentage of RATE-B</a:t>
            </a: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lang="hi-IN" sz="2000" spc="5" dirty="0" smtClean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dirty="0" smtClean="0">
                <a:cs typeface="Arial"/>
              </a:rPr>
              <a:t>Tap Branch between Bus-1 and Bus-2 (at Bus#606) with 40:60 ratio of impedances between Bus-1 to Bus-6 and Bus-6 to Bus-2. Add Load-SEC with P=5 MW, p.f. 0.9. </a:t>
            </a:r>
            <a:endParaRPr lang="hi-IN" sz="2000" dirty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dirty="0" smtClean="0">
                <a:cs typeface="Arial"/>
              </a:rPr>
              <a:t>Save Modified case as Case 1_2.sav</a:t>
            </a: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endParaRPr lang="hi-IN" sz="2000" dirty="0" smtClean="0">
              <a:cs typeface="Arial"/>
            </a:endParaRPr>
          </a:p>
          <a:p>
            <a:pPr marL="546100" marR="97155" indent="-533400" algn="just">
              <a:lnSpc>
                <a:spcPct val="100000"/>
              </a:lnSpc>
              <a:buFont typeface="Arial"/>
              <a:buAutoNum type="alphaUcPeriod"/>
              <a:tabLst>
                <a:tab pos="546100" algn="l"/>
              </a:tabLst>
            </a:pPr>
            <a:r>
              <a:rPr lang="hi-IN" sz="2000" dirty="0" smtClean="0">
                <a:cs typeface="Arial"/>
              </a:rPr>
              <a:t>Find Pair of buses with maximum angular difference</a:t>
            </a:r>
            <a:endParaRPr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89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hi-IN" dirty="0" smtClean="0"/>
              <a:t>Case 1_1.sld</a:t>
            </a:r>
            <a:endParaRPr lang="en-IN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93" y="1351756"/>
            <a:ext cx="802821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7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hi-IN" dirty="0" smtClean="0"/>
              <a:t>Case 1_1.sld =&gt; Branch Overload Checking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219200"/>
            <a:ext cx="74295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hi-IN" dirty="0" smtClean="0"/>
              <a:t>Case 1_2tapped.sld =&gt; Network after tapping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03" y="914400"/>
            <a:ext cx="7417594" cy="550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146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 You !!</a:t>
            </a:r>
            <a:endParaRPr lang="hi-I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57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Workshop on Power flow studies using PSSE at </a:t>
            </a:r>
            <a:r>
              <a:rPr lang="en-US" b="1" dirty="0" err="1" smtClean="0"/>
              <a:t>Thimphu</a:t>
            </a:r>
            <a:r>
              <a:rPr lang="en-US" b="1" dirty="0" smtClean="0"/>
              <a:t>, Bhutan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826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6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I : Introduction to power system simulation using PSS/E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Day-1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1137417"/>
            <a:ext cx="86090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>
              <a:defRPr/>
            </a:pPr>
            <a:r>
              <a:rPr lang="en-IN" sz="2000" dirty="0" smtClean="0">
                <a:latin typeface="Arial" charset="0"/>
                <a:cs typeface="Arial" charset="0"/>
              </a:rPr>
              <a:t>Electric Power system =&gt; Largest machine every built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IN" sz="2000" dirty="0" smtClean="0">
                <a:latin typeface="Arial" charset="0"/>
                <a:cs typeface="Arial" charset="0"/>
              </a:rPr>
              <a:t>Interaction amongst millions of devices and their controllers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IN" sz="2000" dirty="0" smtClean="0">
                <a:latin typeface="Arial" charset="0"/>
                <a:cs typeface="Arial" charset="0"/>
              </a:rPr>
              <a:t>Simulate =&gt; Assess impact without disturbance /</a:t>
            </a:r>
            <a:r>
              <a:rPr lang="en-IN" sz="2000" dirty="0">
                <a:latin typeface="Arial" charset="0"/>
                <a:cs typeface="Arial" charset="0"/>
              </a:rPr>
              <a:t> </a:t>
            </a:r>
            <a:r>
              <a:rPr lang="en-IN" sz="2000" dirty="0" smtClean="0">
                <a:latin typeface="Arial" charset="0"/>
                <a:cs typeface="Arial" charset="0"/>
              </a:rPr>
              <a:t>interruption</a:t>
            </a:r>
            <a:endParaRPr lang="en-IN" sz="2000" dirty="0">
              <a:latin typeface="Arial" charset="0"/>
              <a:cs typeface="Arial" charset="0"/>
            </a:endParaRPr>
          </a:p>
          <a:p>
            <a:pPr lvl="1" eaLnBrk="1" hangingPunct="1">
              <a:defRPr/>
            </a:pPr>
            <a:endParaRPr lang="en-IN" sz="2000" dirty="0">
              <a:latin typeface="Arial" charset="0"/>
              <a:cs typeface="Arial" charset="0"/>
            </a:endParaRPr>
          </a:p>
        </p:txBody>
      </p:sp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/>
              <a:t>Power System Simulation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8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09" y="2625136"/>
            <a:ext cx="8286609" cy="32145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2900" y="6013589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>
              <a:defRPr/>
            </a:pPr>
            <a:r>
              <a:rPr lang="en-IN" sz="2000" b="1" dirty="0" smtClean="0">
                <a:latin typeface="Arial" charset="0"/>
                <a:cs typeface="Arial" charset="0"/>
              </a:rPr>
              <a:t>Generation			Delivery		Consumption</a:t>
            </a:r>
          </a:p>
        </p:txBody>
      </p:sp>
    </p:spTree>
    <p:extLst>
      <p:ext uri="{BB962C8B-B14F-4D97-AF65-F5344CB8AC3E}">
        <p14:creationId xmlns:p14="http://schemas.microsoft.com/office/powerpoint/2010/main" val="5562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2400" y="973138"/>
            <a:ext cx="8763000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n-IN" altLang="en-US" sz="2200" dirty="0" smtClean="0">
                <a:latin typeface="+mj-lt"/>
              </a:rPr>
              <a:t>Simulation </a:t>
            </a:r>
            <a:r>
              <a:rPr lang="en-IN" altLang="en-US" sz="2200" dirty="0">
                <a:latin typeface="+mj-lt"/>
              </a:rPr>
              <a:t>=&gt; </a:t>
            </a:r>
            <a:r>
              <a:rPr lang="en-IN" altLang="en-US" sz="2200" dirty="0" smtClean="0">
                <a:latin typeface="+mj-lt"/>
              </a:rPr>
              <a:t>A</a:t>
            </a:r>
            <a:r>
              <a:rPr lang="en-US" altLang="en-US" sz="2200" dirty="0" err="1" smtClean="0">
                <a:latin typeface="+mj-lt"/>
              </a:rPr>
              <a:t>ctual</a:t>
            </a:r>
            <a:r>
              <a:rPr lang="en-US" altLang="en-US" sz="2200" dirty="0" smtClean="0">
                <a:latin typeface="+mj-lt"/>
              </a:rPr>
              <a:t> run </a:t>
            </a:r>
            <a:r>
              <a:rPr lang="en-US" altLang="en-US" sz="2200" dirty="0">
                <a:latin typeface="+mj-lt"/>
              </a:rPr>
              <a:t>of a</a:t>
            </a:r>
            <a:r>
              <a:rPr lang="en-US" altLang="en-US" sz="2200" dirty="0" smtClean="0">
                <a:latin typeface="+mj-lt"/>
              </a:rPr>
              <a:t> </a:t>
            </a:r>
            <a:r>
              <a:rPr lang="en-US" altLang="en-US" sz="2200" dirty="0">
                <a:latin typeface="+mj-lt"/>
              </a:rPr>
              <a:t>model system to gain insight into its performance.</a:t>
            </a: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n-IN" altLang="en-US" sz="2200" dirty="0">
                <a:latin typeface="+mj-lt"/>
              </a:rPr>
              <a:t>Steps in Simulation =&gt;</a:t>
            </a: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endParaRPr lang="en-IN" altLang="en-US" sz="2200" dirty="0">
              <a:latin typeface="+mj-lt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n-IN" altLang="en-US" sz="2200" dirty="0" smtClean="0">
                <a:latin typeface="+mj-lt"/>
              </a:rPr>
              <a:t>Modelling is the Transition of a given Physical problem into it’s Mathematical representation</a:t>
            </a:r>
          </a:p>
          <a:p>
            <a:pPr lvl="1" algn="just" eaLnBrk="1" hangingPunct="1"/>
            <a:endParaRPr lang="en-IN" altLang="en-US" sz="2200" dirty="0">
              <a:latin typeface="+mj-lt"/>
            </a:endParaRPr>
          </a:p>
        </p:txBody>
      </p:sp>
      <p:sp>
        <p:nvSpPr>
          <p:cNvPr id="19459" name="Title 1"/>
          <p:cNvSpPr txBox="1">
            <a:spLocks/>
          </p:cNvSpPr>
          <p:nvPr/>
        </p:nvSpPr>
        <p:spPr bwMode="auto">
          <a:xfrm>
            <a:off x="304800" y="46038"/>
            <a:ext cx="82296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 dirty="0" smtClean="0">
                <a:latin typeface="+mj-lt"/>
                <a:cs typeface="Times New Roman" panose="02020603050405020304" pitchFamily="18" charset="0"/>
              </a:rPr>
              <a:t>Introduction to Simulation…(1)</a:t>
            </a:r>
            <a:endParaRPr lang="en-IN" altLang="en-US" sz="3600" b="1" dirty="0">
              <a:latin typeface="+mj-lt"/>
            </a:endParaRPr>
          </a:p>
        </p:txBody>
      </p:sp>
      <p:sp>
        <p:nvSpPr>
          <p:cNvPr id="1946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254787E-FE24-4195-AC78-5B4E0C075791}" type="slidenum">
              <a:rPr lang="en-US" altLang="en-US">
                <a:solidFill>
                  <a:srgbClr val="898989"/>
                </a:solidFill>
              </a:rPr>
              <a:pPr/>
              <a:t>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83013" y="3049588"/>
            <a:ext cx="2895600" cy="46196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400"/>
              <a:t>Simulation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23900" y="2590800"/>
            <a:ext cx="251460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dirty="0"/>
              <a:t>Programming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57250" y="3803650"/>
            <a:ext cx="2057400" cy="4619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dirty="0"/>
              <a:t>Analysis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209800" y="4794250"/>
            <a:ext cx="2716213" cy="4619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dirty="0"/>
              <a:t>Modelling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764213" y="4265613"/>
            <a:ext cx="2438400" cy="1385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dirty="0"/>
              <a:t>Probability &amp;</a:t>
            </a:r>
            <a:br>
              <a:rPr lang="en-US" altLang="en-US" sz="2400" dirty="0"/>
            </a:br>
            <a:r>
              <a:rPr lang="en-US" altLang="en-US" sz="2400" dirty="0"/>
              <a:t>Statistics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dirty="0"/>
              <a:t>(Assumptions)</a:t>
            </a:r>
          </a:p>
        </p:txBody>
      </p:sp>
      <p:sp>
        <p:nvSpPr>
          <p:cNvPr id="19469" name="Line 10"/>
          <p:cNvSpPr>
            <a:spLocks noChangeShapeType="1"/>
          </p:cNvSpPr>
          <p:nvPr/>
        </p:nvSpPr>
        <p:spPr bwMode="auto">
          <a:xfrm>
            <a:off x="1981200" y="3073400"/>
            <a:ext cx="1676400" cy="301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470" name="Line 11"/>
          <p:cNvSpPr>
            <a:spLocks noChangeShapeType="1"/>
          </p:cNvSpPr>
          <p:nvPr/>
        </p:nvSpPr>
        <p:spPr bwMode="auto">
          <a:xfrm flipV="1">
            <a:off x="2914650" y="3611563"/>
            <a:ext cx="1074738" cy="485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471" name="Line 12"/>
          <p:cNvSpPr>
            <a:spLocks noChangeShapeType="1"/>
          </p:cNvSpPr>
          <p:nvPr/>
        </p:nvSpPr>
        <p:spPr bwMode="auto">
          <a:xfrm flipV="1">
            <a:off x="4419600" y="3614738"/>
            <a:ext cx="0" cy="1114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9472" name="Line 13"/>
          <p:cNvSpPr>
            <a:spLocks noChangeShapeType="1"/>
          </p:cNvSpPr>
          <p:nvPr/>
        </p:nvSpPr>
        <p:spPr bwMode="auto">
          <a:xfrm flipH="1" flipV="1">
            <a:off x="6381750" y="3556000"/>
            <a:ext cx="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3299</TotalTime>
  <Words>2256</Words>
  <Application>Microsoft Office PowerPoint</Application>
  <PresentationFormat>On-screen Show (4:3)</PresentationFormat>
  <Paragraphs>507</Paragraphs>
  <Slides>57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Arial</vt:lpstr>
      <vt:lpstr>Calibri</vt:lpstr>
      <vt:lpstr>Calibri Light</vt:lpstr>
      <vt:lpstr>Mangal</vt:lpstr>
      <vt:lpstr>Symbol</vt:lpstr>
      <vt:lpstr>Times New Roman</vt:lpstr>
      <vt:lpstr>Wingdings</vt:lpstr>
      <vt:lpstr>Office Theme</vt:lpstr>
      <vt:lpstr>SAARC Workshop  on  Load/Power Flow Studies using PSS/E for Efficient National &amp; Cross Border Interconnected Power Systems in South Asia </vt:lpstr>
      <vt:lpstr>Day-1 (18-July-2018)</vt:lpstr>
      <vt:lpstr>Day-2 (19-July-2018)</vt:lpstr>
      <vt:lpstr>Day-2 (19-July-2018)…contd..</vt:lpstr>
      <vt:lpstr>Day-3 (20-July-2018)</vt:lpstr>
      <vt:lpstr>This page is intentionally kept blank</vt:lpstr>
      <vt:lpstr>SAARC Workshop  on  Load/Power Flow Studies using PSS/E for Efficient National &amp; Cross Border Interconnected Power Systems in South Asia </vt:lpstr>
      <vt:lpstr>PowerPoint Presentation</vt:lpstr>
      <vt:lpstr>PowerPoint Presentation</vt:lpstr>
      <vt:lpstr>Power System study : Timelines and Categories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 Flow Modeling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This page is intentionally kept blank</vt:lpstr>
      <vt:lpstr>SAARC Workshop  on  Load/Power Flow Studies using PSS/E for Efficient National &amp; Cross Border Interconnected Power Systems in South Asia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This page is intentionally kept blank</vt:lpstr>
      <vt:lpstr>SAARC Workshop  on  Load/Power Flow Studies using PSS/E for Efficient National &amp; Cross Border Interconnected Power Systems in South Asia </vt:lpstr>
      <vt:lpstr>PowerPoint Presentation</vt:lpstr>
      <vt:lpstr>PowerPoint Presentation</vt:lpstr>
      <vt:lpstr>PowerPoint Presentation</vt:lpstr>
      <vt:lpstr>To Create a New Diagram</vt:lpstr>
      <vt:lpstr>Diagram Menu Options</vt:lpstr>
      <vt:lpstr>Diagram Properties...(1)</vt:lpstr>
      <vt:lpstr>Diagram Properties...(2)</vt:lpstr>
      <vt:lpstr>Diagram  Preferences</vt:lpstr>
      <vt:lpstr>Diagram  Preferences</vt:lpstr>
      <vt:lpstr>PowerPoint Presentation</vt:lpstr>
      <vt:lpstr>PowerPoint Presentation</vt:lpstr>
      <vt:lpstr>PowerPoint Presentation</vt:lpstr>
      <vt:lpstr>PowerPoint Presentation</vt:lpstr>
      <vt:lpstr>Thank You 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NLDCPSSE3</cp:lastModifiedBy>
  <cp:revision>288</cp:revision>
  <cp:lastPrinted>2018-07-06T11:33:25Z</cp:lastPrinted>
  <dcterms:created xsi:type="dcterms:W3CDTF">2017-03-07T04:28:08Z</dcterms:created>
  <dcterms:modified xsi:type="dcterms:W3CDTF">2018-07-08T11:41:03Z</dcterms:modified>
</cp:coreProperties>
</file>