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256" r:id="rId2"/>
    <p:sldId id="286" r:id="rId3"/>
    <p:sldId id="287" r:id="rId4"/>
    <p:sldId id="277" r:id="rId5"/>
    <p:sldId id="278" r:id="rId6"/>
    <p:sldId id="283" r:id="rId7"/>
    <p:sldId id="288" r:id="rId8"/>
    <p:sldId id="290" r:id="rId9"/>
    <p:sldId id="262" r:id="rId10"/>
    <p:sldId id="264" r:id="rId11"/>
    <p:sldId id="270" r:id="rId12"/>
    <p:sldId id="266" r:id="rId13"/>
    <p:sldId id="271" r:id="rId14"/>
    <p:sldId id="272" r:id="rId15"/>
    <p:sldId id="285" r:id="rId16"/>
    <p:sldId id="269" r:id="rId17"/>
    <p:sldId id="275" r:id="rId18"/>
    <p:sldId id="282" r:id="rId19"/>
    <p:sldId id="291" r:id="rId20"/>
    <p:sldId id="276" r:id="rId21"/>
    <p:sldId id="28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wwa liuza" initials="hl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>
        <p:scale>
          <a:sx n="100" d="100"/>
          <a:sy n="100" d="100"/>
        </p:scale>
        <p:origin x="-516" y="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4-28T13:34:54.904" idx="3">
    <p:pos x="10" y="-134"/>
    <p:text>Maldives Energy Authority (MEA) is an independent regulatory body affiliated to the Ministry of Energy and Environment and operates under guidance of a Governing Board appointed by the President.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59B1F-2FB6-4F28-9A37-EA5F19679EA8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44914-B903-41C5-92ED-A18E41F28A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2766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44914-B903-41C5-92ED-A18E41F28A6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44914-B903-41C5-92ED-A18E41F28A6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4675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ergy.gov.mv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ENERGY SECTOR OF MALDIVES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Presented by: Maldives Energy Authority</a:t>
            </a:r>
          </a:p>
        </p:txBody>
      </p:sp>
    </p:spTree>
    <p:extLst>
      <p:ext uri="{BB962C8B-B14F-4D97-AF65-F5344CB8AC3E}">
        <p14:creationId xmlns:p14="http://schemas.microsoft.com/office/powerpoint/2010/main" xmlns="" val="384005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Development of new regulations which are complementary to the existing ones.</a:t>
            </a:r>
          </a:p>
          <a:p>
            <a:r>
              <a:rPr lang="en-US" dirty="0" smtClean="0"/>
              <a:t>Increasing human resource capacity of MEA and utilities</a:t>
            </a:r>
          </a:p>
          <a:p>
            <a:pPr lvl="0"/>
            <a:r>
              <a:rPr lang="en-US" dirty="0" smtClean="0"/>
              <a:t>Amendment </a:t>
            </a:r>
            <a:r>
              <a:rPr lang="en-US" dirty="0"/>
              <a:t>had been made in the Import/Export </a:t>
            </a:r>
            <a:r>
              <a:rPr lang="en-US" dirty="0" smtClean="0"/>
              <a:t>law </a:t>
            </a:r>
            <a:r>
              <a:rPr lang="en-US" dirty="0"/>
              <a:t>during 2012 to allow for exemption of duty for Renewable Energy related products</a:t>
            </a:r>
            <a:r>
              <a:rPr lang="en-US" dirty="0" smtClean="0"/>
              <a:t>.</a:t>
            </a:r>
          </a:p>
          <a:p>
            <a:pPr lvl="0"/>
            <a:r>
              <a:rPr lang="en-US" dirty="0" smtClean="0"/>
              <a:t>Further amendment are to be proposed to incorporate duty exemption for Energy Efficient equipment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Enhancing the existing regulatory framework – The progress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4857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Updating required to improve the safety, quality and reliability of the power service industry</a:t>
            </a:r>
          </a:p>
          <a:p>
            <a:r>
              <a:rPr lang="en-US" dirty="0" smtClean="0"/>
              <a:t>Improving the economic operation of power systems</a:t>
            </a:r>
          </a:p>
          <a:p>
            <a:r>
              <a:rPr lang="en-US" dirty="0" smtClean="0"/>
              <a:t>Protection for </a:t>
            </a:r>
            <a:r>
              <a:rPr lang="en-US" dirty="0"/>
              <a:t>investors, service provider and consumers</a:t>
            </a:r>
          </a:p>
          <a:p>
            <a:r>
              <a:rPr lang="en-US" dirty="0" smtClean="0"/>
              <a:t>Incorporating support for renewable energy and energy efficiency as per energy policy</a:t>
            </a:r>
          </a:p>
          <a:p>
            <a:r>
              <a:rPr lang="en-US" dirty="0" smtClean="0"/>
              <a:t>Complementary to the SREP to provide an enabling environment for power sector investments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a broader regulatory framework?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7884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209800"/>
            <a:ext cx="7662333" cy="4419600"/>
          </a:xfrm>
        </p:spPr>
        <p:txBody>
          <a:bodyPr>
            <a:normAutofit fontScale="70000" lnSpcReduction="20000"/>
          </a:bodyPr>
          <a:lstStyle/>
          <a:p>
            <a:r>
              <a:rPr lang="en-US" sz="2900" b="1" dirty="0" smtClean="0"/>
              <a:t>Licensing/Registration</a:t>
            </a:r>
          </a:p>
          <a:p>
            <a:pPr lvl="1"/>
            <a:r>
              <a:rPr lang="en-US" sz="2600" i="1" dirty="0" smtClean="0"/>
              <a:t>Licensing for Electricians and Engineers </a:t>
            </a:r>
            <a:r>
              <a:rPr lang="en-US" sz="2600" i="1" dirty="0"/>
              <a:t>Regulations </a:t>
            </a:r>
          </a:p>
          <a:p>
            <a:pPr lvl="1"/>
            <a:r>
              <a:rPr lang="en-US" sz="2600" i="1" dirty="0" smtClean="0"/>
              <a:t>Licensing </a:t>
            </a:r>
            <a:r>
              <a:rPr lang="en-US" sz="2600" i="1" dirty="0"/>
              <a:t>Fee Regulation</a:t>
            </a:r>
          </a:p>
          <a:p>
            <a:pPr lvl="1"/>
            <a:r>
              <a:rPr lang="en-US" sz="2600" i="1" dirty="0" smtClean="0"/>
              <a:t>Regulations </a:t>
            </a:r>
            <a:r>
              <a:rPr lang="en-US" sz="2600" i="1" dirty="0"/>
              <a:t>for Registration/ Accreditation of Energy </a:t>
            </a:r>
            <a:r>
              <a:rPr lang="en-US" sz="2600" i="1" dirty="0" smtClean="0"/>
              <a:t>Auditors</a:t>
            </a:r>
          </a:p>
          <a:p>
            <a:r>
              <a:rPr lang="en-US" sz="2900" b="1" dirty="0"/>
              <a:t>Utility Service</a:t>
            </a:r>
          </a:p>
          <a:p>
            <a:pPr lvl="1"/>
            <a:r>
              <a:rPr lang="en-US" sz="2600" i="1" dirty="0"/>
              <a:t>Investment Approval Regulations</a:t>
            </a:r>
          </a:p>
          <a:p>
            <a:pPr lvl="1"/>
            <a:r>
              <a:rPr lang="en-US" sz="2600" i="1" dirty="0"/>
              <a:t>Draft Power Purchase Agreement (PPA</a:t>
            </a:r>
            <a:r>
              <a:rPr lang="en-US" sz="2600" i="1" dirty="0" smtClean="0"/>
              <a:t>)</a:t>
            </a:r>
          </a:p>
          <a:p>
            <a:pPr lvl="1"/>
            <a:r>
              <a:rPr lang="en-US" sz="2600" i="1" dirty="0"/>
              <a:t>Licensing Electricity Operators </a:t>
            </a:r>
            <a:r>
              <a:rPr lang="en-US" sz="2600" i="1" dirty="0" smtClean="0"/>
              <a:t>Regulations</a:t>
            </a:r>
            <a:endParaRPr lang="en-US" sz="2600" i="1" dirty="0">
              <a:solidFill>
                <a:srgbClr val="FF0000"/>
              </a:solidFill>
            </a:endParaRPr>
          </a:p>
          <a:p>
            <a:r>
              <a:rPr lang="en-US" sz="2900" b="1" dirty="0" smtClean="0"/>
              <a:t>Technical </a:t>
            </a:r>
            <a:r>
              <a:rPr lang="en-US" sz="2900" b="1" dirty="0"/>
              <a:t>Regulations</a:t>
            </a:r>
          </a:p>
          <a:p>
            <a:pPr lvl="1"/>
            <a:r>
              <a:rPr lang="en-US" sz="2600" i="1" dirty="0"/>
              <a:t>Regulation for Safety, Inspection and Testing of Electrical Installations </a:t>
            </a:r>
          </a:p>
          <a:p>
            <a:pPr lvl="1"/>
            <a:r>
              <a:rPr lang="en-US" sz="2600" i="1" dirty="0"/>
              <a:t>Installation Standards</a:t>
            </a:r>
          </a:p>
          <a:p>
            <a:pPr lvl="1"/>
            <a:r>
              <a:rPr lang="en-US" sz="2600" i="1" dirty="0"/>
              <a:t>Service Provider’s Code</a:t>
            </a:r>
          </a:p>
          <a:p>
            <a:pPr lvl="1"/>
            <a:r>
              <a:rPr lang="en-US" sz="2600" i="1" dirty="0"/>
              <a:t>Metering </a:t>
            </a:r>
            <a:r>
              <a:rPr lang="en-US" sz="2600" i="1" dirty="0" smtClean="0"/>
              <a:t>Scheme</a:t>
            </a:r>
          </a:p>
          <a:p>
            <a:pPr marL="301943" lvl="1" indent="0">
              <a:buNone/>
            </a:pPr>
            <a:endParaRPr lang="en-US" dirty="0"/>
          </a:p>
          <a:p>
            <a:r>
              <a:rPr lang="en-US" sz="1900" b="1" i="1" dirty="0" smtClean="0">
                <a:solidFill>
                  <a:schemeClr val="accent1">
                    <a:lumMod val="75000"/>
                  </a:schemeClr>
                </a:solidFill>
              </a:rPr>
              <a:t>Note: </a:t>
            </a:r>
            <a:r>
              <a:rPr lang="en-US" sz="1900" i="1" dirty="0" smtClean="0">
                <a:solidFill>
                  <a:schemeClr val="accent1">
                    <a:lumMod val="75000"/>
                  </a:schemeClr>
                </a:solidFill>
              </a:rPr>
              <a:t>All draft regulations is available at our website (www.energy.gov.mv</a:t>
            </a:r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en-US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23672"/>
            <a:ext cx="8229600" cy="1252728"/>
          </a:xfrm>
        </p:spPr>
        <p:txBody>
          <a:bodyPr>
            <a:noAutofit/>
          </a:bodyPr>
          <a:lstStyle/>
          <a:p>
            <a:r>
              <a:rPr lang="en-US" sz="3200" dirty="0" smtClean="0"/>
              <a:t>List of regulations formulated under the regulatory framework development (Through the Technical Assistance of World Bank/ADB)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181367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Licensing </a:t>
            </a:r>
            <a:r>
              <a:rPr lang="en-US" b="1" dirty="0"/>
              <a:t>Operators </a:t>
            </a:r>
            <a:r>
              <a:rPr lang="en-US" b="1" dirty="0" smtClean="0"/>
              <a:t>Regulations</a:t>
            </a:r>
            <a:endParaRPr lang="en-US" dirty="0"/>
          </a:p>
          <a:p>
            <a:pPr lvl="1"/>
            <a:r>
              <a:rPr lang="en-US" dirty="0" smtClean="0"/>
              <a:t>Details the </a:t>
            </a:r>
            <a:r>
              <a:rPr lang="en-US" dirty="0"/>
              <a:t>rules and requirements for licensing operators who deals with electricity production or transmission or distribution (or any combination of these).</a:t>
            </a:r>
          </a:p>
          <a:p>
            <a:pPr lvl="1"/>
            <a:r>
              <a:rPr lang="en-US" dirty="0" smtClean="0"/>
              <a:t>Licensing Operators are categorized in to 3:-</a:t>
            </a:r>
          </a:p>
          <a:p>
            <a:pPr lvl="2"/>
            <a:r>
              <a:rPr lang="en-US" dirty="0" smtClean="0"/>
              <a:t>Service providers License</a:t>
            </a:r>
          </a:p>
          <a:p>
            <a:pPr lvl="2"/>
            <a:r>
              <a:rPr lang="en-US" dirty="0" smtClean="0"/>
              <a:t>Independent power producers License</a:t>
            </a:r>
          </a:p>
          <a:p>
            <a:pPr lvl="2"/>
            <a:r>
              <a:rPr lang="en-US" dirty="0" smtClean="0"/>
              <a:t>Transmission License</a:t>
            </a:r>
          </a:p>
          <a:p>
            <a:pPr lvl="1"/>
            <a:r>
              <a:rPr lang="en-US" dirty="0" smtClean="0"/>
              <a:t>All renewable power producers are also required to obtain operator’s license under this regulation</a:t>
            </a:r>
          </a:p>
          <a:p>
            <a:pPr lvl="1"/>
            <a:r>
              <a:rPr lang="en-US" dirty="0" smtClean="0"/>
              <a:t>Independent power producers do not have the right to distribute electricity to consumers.</a:t>
            </a:r>
          </a:p>
          <a:p>
            <a:pPr lvl="1"/>
            <a:r>
              <a:rPr lang="en-US" dirty="0" smtClean="0"/>
              <a:t>IPPs can distribute electricity to the registered Service Provider through a Power Purchasing Agreement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</a:t>
            </a:r>
            <a:r>
              <a:rPr lang="en-US" dirty="0" smtClean="0"/>
              <a:t>key </a:t>
            </a:r>
            <a:r>
              <a:rPr lang="en-US" dirty="0"/>
              <a:t>regulations</a:t>
            </a:r>
          </a:p>
        </p:txBody>
      </p:sp>
    </p:spTree>
    <p:extLst>
      <p:ext uri="{BB962C8B-B14F-4D97-AF65-F5344CB8AC3E}">
        <p14:creationId xmlns:p14="http://schemas.microsoft.com/office/powerpoint/2010/main" xmlns="" val="223019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438400"/>
            <a:ext cx="7408333" cy="4114800"/>
          </a:xfrm>
        </p:spPr>
        <p:txBody>
          <a:bodyPr>
            <a:normAutofit fontScale="85000" lnSpcReduction="20000"/>
          </a:bodyPr>
          <a:lstStyle/>
          <a:p>
            <a:r>
              <a:rPr lang="en-US" sz="3100" b="1" dirty="0" smtClean="0"/>
              <a:t>Utility Investment </a:t>
            </a:r>
            <a:r>
              <a:rPr lang="en-US" sz="3100" b="1" dirty="0"/>
              <a:t>Approval </a:t>
            </a:r>
            <a:r>
              <a:rPr lang="en-US" sz="3100" b="1" dirty="0" smtClean="0"/>
              <a:t>Regulations</a:t>
            </a:r>
            <a:endParaRPr lang="en-US" sz="3100" b="1" dirty="0"/>
          </a:p>
          <a:p>
            <a:pPr lvl="1"/>
            <a:endParaRPr lang="en-US" sz="2600" dirty="0" smtClean="0"/>
          </a:p>
          <a:p>
            <a:pPr lvl="1"/>
            <a:r>
              <a:rPr lang="en-US" sz="2600" dirty="0" smtClean="0"/>
              <a:t>Establish </a:t>
            </a:r>
            <a:r>
              <a:rPr lang="en-US" sz="2600" dirty="0"/>
              <a:t>rules, procedures and guidelines on submission, review and approval of investment proposals related to generation, </a:t>
            </a:r>
            <a:r>
              <a:rPr lang="en-US" sz="2600" dirty="0" smtClean="0"/>
              <a:t>and </a:t>
            </a:r>
            <a:r>
              <a:rPr lang="en-US" sz="2600" dirty="0"/>
              <a:t>distribution</a:t>
            </a:r>
            <a:r>
              <a:rPr lang="en-US" sz="2600" dirty="0" smtClean="0"/>
              <a:t>.</a:t>
            </a:r>
          </a:p>
          <a:p>
            <a:pPr lvl="1"/>
            <a:r>
              <a:rPr lang="en-US" sz="2600" dirty="0" smtClean="0"/>
              <a:t>The investment plan must include:</a:t>
            </a:r>
          </a:p>
          <a:p>
            <a:pPr lvl="2"/>
            <a:r>
              <a:rPr lang="en-US" sz="2400" dirty="0" smtClean="0"/>
              <a:t>Scope of the investment plan</a:t>
            </a:r>
          </a:p>
          <a:p>
            <a:pPr lvl="2"/>
            <a:r>
              <a:rPr lang="en-US" sz="2400" dirty="0" smtClean="0"/>
              <a:t>Objectives of the investment plan</a:t>
            </a:r>
          </a:p>
          <a:p>
            <a:pPr lvl="2"/>
            <a:r>
              <a:rPr lang="en-US" sz="2400" dirty="0" smtClean="0"/>
              <a:t>All the necessary documents, reports, drawings and feasibility study related to the investment plan submitted</a:t>
            </a:r>
          </a:p>
          <a:p>
            <a:pPr lvl="2"/>
            <a:r>
              <a:rPr lang="en-US" sz="2400" dirty="0" smtClean="0"/>
              <a:t>the extent to which the investment plan comply with the Methodology and evaluation criteria proposed in the regulation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Overview of </a:t>
            </a:r>
            <a:r>
              <a:rPr lang="en-US" dirty="0" smtClean="0">
                <a:solidFill>
                  <a:schemeClr val="bg1"/>
                </a:solidFill>
              </a:rPr>
              <a:t>key </a:t>
            </a:r>
            <a:r>
              <a:rPr lang="en-US" dirty="0">
                <a:solidFill>
                  <a:schemeClr val="bg1"/>
                </a:solidFill>
              </a:rPr>
              <a:t>regulations</a:t>
            </a:r>
          </a:p>
        </p:txBody>
      </p:sp>
    </p:spTree>
    <p:extLst>
      <p:ext uri="{BB962C8B-B14F-4D97-AF65-F5344CB8AC3E}">
        <p14:creationId xmlns:p14="http://schemas.microsoft.com/office/powerpoint/2010/main" xmlns="" val="363128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1"/>
            <a:r>
              <a:rPr lang="en-US" sz="2300" dirty="0"/>
              <a:t>These regulations shall be applicable to electricity operators covering:</a:t>
            </a:r>
            <a:endParaRPr lang="en-US" sz="3600" dirty="0"/>
          </a:p>
          <a:p>
            <a:pPr lvl="2"/>
            <a:r>
              <a:rPr lang="en-US" sz="2300" dirty="0"/>
              <a:t>Generation Licensees including IPPs</a:t>
            </a:r>
            <a:endParaRPr lang="en-US" sz="4100" dirty="0"/>
          </a:p>
          <a:p>
            <a:pPr lvl="2"/>
            <a:r>
              <a:rPr lang="en-US" sz="2300" dirty="0"/>
              <a:t>Distribution Licensees</a:t>
            </a:r>
          </a:p>
          <a:p>
            <a:pPr lvl="2"/>
            <a:r>
              <a:rPr lang="en-US" sz="2300" dirty="0"/>
              <a:t>Transmission Licensees</a:t>
            </a:r>
          </a:p>
          <a:p>
            <a:pPr lvl="1"/>
            <a:r>
              <a:rPr lang="en-US" sz="2500" dirty="0"/>
              <a:t>Subject to a review and evaluation process which takes into account</a:t>
            </a:r>
          </a:p>
          <a:p>
            <a:pPr lvl="2"/>
            <a:r>
              <a:rPr lang="en-US" sz="2300" dirty="0"/>
              <a:t>The necessity of investment, taking account into demand requirements, technical justification, urgency, and prudency</a:t>
            </a:r>
          </a:p>
          <a:p>
            <a:pPr lvl="2"/>
            <a:r>
              <a:rPr lang="en-US" sz="2300" dirty="0"/>
              <a:t>Statutory requirements</a:t>
            </a:r>
          </a:p>
          <a:p>
            <a:pPr lvl="2"/>
            <a:r>
              <a:rPr lang="en-US" sz="2300" dirty="0"/>
              <a:t>Safety requirements</a:t>
            </a:r>
          </a:p>
          <a:p>
            <a:pPr lvl="2"/>
            <a:r>
              <a:rPr lang="en-US" sz="2300" dirty="0"/>
              <a:t>Cost-benefit analysis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Overview of key regulations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4745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Power </a:t>
            </a:r>
            <a:r>
              <a:rPr lang="en-US" b="1" dirty="0"/>
              <a:t>Purchase Agreement (PPA</a:t>
            </a:r>
            <a:r>
              <a:rPr lang="en-US" b="1" dirty="0" smtClean="0"/>
              <a:t>)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 smtClean="0"/>
              <a:t>Falls under </a:t>
            </a:r>
            <a:r>
              <a:rPr lang="en-US" dirty="0"/>
              <a:t>the “Investment Approval Guidelines” and serve as a template for PPAs.</a:t>
            </a:r>
          </a:p>
          <a:p>
            <a:pPr lvl="1"/>
            <a:r>
              <a:rPr lang="en-US" dirty="0" smtClean="0"/>
              <a:t>Applicable to </a:t>
            </a:r>
            <a:r>
              <a:rPr lang="en-US" dirty="0"/>
              <a:t>any independent power producer who wish to sell electricity to the grid, which can be done through a PPA between the seller and the buyer. </a:t>
            </a:r>
            <a:endParaRPr lang="en-US" dirty="0" smtClean="0"/>
          </a:p>
          <a:p>
            <a:pPr lvl="1"/>
            <a:r>
              <a:rPr lang="en-US" dirty="0" smtClean="0"/>
              <a:t>(Sample PPA will be made available on www.mea.gov.mv)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Overview of </a:t>
            </a:r>
            <a:r>
              <a:rPr lang="en-US" dirty="0" smtClean="0">
                <a:solidFill>
                  <a:schemeClr val="bg1"/>
                </a:solidFill>
              </a:rPr>
              <a:t>key </a:t>
            </a:r>
            <a:r>
              <a:rPr lang="en-US" dirty="0">
                <a:solidFill>
                  <a:schemeClr val="bg1"/>
                </a:solidFill>
              </a:rPr>
              <a:t>regulations</a:t>
            </a:r>
          </a:p>
        </p:txBody>
      </p:sp>
    </p:spTree>
    <p:extLst>
      <p:ext uri="{BB962C8B-B14F-4D97-AF65-F5344CB8AC3E}">
        <p14:creationId xmlns:p14="http://schemas.microsoft.com/office/powerpoint/2010/main" xmlns="" val="317016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1" y="2362200"/>
            <a:ext cx="7442200" cy="37639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Installation standards</a:t>
            </a:r>
          </a:p>
          <a:p>
            <a:pPr lvl="1"/>
            <a:r>
              <a:rPr lang="en-US" dirty="0" smtClean="0"/>
              <a:t>Sets </a:t>
            </a:r>
            <a:r>
              <a:rPr lang="en-US" dirty="0"/>
              <a:t>the technical requirements and standards for the design and installation of electrical </a:t>
            </a:r>
            <a:r>
              <a:rPr lang="en-US" dirty="0" smtClean="0"/>
              <a:t>assets</a:t>
            </a:r>
          </a:p>
          <a:p>
            <a:pPr lvl="1"/>
            <a:r>
              <a:rPr lang="en-GB" dirty="0"/>
              <a:t>Installation Standards </a:t>
            </a:r>
            <a:r>
              <a:rPr lang="en-GB" dirty="0" smtClean="0"/>
              <a:t>addresses the </a:t>
            </a:r>
            <a:r>
              <a:rPr lang="en-GB" dirty="0"/>
              <a:t>following aspects:</a:t>
            </a:r>
            <a:endParaRPr lang="en-US" dirty="0"/>
          </a:p>
          <a:p>
            <a:pPr lvl="2"/>
            <a:r>
              <a:rPr lang="en-GB" dirty="0"/>
              <a:t>Standards for LV Electrical Installations (Outdoor and Public Areas)</a:t>
            </a:r>
            <a:endParaRPr lang="en-US" dirty="0"/>
          </a:p>
          <a:p>
            <a:pPr lvl="2"/>
            <a:r>
              <a:rPr lang="en-GB" dirty="0"/>
              <a:t>Standards for LV Electrical Installations (In-House Areas)</a:t>
            </a:r>
            <a:endParaRPr lang="en-US" dirty="0"/>
          </a:p>
          <a:p>
            <a:pPr lvl="2"/>
            <a:r>
              <a:rPr lang="en-GB" dirty="0"/>
              <a:t>Standards for MV Installations (Outdoor and Public Areas and Private Areas)</a:t>
            </a:r>
            <a:endParaRPr lang="en-US" dirty="0"/>
          </a:p>
          <a:p>
            <a:pPr lvl="2"/>
            <a:r>
              <a:rPr lang="en-GB" dirty="0"/>
              <a:t>Standards for Generating Stations</a:t>
            </a:r>
            <a:endParaRPr lang="en-US" dirty="0"/>
          </a:p>
          <a:p>
            <a:pPr lvl="2"/>
            <a:r>
              <a:rPr lang="en-GB" dirty="0"/>
              <a:t>Verification</a:t>
            </a:r>
            <a:endParaRPr lang="en-US" dirty="0"/>
          </a:p>
          <a:p>
            <a:pPr lvl="1"/>
            <a:r>
              <a:rPr lang="en-US" dirty="0" smtClean="0"/>
              <a:t>Also takes into account the interconnection to the grid for distributed generators including renewables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</a:t>
            </a:r>
            <a:r>
              <a:rPr lang="en-US" dirty="0" smtClean="0"/>
              <a:t>key </a:t>
            </a:r>
            <a:r>
              <a:rPr lang="en-US" dirty="0"/>
              <a:t>regulations</a:t>
            </a:r>
          </a:p>
        </p:txBody>
      </p:sp>
    </p:spTree>
    <p:extLst>
      <p:ext uri="{BB962C8B-B14F-4D97-AF65-F5344CB8AC3E}">
        <p14:creationId xmlns:p14="http://schemas.microsoft.com/office/powerpoint/2010/main" xmlns="" val="32385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/>
              <a:t>Service Provider’s Code</a:t>
            </a:r>
          </a:p>
          <a:p>
            <a:endParaRPr lang="en-US" b="1" dirty="0" smtClean="0"/>
          </a:p>
          <a:p>
            <a:pPr lvl="1"/>
            <a:r>
              <a:rPr lang="en-GB" dirty="0"/>
              <a:t>This Service Providers Code will </a:t>
            </a:r>
            <a:r>
              <a:rPr lang="en-GB" dirty="0" smtClean="0"/>
              <a:t>addresses the </a:t>
            </a:r>
            <a:r>
              <a:rPr lang="en-GB" dirty="0"/>
              <a:t>following aspects:</a:t>
            </a:r>
            <a:endParaRPr lang="en-US" dirty="0"/>
          </a:p>
          <a:p>
            <a:pPr lvl="2"/>
            <a:r>
              <a:rPr lang="en-GB" dirty="0"/>
              <a:t>Requirements for Service Provider License Issuance</a:t>
            </a:r>
            <a:endParaRPr lang="en-US" dirty="0"/>
          </a:p>
          <a:p>
            <a:pPr lvl="2"/>
            <a:r>
              <a:rPr lang="en-GB" dirty="0"/>
              <a:t>Requirements for Generating Stations</a:t>
            </a:r>
            <a:endParaRPr lang="en-US" dirty="0"/>
          </a:p>
          <a:p>
            <a:pPr lvl="2"/>
            <a:r>
              <a:rPr lang="en-GB" dirty="0"/>
              <a:t>Distribution Network Operation and Maintenance</a:t>
            </a:r>
            <a:endParaRPr lang="en-US" dirty="0"/>
          </a:p>
          <a:p>
            <a:pPr lvl="2"/>
            <a:r>
              <a:rPr lang="en-GB" dirty="0"/>
              <a:t>Distribution Network Planning</a:t>
            </a:r>
            <a:endParaRPr lang="en-US" dirty="0"/>
          </a:p>
          <a:p>
            <a:pPr lvl="2"/>
            <a:r>
              <a:rPr lang="en-GB" dirty="0"/>
              <a:t>Connection to the Distribution Network</a:t>
            </a:r>
            <a:endParaRPr lang="en-US" dirty="0"/>
          </a:p>
          <a:p>
            <a:pPr lvl="2"/>
            <a:r>
              <a:rPr lang="en-GB" dirty="0"/>
              <a:t>Commercial Aspects</a:t>
            </a:r>
            <a:endParaRPr lang="en-US" dirty="0"/>
          </a:p>
          <a:p>
            <a:pPr lvl="2"/>
            <a:r>
              <a:rPr lang="en-GB" dirty="0" smtClean="0"/>
              <a:t>Disputes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key regulations</a:t>
            </a:r>
          </a:p>
        </p:txBody>
      </p:sp>
    </p:spTree>
    <p:extLst>
      <p:ext uri="{BB962C8B-B14F-4D97-AF65-F5344CB8AC3E}">
        <p14:creationId xmlns:p14="http://schemas.microsoft.com/office/powerpoint/2010/main" xmlns="" val="61552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 generators can produce and sell power to the grid under PPAs </a:t>
            </a:r>
          </a:p>
          <a:p>
            <a:r>
              <a:rPr lang="en-US" dirty="0"/>
              <a:t>All producers are required to obtain operator licensing (for generation) and also approval from MEA for investment</a:t>
            </a:r>
          </a:p>
          <a:p>
            <a:r>
              <a:rPr lang="en-US" dirty="0"/>
              <a:t>Tariff rate </a:t>
            </a:r>
            <a:r>
              <a:rPr lang="en-US" dirty="0" smtClean="0"/>
              <a:t>are different </a:t>
            </a:r>
            <a:r>
              <a:rPr lang="en-US" dirty="0"/>
              <a:t>depending on the region it is installed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Tariff Rate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8721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Population: </a:t>
            </a:r>
            <a:r>
              <a:rPr lang="en-US" dirty="0" smtClean="0"/>
              <a:t>Approximately 400000</a:t>
            </a:r>
          </a:p>
          <a:p>
            <a:r>
              <a:rPr lang="en-US" dirty="0"/>
              <a:t>Land </a:t>
            </a:r>
            <a:r>
              <a:rPr lang="en-US" dirty="0" smtClean="0"/>
              <a:t>Area:300km2</a:t>
            </a:r>
            <a:endParaRPr lang="en-US" dirty="0"/>
          </a:p>
          <a:p>
            <a:r>
              <a:rPr lang="en-US" dirty="0"/>
              <a:t>GDP:1900Million </a:t>
            </a:r>
            <a:r>
              <a:rPr lang="en-US" dirty="0" smtClean="0"/>
              <a:t>USD</a:t>
            </a:r>
            <a:endParaRPr lang="en-US" dirty="0"/>
          </a:p>
          <a:p>
            <a:r>
              <a:rPr lang="en-US" dirty="0"/>
              <a:t>No. of Islands:1193</a:t>
            </a:r>
          </a:p>
          <a:p>
            <a:r>
              <a:rPr lang="en-US" dirty="0" smtClean="0"/>
              <a:t>Inhabitant islands:109</a:t>
            </a:r>
            <a:endParaRPr lang="en-US" dirty="0"/>
          </a:p>
          <a:p>
            <a:r>
              <a:rPr lang="en-US" dirty="0" smtClean="0"/>
              <a:t>Resorts:105</a:t>
            </a:r>
          </a:p>
          <a:p>
            <a:r>
              <a:rPr lang="en-US" dirty="0" smtClean="0"/>
              <a:t>Energy/GDP: 111 toe (Tons of oil Equivalent)/Million US$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Profile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8153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new regulatory framework is a comprehensive set of documents addresses the main aspects of the electricity </a:t>
            </a:r>
            <a:r>
              <a:rPr lang="en-US" dirty="0" smtClean="0"/>
              <a:t>sector</a:t>
            </a:r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Concluding Remarks</a:t>
            </a:r>
          </a:p>
        </p:txBody>
      </p:sp>
    </p:spTree>
    <p:extLst>
      <p:ext uri="{BB962C8B-B14F-4D97-AF65-F5344CB8AC3E}">
        <p14:creationId xmlns:p14="http://schemas.microsoft.com/office/powerpoint/2010/main" xmlns="" val="8179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questions and comments you can contact us by telephone at  (+960) 3019100 or email to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secretariat@energy.gov.mv</a:t>
            </a:r>
          </a:p>
          <a:p>
            <a:r>
              <a:rPr lang="en-US" dirty="0" smtClean="0"/>
              <a:t>For further </a:t>
            </a:r>
            <a:r>
              <a:rPr lang="en-US" dirty="0"/>
              <a:t>information and </a:t>
            </a:r>
            <a:r>
              <a:rPr lang="en-US" dirty="0" smtClean="0"/>
              <a:t>periodic updates </a:t>
            </a:r>
            <a:r>
              <a:rPr lang="en-US" dirty="0"/>
              <a:t>please visit our website at </a:t>
            </a:r>
            <a:r>
              <a:rPr lang="en-US" dirty="0" smtClean="0">
                <a:hlinkClick r:id="rId2"/>
              </a:rPr>
              <a:t>www.energy.gov.mv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8259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Maldives Energy Authority (MEA) is an independent regulatory organization affiliated with the Ministry of Environment and Energy</a:t>
            </a:r>
          </a:p>
          <a:p>
            <a:r>
              <a:rPr lang="en-US" dirty="0"/>
              <a:t>Operates under the guidance of a governing board</a:t>
            </a:r>
          </a:p>
          <a:p>
            <a:r>
              <a:rPr lang="en-US" dirty="0"/>
              <a:t>Mandated to regulate the energy sector through the implementation of the relevant regulations </a:t>
            </a:r>
          </a:p>
          <a:p>
            <a:r>
              <a:rPr lang="en-US" dirty="0"/>
              <a:t>MEA is delegated authority under the public utilities law 4/96 and by presidential decrees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Maldives Energy Authority (MEA)</a:t>
            </a:r>
          </a:p>
        </p:txBody>
      </p:sp>
    </p:spTree>
    <p:extLst>
      <p:ext uri="{BB962C8B-B14F-4D97-AF65-F5344CB8AC3E}">
        <p14:creationId xmlns:p14="http://schemas.microsoft.com/office/powerpoint/2010/main" xmlns="" val="87767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Maldives is composed of geographically separate islands.</a:t>
            </a:r>
          </a:p>
          <a:p>
            <a:pPr algn="just"/>
            <a:r>
              <a:rPr lang="en-US" dirty="0" smtClean="0"/>
              <a:t>Currently all islands have their own power systems</a:t>
            </a:r>
          </a:p>
          <a:p>
            <a:pPr algn="just"/>
            <a:r>
              <a:rPr lang="en-US" dirty="0" smtClean="0"/>
              <a:t>Each island is effectively a mini-grid with a diesel based generation system</a:t>
            </a:r>
          </a:p>
          <a:p>
            <a:pPr algn="just"/>
            <a:r>
              <a:rPr lang="en-US" dirty="0" smtClean="0"/>
              <a:t>Very few islands have the PV systems feeding electricity directly into the grid</a:t>
            </a:r>
          </a:p>
          <a:p>
            <a:pPr algn="just"/>
            <a:r>
              <a:rPr lang="en-US" dirty="0" smtClean="0"/>
              <a:t>No interconnection between the islands exist as of today.</a:t>
            </a:r>
          </a:p>
          <a:p>
            <a:pPr algn="just"/>
            <a:r>
              <a:rPr lang="en-US" dirty="0" smtClean="0"/>
              <a:t>The electricity service is provided by utilities or managed by themselves in the islands</a:t>
            </a:r>
          </a:p>
          <a:p>
            <a:pPr algn="just"/>
            <a:endParaRPr lang="en-US" dirty="0" smtClean="0"/>
          </a:p>
          <a:p>
            <a:pPr marL="0" indent="0" algn="just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electricity sector of Maldives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0102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1" y="2514600"/>
            <a:ext cx="7594600" cy="3611563"/>
          </a:xfrm>
        </p:spPr>
        <p:txBody>
          <a:bodyPr>
            <a:noAutofit/>
          </a:bodyPr>
          <a:lstStyle/>
          <a:p>
            <a:pPr algn="just"/>
            <a:r>
              <a:rPr lang="en-US" sz="2000" dirty="0" smtClean="0"/>
              <a:t>Service providers can be </a:t>
            </a:r>
            <a:r>
              <a:rPr lang="en-US" sz="2000" dirty="0" err="1" smtClean="0"/>
              <a:t>generalised</a:t>
            </a:r>
            <a:r>
              <a:rPr lang="en-US" sz="2000" dirty="0" smtClean="0"/>
              <a:t> into the following </a:t>
            </a:r>
          </a:p>
          <a:p>
            <a:pPr lvl="1" algn="just"/>
            <a:r>
              <a:rPr lang="en-US" sz="2000" dirty="0" smtClean="0"/>
              <a:t>Inhabited islands in the Male’ (capital) region provided by State Electric Company Ltd.</a:t>
            </a:r>
          </a:p>
          <a:p>
            <a:pPr lvl="1" algn="just"/>
            <a:r>
              <a:rPr lang="en-US" sz="2000" dirty="0" smtClean="0"/>
              <a:t>Outer Islands provided by FENAKA corporation (majority) and  Island Community/Council</a:t>
            </a:r>
          </a:p>
          <a:p>
            <a:pPr lvl="1" algn="just"/>
            <a:r>
              <a:rPr lang="en-US" sz="2000" dirty="0" smtClean="0"/>
              <a:t>Resorts provided by themselves as self producers (normal utility tariff does not apply)</a:t>
            </a:r>
          </a:p>
          <a:p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Electricity Service Providers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1" y="2514600"/>
            <a:ext cx="7594600" cy="3611563"/>
          </a:xfrm>
        </p:spPr>
        <p:txBody>
          <a:bodyPr>
            <a:noAutofit/>
          </a:bodyPr>
          <a:lstStyle/>
          <a:p>
            <a:pPr algn="just"/>
            <a:r>
              <a:rPr lang="en-US" sz="2000" dirty="0" smtClean="0"/>
              <a:t>All public utility companies (FENAKA and STELCO) are owned by Ministry of Finance but adheres to the regulations implemented by MEA. </a:t>
            </a:r>
          </a:p>
          <a:p>
            <a:pPr algn="just"/>
            <a:r>
              <a:rPr lang="en-US" sz="2000" dirty="0" smtClean="0"/>
              <a:t>All power systems and electrical installations must comply with the regulations of Maldives Energy Authority.</a:t>
            </a:r>
          </a:p>
          <a:p>
            <a:pPr algn="just"/>
            <a:r>
              <a:rPr lang="en-US" sz="2000" dirty="0" smtClean="0"/>
              <a:t>Licensed engineers and consultants are only allowed to carry out works related to power. This includes design, installation and commissioning of power systems</a:t>
            </a:r>
          </a:p>
          <a:p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Electricity Service </a:t>
            </a:r>
            <a:r>
              <a:rPr lang="en-US" dirty="0" smtClean="0"/>
              <a:t>Providers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1391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Installed Capacity 240 MW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72067" y="2514600"/>
            <a:ext cx="2404533" cy="2061723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indent="0">
              <a:buNone/>
            </a:pPr>
            <a:r>
              <a:rPr lang="en-US" dirty="0" smtClean="0"/>
              <a:t>Greater Male Region 62MW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581400" y="2514600"/>
            <a:ext cx="2286000" cy="2061723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RESORTS 120MW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400800" y="2597723"/>
            <a:ext cx="2197890" cy="1895475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dirty="0" smtClean="0"/>
              <a:t>Other Island 55MW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1958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200" dirty="0" smtClean="0"/>
              <a:t>Installed Capacity of Solar PV system (2014)</a:t>
            </a:r>
          </a:p>
          <a:p>
            <a:pPr marL="0" indent="0">
              <a:buNone/>
            </a:pPr>
            <a:r>
              <a:rPr lang="en-US" sz="2200" dirty="0"/>
              <a:t>	</a:t>
            </a:r>
            <a:r>
              <a:rPr lang="en-US" sz="2200" dirty="0" smtClean="0"/>
              <a:t>-Government= 1.8MW</a:t>
            </a:r>
          </a:p>
          <a:p>
            <a:pPr marL="0" indent="0">
              <a:buNone/>
            </a:pPr>
            <a:r>
              <a:rPr lang="en-US" sz="2200" dirty="0"/>
              <a:t>	</a:t>
            </a:r>
            <a:r>
              <a:rPr lang="en-US" sz="2200" dirty="0" smtClean="0"/>
              <a:t>-Private= 2.4MW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200" dirty="0" smtClean="0"/>
              <a:t>Total  Installed Capacity Of Solar PV System (2014)= </a:t>
            </a:r>
            <a:r>
              <a:rPr lang="en-US" sz="2200" b="1" dirty="0" smtClean="0"/>
              <a:t>4.2MW</a:t>
            </a:r>
            <a:endParaRPr lang="en-US" sz="22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Total installed Capacity of Solar PV system in Maldives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5572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Licensing electricians and engineers</a:t>
            </a:r>
          </a:p>
          <a:p>
            <a:r>
              <a:rPr lang="en-US" dirty="0" smtClean="0"/>
              <a:t>Approval of power systems for islands</a:t>
            </a:r>
          </a:p>
          <a:p>
            <a:r>
              <a:rPr lang="en-US" dirty="0" smtClean="0"/>
              <a:t>Approval of tariff for electricity services providers in inhabited islands</a:t>
            </a:r>
          </a:p>
          <a:p>
            <a:r>
              <a:rPr lang="en-US" dirty="0" smtClean="0"/>
              <a:t>Endorsement RE products for the purpose of duty exemption through customs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MEA : Main tasks that are undertaken currently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7409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2000</TotalTime>
  <Words>1014</Words>
  <Application>Microsoft Office PowerPoint</Application>
  <PresentationFormat>On-screen Show (4:3)</PresentationFormat>
  <Paragraphs>145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Waveform</vt:lpstr>
      <vt:lpstr>ENERGY SECTOR OF MALDIVES </vt:lpstr>
      <vt:lpstr>National Profile</vt:lpstr>
      <vt:lpstr>Maldives Energy Authority (MEA)</vt:lpstr>
      <vt:lpstr>The electricity sector of Maldives</vt:lpstr>
      <vt:lpstr>Electricity Service Providers</vt:lpstr>
      <vt:lpstr>Electricity Service Providers</vt:lpstr>
      <vt:lpstr>Total Installed Capacity 240 MW</vt:lpstr>
      <vt:lpstr>Total installed Capacity of Solar PV system in Maldives</vt:lpstr>
      <vt:lpstr>MEA : Main tasks that are undertaken currently</vt:lpstr>
      <vt:lpstr>Enhancing the existing regulatory framework – The progress</vt:lpstr>
      <vt:lpstr>Why a broader regulatory framework?</vt:lpstr>
      <vt:lpstr>List of regulations formulated under the regulatory framework development (Through the Technical Assistance of World Bank/ADB)</vt:lpstr>
      <vt:lpstr>Overview of key regulations</vt:lpstr>
      <vt:lpstr>Overview of key regulations</vt:lpstr>
      <vt:lpstr>Overview of key regulations</vt:lpstr>
      <vt:lpstr>Overview of key regulations</vt:lpstr>
      <vt:lpstr>Overview of key regulations</vt:lpstr>
      <vt:lpstr>Overview of key regulations</vt:lpstr>
      <vt:lpstr>Tariff Rate</vt:lpstr>
      <vt:lpstr>Concluding Remarks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LEGAL AND REGULATORY FRAMEWORK OF THE ENERGY SECTOR</dc:title>
  <dc:creator>akey</dc:creator>
  <cp:lastModifiedBy>hawwa liuza</cp:lastModifiedBy>
  <cp:revision>258</cp:revision>
  <dcterms:created xsi:type="dcterms:W3CDTF">2006-08-16T00:00:00Z</dcterms:created>
  <dcterms:modified xsi:type="dcterms:W3CDTF">2015-04-29T03:29:53Z</dcterms:modified>
</cp:coreProperties>
</file>