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78" r:id="rId3"/>
    <p:sldId id="262" r:id="rId4"/>
    <p:sldId id="279" r:id="rId5"/>
    <p:sldId id="280" r:id="rId6"/>
    <p:sldId id="281" r:id="rId7"/>
    <p:sldId id="268" r:id="rId8"/>
    <p:sldId id="282" r:id="rId9"/>
    <p:sldId id="285" r:id="rId10"/>
    <p:sldId id="283" r:id="rId11"/>
    <p:sldId id="284" r:id="rId12"/>
    <p:sldId id="294" r:id="rId13"/>
    <p:sldId id="295" r:id="rId14"/>
    <p:sldId id="269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73" r:id="rId24"/>
    <p:sldId id="275" r:id="rId25"/>
    <p:sldId id="276" r:id="rId26"/>
    <p:sldId id="270" r:id="rId27"/>
    <p:sldId id="271" r:id="rId28"/>
    <p:sldId id="264" r:id="rId29"/>
    <p:sldId id="265" r:id="rId30"/>
    <p:sldId id="266" r:id="rId31"/>
    <p:sldId id="267" r:id="rId32"/>
    <p:sldId id="277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2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40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lang="en-IN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2007-08</c:v>
                </c:pt>
                <c:pt idx="1">
                  <c:v>2008-09</c:v>
                </c:pt>
                <c:pt idx="2">
                  <c:v>2009-10</c:v>
                </c:pt>
                <c:pt idx="3">
                  <c:v>2010-11</c:v>
                </c:pt>
                <c:pt idx="4">
                  <c:v>2011-12</c:v>
                </c:pt>
                <c:pt idx="5">
                  <c:v>2012-13</c:v>
                </c:pt>
                <c:pt idx="6">
                  <c:v>2013-14</c:v>
                </c:pt>
                <c:pt idx="7">
                  <c:v>2014-15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9263</c:v>
                </c:pt>
                <c:pt idx="1">
                  <c:v>3453</c:v>
                </c:pt>
                <c:pt idx="2">
                  <c:v>9585</c:v>
                </c:pt>
                <c:pt idx="3">
                  <c:v>12160</c:v>
                </c:pt>
                <c:pt idx="4">
                  <c:v>20501</c:v>
                </c:pt>
                <c:pt idx="5">
                  <c:v>20622</c:v>
                </c:pt>
                <c:pt idx="6">
                  <c:v>17825</c:v>
                </c:pt>
                <c:pt idx="7">
                  <c:v>12510</c:v>
                </c:pt>
              </c:numCache>
            </c:numRef>
          </c:val>
        </c:ser>
        <c:axId val="86104320"/>
        <c:axId val="86231680"/>
      </c:barChart>
      <c:catAx>
        <c:axId val="86104320"/>
        <c:scaling>
          <c:orientation val="minMax"/>
        </c:scaling>
        <c:axPos val="b"/>
        <c:tickLblPos val="nextTo"/>
        <c:txPr>
          <a:bodyPr/>
          <a:lstStyle/>
          <a:p>
            <a:pPr>
              <a:defRPr lang="en-IN"/>
            </a:pPr>
            <a:endParaRPr lang="en-US"/>
          </a:p>
        </c:txPr>
        <c:crossAx val="86231680"/>
        <c:crosses val="autoZero"/>
        <c:auto val="1"/>
        <c:lblAlgn val="ctr"/>
        <c:lblOffset val="100"/>
      </c:catAx>
      <c:valAx>
        <c:axId val="8623168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en-IN"/>
            </a:pPr>
            <a:endParaRPr lang="en-US"/>
          </a:p>
        </c:txPr>
        <c:crossAx val="861043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Relationship Id="rId6" Type="http://schemas.openxmlformats.org/officeDocument/2006/relationships/image" Target="../media/image301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3FD437-8913-45DE-AD1B-C099F179DF09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</dgm:pt>
    <dgm:pt modelId="{237518BF-CA63-4D48-83F9-DB50F595CFA3}">
      <dgm:prSet phldrT="[Text]" custT="1"/>
      <dgm:spPr/>
      <dgm:t>
        <a:bodyPr/>
        <a:lstStyle/>
        <a:p>
          <a:pPr algn="l"/>
          <a:r>
            <a:rPr lang="en-IN" sz="2800" dirty="0" smtClean="0"/>
            <a:t>Transmission       	                    – 45 </a:t>
          </a:r>
          <a:r>
            <a:rPr lang="en-IN" sz="2800" dirty="0" err="1" smtClean="0"/>
            <a:t>nos</a:t>
          </a:r>
          <a:endParaRPr lang="en-IN" sz="2800" dirty="0"/>
        </a:p>
      </dgm:t>
    </dgm:pt>
    <dgm:pt modelId="{35322CE3-E4B6-408E-8D96-8F932AABD9BE}" type="parTrans" cxnId="{8B540810-6890-4D18-8A2A-8D4766477441}">
      <dgm:prSet/>
      <dgm:spPr/>
      <dgm:t>
        <a:bodyPr/>
        <a:lstStyle/>
        <a:p>
          <a:endParaRPr lang="en-IN"/>
        </a:p>
      </dgm:t>
    </dgm:pt>
    <dgm:pt modelId="{88981E02-FF0A-4C47-92B5-563FF2124F00}" type="sibTrans" cxnId="{8B540810-6890-4D18-8A2A-8D4766477441}">
      <dgm:prSet/>
      <dgm:spPr/>
      <dgm:t>
        <a:bodyPr/>
        <a:lstStyle/>
        <a:p>
          <a:endParaRPr lang="en-IN"/>
        </a:p>
      </dgm:t>
    </dgm:pt>
    <dgm:pt modelId="{7149C4F8-9CAA-4ACF-A7C2-3F48C5229512}">
      <dgm:prSet phldrT="[Text]" custT="1"/>
      <dgm:spPr/>
      <dgm:t>
        <a:bodyPr/>
        <a:lstStyle/>
        <a:p>
          <a:pPr algn="l"/>
          <a:r>
            <a:rPr lang="en-IN" sz="2800" dirty="0" smtClean="0"/>
            <a:t>Conduct of Business               – 24 </a:t>
          </a:r>
          <a:r>
            <a:rPr lang="en-IN" sz="2800" dirty="0" err="1" smtClean="0"/>
            <a:t>nos</a:t>
          </a:r>
          <a:endParaRPr lang="en-IN" sz="2800" dirty="0"/>
        </a:p>
      </dgm:t>
    </dgm:pt>
    <dgm:pt modelId="{20F258B2-6DA1-4809-B761-D4745265F724}" type="parTrans" cxnId="{723A4BFF-7483-4678-812E-95DC23A406AA}">
      <dgm:prSet/>
      <dgm:spPr/>
      <dgm:t>
        <a:bodyPr/>
        <a:lstStyle/>
        <a:p>
          <a:endParaRPr lang="en-IN"/>
        </a:p>
      </dgm:t>
    </dgm:pt>
    <dgm:pt modelId="{2ACA6C53-A20B-4C92-AA80-94E0AE1D1EA4}" type="sibTrans" cxnId="{723A4BFF-7483-4678-812E-95DC23A406AA}">
      <dgm:prSet/>
      <dgm:spPr/>
      <dgm:t>
        <a:bodyPr/>
        <a:lstStyle/>
        <a:p>
          <a:endParaRPr lang="en-IN"/>
        </a:p>
      </dgm:t>
    </dgm:pt>
    <dgm:pt modelId="{0226EC30-D0B1-4613-9AD8-FC0A14FB7962}">
      <dgm:prSet phldrT="[Text]" custT="1"/>
      <dgm:spPr/>
      <dgm:t>
        <a:bodyPr/>
        <a:lstStyle/>
        <a:p>
          <a:pPr algn="l"/>
          <a:r>
            <a:rPr lang="en-IN" sz="2800" dirty="0" smtClean="0"/>
            <a:t>Grid Operations 	                  – 16 </a:t>
          </a:r>
          <a:r>
            <a:rPr lang="en-IN" sz="2800" dirty="0" err="1" smtClean="0"/>
            <a:t>nos</a:t>
          </a:r>
          <a:endParaRPr lang="en-IN" sz="2800" dirty="0"/>
        </a:p>
      </dgm:t>
    </dgm:pt>
    <dgm:pt modelId="{3A85A9B7-9B84-4AE3-9A74-C37D1FC2ED7C}" type="parTrans" cxnId="{AE8D4DF6-841E-471D-8BD7-8E80F627FC3C}">
      <dgm:prSet/>
      <dgm:spPr/>
      <dgm:t>
        <a:bodyPr/>
        <a:lstStyle/>
        <a:p>
          <a:endParaRPr lang="en-IN"/>
        </a:p>
      </dgm:t>
    </dgm:pt>
    <dgm:pt modelId="{B483D04F-AC98-46AF-9CC6-AFC874F75D45}" type="sibTrans" cxnId="{AE8D4DF6-841E-471D-8BD7-8E80F627FC3C}">
      <dgm:prSet/>
      <dgm:spPr/>
      <dgm:t>
        <a:bodyPr/>
        <a:lstStyle/>
        <a:p>
          <a:endParaRPr lang="en-IN"/>
        </a:p>
      </dgm:t>
    </dgm:pt>
    <dgm:pt modelId="{B60EC35C-07F2-41C0-8FA3-6F3F39215810}">
      <dgm:prSet phldrT="[Text]" custT="1"/>
      <dgm:spPr/>
      <dgm:t>
        <a:bodyPr/>
        <a:lstStyle/>
        <a:p>
          <a:pPr algn="l"/>
          <a:r>
            <a:rPr lang="en-IN" sz="2800" dirty="0" smtClean="0"/>
            <a:t>Renewable Energy                  – 11 </a:t>
          </a:r>
          <a:r>
            <a:rPr lang="en-IN" sz="2800" dirty="0" err="1" smtClean="0"/>
            <a:t>nos</a:t>
          </a:r>
          <a:endParaRPr lang="en-IN" sz="2800" dirty="0"/>
        </a:p>
      </dgm:t>
    </dgm:pt>
    <dgm:pt modelId="{48843FCD-9C79-4E55-B1D8-38B8A265DD5A}" type="parTrans" cxnId="{890DE5E4-A665-4D61-B17C-90936EAAD0F2}">
      <dgm:prSet/>
      <dgm:spPr/>
      <dgm:t>
        <a:bodyPr/>
        <a:lstStyle/>
        <a:p>
          <a:endParaRPr lang="en-IN"/>
        </a:p>
      </dgm:t>
    </dgm:pt>
    <dgm:pt modelId="{A22D20AF-4E36-46B6-9B97-09CA79EBBBFD}" type="sibTrans" cxnId="{890DE5E4-A665-4D61-B17C-90936EAAD0F2}">
      <dgm:prSet/>
      <dgm:spPr/>
      <dgm:t>
        <a:bodyPr/>
        <a:lstStyle/>
        <a:p>
          <a:endParaRPr lang="en-IN"/>
        </a:p>
      </dgm:t>
    </dgm:pt>
    <dgm:pt modelId="{2059C383-D814-440E-A19E-39C242B52D31}">
      <dgm:prSet phldrT="[Text]" custT="1"/>
      <dgm:spPr/>
      <dgm:t>
        <a:bodyPr/>
        <a:lstStyle/>
        <a:p>
          <a:pPr algn="l"/>
          <a:r>
            <a:rPr lang="en-IN" sz="2800" dirty="0" smtClean="0"/>
            <a:t>Power Trading                         – 6 </a:t>
          </a:r>
          <a:r>
            <a:rPr lang="en-IN" sz="2800" dirty="0" err="1" smtClean="0"/>
            <a:t>nos</a:t>
          </a:r>
          <a:endParaRPr lang="en-IN" sz="2800" dirty="0"/>
        </a:p>
      </dgm:t>
    </dgm:pt>
    <dgm:pt modelId="{82790605-1040-4CA9-A28E-BC583BA1FF9A}" type="parTrans" cxnId="{E196C47B-64E8-4501-9889-F0D6EF1A02E9}">
      <dgm:prSet/>
      <dgm:spPr/>
      <dgm:t>
        <a:bodyPr/>
        <a:lstStyle/>
        <a:p>
          <a:endParaRPr lang="en-IN"/>
        </a:p>
      </dgm:t>
    </dgm:pt>
    <dgm:pt modelId="{6E31DF0F-9B72-4650-88E7-B965F0F65BC7}" type="sibTrans" cxnId="{E196C47B-64E8-4501-9889-F0D6EF1A02E9}">
      <dgm:prSet/>
      <dgm:spPr/>
      <dgm:t>
        <a:bodyPr/>
        <a:lstStyle/>
        <a:p>
          <a:endParaRPr lang="en-IN"/>
        </a:p>
      </dgm:t>
    </dgm:pt>
    <dgm:pt modelId="{DE002410-D76B-404E-AE18-18D9447DDA87}">
      <dgm:prSet phldrT="[Text]" custT="1"/>
      <dgm:spPr/>
      <dgm:t>
        <a:bodyPr/>
        <a:lstStyle/>
        <a:p>
          <a:pPr algn="l"/>
          <a:r>
            <a:rPr lang="en-IN" sz="2800" dirty="0" smtClean="0"/>
            <a:t>Power Markets                        – 2 </a:t>
          </a:r>
          <a:r>
            <a:rPr lang="en-IN" sz="2800" dirty="0" err="1" smtClean="0"/>
            <a:t>nos</a:t>
          </a:r>
          <a:endParaRPr lang="en-IN" sz="2800" dirty="0"/>
        </a:p>
      </dgm:t>
    </dgm:pt>
    <dgm:pt modelId="{F155A2C1-FB15-4031-B840-44B0C571EA5A}" type="parTrans" cxnId="{3F641D82-BB8F-4255-A940-5C775E125873}">
      <dgm:prSet/>
      <dgm:spPr/>
      <dgm:t>
        <a:bodyPr/>
        <a:lstStyle/>
        <a:p>
          <a:endParaRPr lang="en-IN"/>
        </a:p>
      </dgm:t>
    </dgm:pt>
    <dgm:pt modelId="{27FF5424-AD59-4946-A67C-6DC403423A9C}" type="sibTrans" cxnId="{3F641D82-BB8F-4255-A940-5C775E125873}">
      <dgm:prSet/>
      <dgm:spPr/>
      <dgm:t>
        <a:bodyPr/>
        <a:lstStyle/>
        <a:p>
          <a:endParaRPr lang="en-IN"/>
        </a:p>
      </dgm:t>
    </dgm:pt>
    <dgm:pt modelId="{767B4893-7527-40D2-A90A-55A0EFBD8650}" type="pres">
      <dgm:prSet presAssocID="{7B3FD437-8913-45DE-AD1B-C099F179DF09}" presName="linearFlow" presStyleCnt="0">
        <dgm:presLayoutVars>
          <dgm:dir/>
          <dgm:resizeHandles val="exact"/>
        </dgm:presLayoutVars>
      </dgm:prSet>
      <dgm:spPr/>
    </dgm:pt>
    <dgm:pt modelId="{A414FD78-CEF9-46B8-BE45-CC736007F0C4}" type="pres">
      <dgm:prSet presAssocID="{237518BF-CA63-4D48-83F9-DB50F595CFA3}" presName="composite" presStyleCnt="0"/>
      <dgm:spPr/>
    </dgm:pt>
    <dgm:pt modelId="{E6E8D3D2-F9E2-46A1-84FD-76D44A67BE36}" type="pres">
      <dgm:prSet presAssocID="{237518BF-CA63-4D48-83F9-DB50F595CFA3}" presName="imgShp" presStyleLbl="fgImgPlace1" presStyleIdx="0" presStyleCnt="6" custLinFactNeighborX="-71949" custLinFactNeighborY="2139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  <dgm:pt modelId="{E09AAC3A-A121-4FC6-A836-89474B35D637}" type="pres">
      <dgm:prSet presAssocID="{237518BF-CA63-4D48-83F9-DB50F595CFA3}" presName="txShp" presStyleLbl="node1" presStyleIdx="0" presStyleCnt="6" custScaleX="123438" custLinFactNeighborX="2959" custLinFactNeighborY="2139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1131CB1E-8E39-44EB-BDA0-5D9A81DF89A5}" type="pres">
      <dgm:prSet presAssocID="{88981E02-FF0A-4C47-92B5-563FF2124F00}" presName="spacing" presStyleCnt="0"/>
      <dgm:spPr/>
    </dgm:pt>
    <dgm:pt modelId="{CBDB92D3-7C31-4700-A288-05D9A531F96A}" type="pres">
      <dgm:prSet presAssocID="{7149C4F8-9CAA-4ACF-A7C2-3F48C5229512}" presName="composite" presStyleCnt="0"/>
      <dgm:spPr/>
    </dgm:pt>
    <dgm:pt modelId="{3002B975-7017-4132-8B40-8DCDD8214448}" type="pres">
      <dgm:prSet presAssocID="{7149C4F8-9CAA-4ACF-A7C2-3F48C5229512}" presName="imgShp" presStyleLbl="fgImgPlace1" presStyleIdx="1" presStyleCnt="6" custLinFactNeighborX="-71949" custLinFactNeighborY="7208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6410FA03-4D97-46E1-B913-35420751673E}" type="pres">
      <dgm:prSet presAssocID="{7149C4F8-9CAA-4ACF-A7C2-3F48C5229512}" presName="txShp" presStyleLbl="node1" presStyleIdx="1" presStyleCnt="6" custScaleX="124859" custLinFactNeighborX="3669" custLinFactNeighborY="-3170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797BBDA-DA55-414B-B09B-BD1AFC37EBA6}" type="pres">
      <dgm:prSet presAssocID="{2ACA6C53-A20B-4C92-AA80-94E0AE1D1EA4}" presName="spacing" presStyleCnt="0"/>
      <dgm:spPr/>
    </dgm:pt>
    <dgm:pt modelId="{73887F9A-B5DA-4794-BED0-DC2108B3594F}" type="pres">
      <dgm:prSet presAssocID="{0226EC30-D0B1-4613-9AD8-FC0A14FB7962}" presName="composite" presStyleCnt="0"/>
      <dgm:spPr/>
    </dgm:pt>
    <dgm:pt modelId="{ACC47BEB-EA16-4C58-878D-453C5A32F10F}" type="pres">
      <dgm:prSet presAssocID="{0226EC30-D0B1-4613-9AD8-FC0A14FB7962}" presName="imgShp" presStyleLbl="fgImgPlace1" presStyleIdx="2" presStyleCnt="6" custLinFactNeighborX="-71949" custLinFactNeighborY="1899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  <dgm:t>
        <a:bodyPr/>
        <a:lstStyle/>
        <a:p>
          <a:endParaRPr lang="en-IN"/>
        </a:p>
      </dgm:t>
    </dgm:pt>
    <dgm:pt modelId="{48E66D57-A7C0-4D62-8020-49B463768054}" type="pres">
      <dgm:prSet presAssocID="{0226EC30-D0B1-4613-9AD8-FC0A14FB7962}" presName="txShp" presStyleLbl="node1" presStyleIdx="2" presStyleCnt="6" custScaleX="121543" custLinFactNeighborX="5571" custLinFactNeighborY="1899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D1EB515C-B6BE-4B8A-AB75-30E02D0A4A59}" type="pres">
      <dgm:prSet presAssocID="{B483D04F-AC98-46AF-9CC6-AFC874F75D45}" presName="spacing" presStyleCnt="0"/>
      <dgm:spPr/>
    </dgm:pt>
    <dgm:pt modelId="{E63EBF0F-A3A8-479D-BD05-378061D53987}" type="pres">
      <dgm:prSet presAssocID="{B60EC35C-07F2-41C0-8FA3-6F3F39215810}" presName="composite" presStyleCnt="0"/>
      <dgm:spPr/>
    </dgm:pt>
    <dgm:pt modelId="{4DC09F9B-327F-4564-B0A0-310E32714A0C}" type="pres">
      <dgm:prSet presAssocID="{B60EC35C-07F2-41C0-8FA3-6F3F39215810}" presName="imgShp" presStyleLbl="fgImgPlace1" presStyleIdx="3" presStyleCnt="6" custLinFactNeighborX="-71949" custLinFactNeighborY="-3410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3409B89E-DA3B-47ED-8AFC-3938FCCE885E}" type="pres">
      <dgm:prSet presAssocID="{B60EC35C-07F2-41C0-8FA3-6F3F39215810}" presName="txShp" presStyleLbl="node1" presStyleIdx="3" presStyleCnt="6" custScaleX="124371" custLinFactNeighborX="4689" custLinFactNeighborY="6969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9C7EE2A6-6510-4562-A41E-5BE8C202B26F}" type="pres">
      <dgm:prSet presAssocID="{A22D20AF-4E36-46B6-9B97-09CA79EBBBFD}" presName="spacing" presStyleCnt="0"/>
      <dgm:spPr/>
    </dgm:pt>
    <dgm:pt modelId="{5BB5AED9-423D-4350-B655-D42E6109452F}" type="pres">
      <dgm:prSet presAssocID="{2059C383-D814-440E-A19E-39C242B52D31}" presName="composite" presStyleCnt="0"/>
      <dgm:spPr/>
    </dgm:pt>
    <dgm:pt modelId="{4ACFDF7B-42D7-4360-9597-DDA3D525F4AC}" type="pres">
      <dgm:prSet presAssocID="{2059C383-D814-440E-A19E-39C242B52D31}" presName="imgShp" presStyleLbl="fgImgPlace1" presStyleIdx="4" presStyleCnt="6" custLinFactNeighborX="-71949" custLinFactNeighborY="-8719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F02DF97B-12EE-4503-B1E5-699C1C519944}" type="pres">
      <dgm:prSet presAssocID="{2059C383-D814-440E-A19E-39C242B52D31}" presName="txShp" presStyleLbl="node1" presStyleIdx="4" presStyleCnt="6" custScaleX="121543" custLinFactNeighborX="5571" custLinFactNeighborY="1659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0B64D72E-D895-42D7-9428-65EB48948287}" type="pres">
      <dgm:prSet presAssocID="{6E31DF0F-9B72-4650-88E7-B965F0F65BC7}" presName="spacing" presStyleCnt="0"/>
      <dgm:spPr/>
    </dgm:pt>
    <dgm:pt modelId="{68BFA777-E775-4C87-94D4-6D433B3E7609}" type="pres">
      <dgm:prSet presAssocID="{DE002410-D76B-404E-AE18-18D9447DDA87}" presName="composite" presStyleCnt="0"/>
      <dgm:spPr/>
    </dgm:pt>
    <dgm:pt modelId="{89CA189E-6DCE-46BC-A978-AF25D72B8EAE}" type="pres">
      <dgm:prSet presAssocID="{DE002410-D76B-404E-AE18-18D9447DDA87}" presName="imgShp" presStyleLbl="fgImgPlace1" presStyleIdx="5" presStyleCnt="6" custLinFactNeighborX="-71949" custLinFactNeighborY="-3650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49000" r="-49000"/>
          </a:stretch>
        </a:blipFill>
      </dgm:spPr>
    </dgm:pt>
    <dgm:pt modelId="{2413A9ED-33CF-483A-95C6-E1CBB0714A34}" type="pres">
      <dgm:prSet presAssocID="{DE002410-D76B-404E-AE18-18D9447DDA87}" presName="txShp" presStyleLbl="node1" presStyleIdx="5" presStyleCnt="6" custScaleX="122575" custLinFactNeighborX="5390" custLinFactNeighborY="-3650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80F4B85C-D434-4607-B3C0-978028039A71}" type="presOf" srcId="{B60EC35C-07F2-41C0-8FA3-6F3F39215810}" destId="{3409B89E-DA3B-47ED-8AFC-3938FCCE885E}" srcOrd="0" destOrd="0" presId="urn:microsoft.com/office/officeart/2005/8/layout/vList3#2"/>
    <dgm:cxn modelId="{7DB8F9D1-0431-43AB-A11D-7131053DC33A}" type="presOf" srcId="{7149C4F8-9CAA-4ACF-A7C2-3F48C5229512}" destId="{6410FA03-4D97-46E1-B913-35420751673E}" srcOrd="0" destOrd="0" presId="urn:microsoft.com/office/officeart/2005/8/layout/vList3#2"/>
    <dgm:cxn modelId="{723A4BFF-7483-4678-812E-95DC23A406AA}" srcId="{7B3FD437-8913-45DE-AD1B-C099F179DF09}" destId="{7149C4F8-9CAA-4ACF-A7C2-3F48C5229512}" srcOrd="1" destOrd="0" parTransId="{20F258B2-6DA1-4809-B761-D4745265F724}" sibTransId="{2ACA6C53-A20B-4C92-AA80-94E0AE1D1EA4}"/>
    <dgm:cxn modelId="{8B540810-6890-4D18-8A2A-8D4766477441}" srcId="{7B3FD437-8913-45DE-AD1B-C099F179DF09}" destId="{237518BF-CA63-4D48-83F9-DB50F595CFA3}" srcOrd="0" destOrd="0" parTransId="{35322CE3-E4B6-408E-8D96-8F932AABD9BE}" sibTransId="{88981E02-FF0A-4C47-92B5-563FF2124F00}"/>
    <dgm:cxn modelId="{E196C47B-64E8-4501-9889-F0D6EF1A02E9}" srcId="{7B3FD437-8913-45DE-AD1B-C099F179DF09}" destId="{2059C383-D814-440E-A19E-39C242B52D31}" srcOrd="4" destOrd="0" parTransId="{82790605-1040-4CA9-A28E-BC583BA1FF9A}" sibTransId="{6E31DF0F-9B72-4650-88E7-B965F0F65BC7}"/>
    <dgm:cxn modelId="{F26EAF05-17C9-4A54-BDFB-3A9E50676677}" type="presOf" srcId="{DE002410-D76B-404E-AE18-18D9447DDA87}" destId="{2413A9ED-33CF-483A-95C6-E1CBB0714A34}" srcOrd="0" destOrd="0" presId="urn:microsoft.com/office/officeart/2005/8/layout/vList3#2"/>
    <dgm:cxn modelId="{AE8D4DF6-841E-471D-8BD7-8E80F627FC3C}" srcId="{7B3FD437-8913-45DE-AD1B-C099F179DF09}" destId="{0226EC30-D0B1-4613-9AD8-FC0A14FB7962}" srcOrd="2" destOrd="0" parTransId="{3A85A9B7-9B84-4AE3-9A74-C37D1FC2ED7C}" sibTransId="{B483D04F-AC98-46AF-9CC6-AFC874F75D45}"/>
    <dgm:cxn modelId="{890DE5E4-A665-4D61-B17C-90936EAAD0F2}" srcId="{7B3FD437-8913-45DE-AD1B-C099F179DF09}" destId="{B60EC35C-07F2-41C0-8FA3-6F3F39215810}" srcOrd="3" destOrd="0" parTransId="{48843FCD-9C79-4E55-B1D8-38B8A265DD5A}" sibTransId="{A22D20AF-4E36-46B6-9B97-09CA79EBBBFD}"/>
    <dgm:cxn modelId="{367CF445-31A9-452A-8839-3FD428852721}" type="presOf" srcId="{237518BF-CA63-4D48-83F9-DB50F595CFA3}" destId="{E09AAC3A-A121-4FC6-A836-89474B35D637}" srcOrd="0" destOrd="0" presId="urn:microsoft.com/office/officeart/2005/8/layout/vList3#2"/>
    <dgm:cxn modelId="{3F641D82-BB8F-4255-A940-5C775E125873}" srcId="{7B3FD437-8913-45DE-AD1B-C099F179DF09}" destId="{DE002410-D76B-404E-AE18-18D9447DDA87}" srcOrd="5" destOrd="0" parTransId="{F155A2C1-FB15-4031-B840-44B0C571EA5A}" sibTransId="{27FF5424-AD59-4946-A67C-6DC403423A9C}"/>
    <dgm:cxn modelId="{91C5CD9B-4807-439B-B2F4-1567DEA90BDF}" type="presOf" srcId="{7B3FD437-8913-45DE-AD1B-C099F179DF09}" destId="{767B4893-7527-40D2-A90A-55A0EFBD8650}" srcOrd="0" destOrd="0" presId="urn:microsoft.com/office/officeart/2005/8/layout/vList3#2"/>
    <dgm:cxn modelId="{2C264DAE-2CCA-45E0-BC64-7139A2824777}" type="presOf" srcId="{0226EC30-D0B1-4613-9AD8-FC0A14FB7962}" destId="{48E66D57-A7C0-4D62-8020-49B463768054}" srcOrd="0" destOrd="0" presId="urn:microsoft.com/office/officeart/2005/8/layout/vList3#2"/>
    <dgm:cxn modelId="{81CAA16C-274F-48A2-A55D-3D6B97955D1E}" type="presOf" srcId="{2059C383-D814-440E-A19E-39C242B52D31}" destId="{F02DF97B-12EE-4503-B1E5-699C1C519944}" srcOrd="0" destOrd="0" presId="urn:microsoft.com/office/officeart/2005/8/layout/vList3#2"/>
    <dgm:cxn modelId="{FF8AA1EE-1FEB-4B5B-96C2-C5EA6C70E104}" type="presParOf" srcId="{767B4893-7527-40D2-A90A-55A0EFBD8650}" destId="{A414FD78-CEF9-46B8-BE45-CC736007F0C4}" srcOrd="0" destOrd="0" presId="urn:microsoft.com/office/officeart/2005/8/layout/vList3#2"/>
    <dgm:cxn modelId="{596EC047-3E22-4030-85DB-952095CB3060}" type="presParOf" srcId="{A414FD78-CEF9-46B8-BE45-CC736007F0C4}" destId="{E6E8D3D2-F9E2-46A1-84FD-76D44A67BE36}" srcOrd="0" destOrd="0" presId="urn:microsoft.com/office/officeart/2005/8/layout/vList3#2"/>
    <dgm:cxn modelId="{6E0CA73E-D789-480A-B383-665027B597B2}" type="presParOf" srcId="{A414FD78-CEF9-46B8-BE45-CC736007F0C4}" destId="{E09AAC3A-A121-4FC6-A836-89474B35D637}" srcOrd="1" destOrd="0" presId="urn:microsoft.com/office/officeart/2005/8/layout/vList3#2"/>
    <dgm:cxn modelId="{7325B665-A1BA-43EF-8399-D9EE24551C18}" type="presParOf" srcId="{767B4893-7527-40D2-A90A-55A0EFBD8650}" destId="{1131CB1E-8E39-44EB-BDA0-5D9A81DF89A5}" srcOrd="1" destOrd="0" presId="urn:microsoft.com/office/officeart/2005/8/layout/vList3#2"/>
    <dgm:cxn modelId="{0B61C5A0-2A58-4BA5-B996-7E446640A157}" type="presParOf" srcId="{767B4893-7527-40D2-A90A-55A0EFBD8650}" destId="{CBDB92D3-7C31-4700-A288-05D9A531F96A}" srcOrd="2" destOrd="0" presId="urn:microsoft.com/office/officeart/2005/8/layout/vList3#2"/>
    <dgm:cxn modelId="{5695DC70-2E38-436B-91D2-36C3EFA0A6F0}" type="presParOf" srcId="{CBDB92D3-7C31-4700-A288-05D9A531F96A}" destId="{3002B975-7017-4132-8B40-8DCDD8214448}" srcOrd="0" destOrd="0" presId="urn:microsoft.com/office/officeart/2005/8/layout/vList3#2"/>
    <dgm:cxn modelId="{F3753B94-0F15-40F4-8859-C0F5919B3AA2}" type="presParOf" srcId="{CBDB92D3-7C31-4700-A288-05D9A531F96A}" destId="{6410FA03-4D97-46E1-B913-35420751673E}" srcOrd="1" destOrd="0" presId="urn:microsoft.com/office/officeart/2005/8/layout/vList3#2"/>
    <dgm:cxn modelId="{AB7FE087-3F7F-455C-8C7B-7ED03E2C8E20}" type="presParOf" srcId="{767B4893-7527-40D2-A90A-55A0EFBD8650}" destId="{B797BBDA-DA55-414B-B09B-BD1AFC37EBA6}" srcOrd="3" destOrd="0" presId="urn:microsoft.com/office/officeart/2005/8/layout/vList3#2"/>
    <dgm:cxn modelId="{FDCF48A0-E911-4DA2-92C3-A4A97F07015A}" type="presParOf" srcId="{767B4893-7527-40D2-A90A-55A0EFBD8650}" destId="{73887F9A-B5DA-4794-BED0-DC2108B3594F}" srcOrd="4" destOrd="0" presId="urn:microsoft.com/office/officeart/2005/8/layout/vList3#2"/>
    <dgm:cxn modelId="{23B73A5E-E5B6-4F9B-BA56-955854E8C79C}" type="presParOf" srcId="{73887F9A-B5DA-4794-BED0-DC2108B3594F}" destId="{ACC47BEB-EA16-4C58-878D-453C5A32F10F}" srcOrd="0" destOrd="0" presId="urn:microsoft.com/office/officeart/2005/8/layout/vList3#2"/>
    <dgm:cxn modelId="{B0E568CD-70E9-442C-B892-AB21E2B167B6}" type="presParOf" srcId="{73887F9A-B5DA-4794-BED0-DC2108B3594F}" destId="{48E66D57-A7C0-4D62-8020-49B463768054}" srcOrd="1" destOrd="0" presId="urn:microsoft.com/office/officeart/2005/8/layout/vList3#2"/>
    <dgm:cxn modelId="{E4971DD3-0306-4D35-88ED-60C3F2B5048C}" type="presParOf" srcId="{767B4893-7527-40D2-A90A-55A0EFBD8650}" destId="{D1EB515C-B6BE-4B8A-AB75-30E02D0A4A59}" srcOrd="5" destOrd="0" presId="urn:microsoft.com/office/officeart/2005/8/layout/vList3#2"/>
    <dgm:cxn modelId="{08C4C151-1C01-4845-AC54-D8F768F8B499}" type="presParOf" srcId="{767B4893-7527-40D2-A90A-55A0EFBD8650}" destId="{E63EBF0F-A3A8-479D-BD05-378061D53987}" srcOrd="6" destOrd="0" presId="urn:microsoft.com/office/officeart/2005/8/layout/vList3#2"/>
    <dgm:cxn modelId="{BD613656-6BFA-47A3-B29B-1FD7480D1507}" type="presParOf" srcId="{E63EBF0F-A3A8-479D-BD05-378061D53987}" destId="{4DC09F9B-327F-4564-B0A0-310E32714A0C}" srcOrd="0" destOrd="0" presId="urn:microsoft.com/office/officeart/2005/8/layout/vList3#2"/>
    <dgm:cxn modelId="{CEC364CC-7AF9-4C44-AC1D-A7ED73552526}" type="presParOf" srcId="{E63EBF0F-A3A8-479D-BD05-378061D53987}" destId="{3409B89E-DA3B-47ED-8AFC-3938FCCE885E}" srcOrd="1" destOrd="0" presId="urn:microsoft.com/office/officeart/2005/8/layout/vList3#2"/>
    <dgm:cxn modelId="{3DE56E70-69D9-49B6-BFDD-B2D8E49A941C}" type="presParOf" srcId="{767B4893-7527-40D2-A90A-55A0EFBD8650}" destId="{9C7EE2A6-6510-4562-A41E-5BE8C202B26F}" srcOrd="7" destOrd="0" presId="urn:microsoft.com/office/officeart/2005/8/layout/vList3#2"/>
    <dgm:cxn modelId="{D62A9E12-5280-4237-9480-2F2CAAD9B824}" type="presParOf" srcId="{767B4893-7527-40D2-A90A-55A0EFBD8650}" destId="{5BB5AED9-423D-4350-B655-D42E6109452F}" srcOrd="8" destOrd="0" presId="urn:microsoft.com/office/officeart/2005/8/layout/vList3#2"/>
    <dgm:cxn modelId="{298E543E-4F19-456E-95DC-BE3118960F13}" type="presParOf" srcId="{5BB5AED9-423D-4350-B655-D42E6109452F}" destId="{4ACFDF7B-42D7-4360-9597-DDA3D525F4AC}" srcOrd="0" destOrd="0" presId="urn:microsoft.com/office/officeart/2005/8/layout/vList3#2"/>
    <dgm:cxn modelId="{B0538B62-AD2E-4C0A-B269-9C98C1E0E7F0}" type="presParOf" srcId="{5BB5AED9-423D-4350-B655-D42E6109452F}" destId="{F02DF97B-12EE-4503-B1E5-699C1C519944}" srcOrd="1" destOrd="0" presId="urn:microsoft.com/office/officeart/2005/8/layout/vList3#2"/>
    <dgm:cxn modelId="{5E869C4D-43C8-4B56-82C9-7A6622F06831}" type="presParOf" srcId="{767B4893-7527-40D2-A90A-55A0EFBD8650}" destId="{0B64D72E-D895-42D7-9428-65EB48948287}" srcOrd="9" destOrd="0" presId="urn:microsoft.com/office/officeart/2005/8/layout/vList3#2"/>
    <dgm:cxn modelId="{BA756863-DFEE-494D-A26A-EF60B2623292}" type="presParOf" srcId="{767B4893-7527-40D2-A90A-55A0EFBD8650}" destId="{68BFA777-E775-4C87-94D4-6D433B3E7609}" srcOrd="10" destOrd="0" presId="urn:microsoft.com/office/officeart/2005/8/layout/vList3#2"/>
    <dgm:cxn modelId="{7F3436AD-374E-4B8C-A06A-251C887661A0}" type="presParOf" srcId="{68BFA777-E775-4C87-94D4-6D433B3E7609}" destId="{89CA189E-6DCE-46BC-A978-AF25D72B8EAE}" srcOrd="0" destOrd="0" presId="urn:microsoft.com/office/officeart/2005/8/layout/vList3#2"/>
    <dgm:cxn modelId="{0D5A731F-CC93-4EC2-BF1E-663EF268D9D3}" type="presParOf" srcId="{68BFA777-E775-4C87-94D4-6D433B3E7609}" destId="{2413A9ED-33CF-483A-95C6-E1CBB0714A34}" srcOrd="1" destOrd="0" presId="urn:microsoft.com/office/officeart/2005/8/layout/vList3#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4FA477-B776-41BA-BB9C-8F848835DE2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15470959-B1EC-44FB-BB30-773B6F5F5355}">
      <dgm:prSet phldrT="[Text]" custT="1"/>
      <dgm:spPr/>
      <dgm:t>
        <a:bodyPr/>
        <a:lstStyle/>
        <a:p>
          <a:r>
            <a:rPr lang="en-IN" sz="2400" dirty="0" smtClean="0"/>
            <a:t>Open Access</a:t>
          </a:r>
          <a:endParaRPr lang="en-IN" sz="2400" dirty="0"/>
        </a:p>
      </dgm:t>
    </dgm:pt>
    <dgm:pt modelId="{F18E355A-4887-4699-9283-56E054C7DAE5}" type="parTrans" cxnId="{9095A09F-CE8B-4993-AB79-74A183835497}">
      <dgm:prSet/>
      <dgm:spPr/>
      <dgm:t>
        <a:bodyPr/>
        <a:lstStyle/>
        <a:p>
          <a:endParaRPr lang="en-IN"/>
        </a:p>
      </dgm:t>
    </dgm:pt>
    <dgm:pt modelId="{4C6ACB98-EA58-4D81-A1A0-5817215D247A}" type="sibTrans" cxnId="{9095A09F-CE8B-4993-AB79-74A183835497}">
      <dgm:prSet/>
      <dgm:spPr/>
      <dgm:t>
        <a:bodyPr/>
        <a:lstStyle/>
        <a:p>
          <a:endParaRPr lang="en-IN"/>
        </a:p>
      </dgm:t>
    </dgm:pt>
    <dgm:pt modelId="{201746EF-B2B6-4C1A-B203-0B04C504D41C}">
      <dgm:prSet phldrT="[Text]" custT="1"/>
      <dgm:spPr/>
      <dgm:t>
        <a:bodyPr/>
        <a:lstStyle/>
        <a:p>
          <a:r>
            <a:rPr lang="en-IN" sz="2400" dirty="0" smtClean="0"/>
            <a:t>Grant of License</a:t>
          </a:r>
          <a:endParaRPr lang="en-IN" sz="2400" dirty="0"/>
        </a:p>
      </dgm:t>
    </dgm:pt>
    <dgm:pt modelId="{5C19D8DF-1EFF-48DC-9542-7171B2BB99E3}" type="parTrans" cxnId="{FF394E3D-EB3B-4B21-9D1E-EEB4301B4778}">
      <dgm:prSet/>
      <dgm:spPr/>
      <dgm:t>
        <a:bodyPr/>
        <a:lstStyle/>
        <a:p>
          <a:endParaRPr lang="en-IN"/>
        </a:p>
      </dgm:t>
    </dgm:pt>
    <dgm:pt modelId="{1D53C13D-D25E-4F9F-80AB-F556C39B47E5}" type="sibTrans" cxnId="{FF394E3D-EB3B-4B21-9D1E-EEB4301B4778}">
      <dgm:prSet/>
      <dgm:spPr/>
      <dgm:t>
        <a:bodyPr/>
        <a:lstStyle/>
        <a:p>
          <a:endParaRPr lang="en-IN"/>
        </a:p>
      </dgm:t>
    </dgm:pt>
    <dgm:pt modelId="{1986E41E-6385-425F-A4B2-1BA08138C35A}">
      <dgm:prSet phldrT="[Text]" custT="1"/>
      <dgm:spPr/>
      <dgm:t>
        <a:bodyPr/>
        <a:lstStyle/>
        <a:p>
          <a:r>
            <a:rPr lang="en-IN" sz="2400" dirty="0" smtClean="0"/>
            <a:t>Tariff Determination</a:t>
          </a:r>
          <a:endParaRPr lang="en-IN" sz="2400" dirty="0"/>
        </a:p>
      </dgm:t>
    </dgm:pt>
    <dgm:pt modelId="{599963B1-D54E-46FE-970B-EAEFF895AD0E}" type="parTrans" cxnId="{C99DF3AD-FCE9-4D37-8150-B8CDCC25D782}">
      <dgm:prSet/>
      <dgm:spPr/>
      <dgm:t>
        <a:bodyPr/>
        <a:lstStyle/>
        <a:p>
          <a:endParaRPr lang="en-IN"/>
        </a:p>
      </dgm:t>
    </dgm:pt>
    <dgm:pt modelId="{C7662971-837A-4B30-B889-E8F2F794A2FD}" type="sibTrans" cxnId="{C99DF3AD-FCE9-4D37-8150-B8CDCC25D782}">
      <dgm:prSet/>
      <dgm:spPr/>
      <dgm:t>
        <a:bodyPr/>
        <a:lstStyle/>
        <a:p>
          <a:endParaRPr lang="en-IN"/>
        </a:p>
      </dgm:t>
    </dgm:pt>
    <dgm:pt modelId="{F57A9C07-A1AD-4DF4-B16A-B28B6DB4A78D}">
      <dgm:prSet phldrT="[Text]" custT="1"/>
      <dgm:spPr/>
      <dgm:t>
        <a:bodyPr/>
        <a:lstStyle/>
        <a:p>
          <a:r>
            <a:rPr lang="en-IN" sz="2400" dirty="0" smtClean="0"/>
            <a:t>Transmission Charges Sharing </a:t>
          </a:r>
          <a:endParaRPr lang="en-IN" sz="2400" dirty="0"/>
        </a:p>
      </dgm:t>
    </dgm:pt>
    <dgm:pt modelId="{CC1E03B5-9894-4904-828E-8FB2D4E93B8A}" type="parTrans" cxnId="{486F6A17-065C-4A99-9D3A-4BCB2D1C9E99}">
      <dgm:prSet/>
      <dgm:spPr/>
      <dgm:t>
        <a:bodyPr/>
        <a:lstStyle/>
        <a:p>
          <a:endParaRPr lang="en-IN"/>
        </a:p>
      </dgm:t>
    </dgm:pt>
    <dgm:pt modelId="{1B312C4F-4800-4F81-8B84-3B57C0F144C6}" type="sibTrans" cxnId="{486F6A17-065C-4A99-9D3A-4BCB2D1C9E99}">
      <dgm:prSet/>
      <dgm:spPr/>
      <dgm:t>
        <a:bodyPr/>
        <a:lstStyle/>
        <a:p>
          <a:endParaRPr lang="en-IN"/>
        </a:p>
      </dgm:t>
    </dgm:pt>
    <dgm:pt modelId="{7BDCFFBB-5A67-4150-A8B4-654FA07B2470}">
      <dgm:prSet phldrT="[Text]" custT="1"/>
      <dgm:spPr/>
      <dgm:t>
        <a:bodyPr/>
        <a:lstStyle/>
        <a:p>
          <a:r>
            <a:rPr lang="en-IN" sz="2400" dirty="0" smtClean="0"/>
            <a:t>Power Supply Regulation</a:t>
          </a:r>
          <a:endParaRPr lang="en-IN" sz="2400" dirty="0"/>
        </a:p>
      </dgm:t>
    </dgm:pt>
    <dgm:pt modelId="{9A29E544-554A-4F84-99C8-D9D21761E180}" type="parTrans" cxnId="{175383A9-FEA3-4A05-9885-BB0A0A5F4C9A}">
      <dgm:prSet/>
      <dgm:spPr/>
      <dgm:t>
        <a:bodyPr/>
        <a:lstStyle/>
        <a:p>
          <a:endParaRPr lang="en-IN"/>
        </a:p>
      </dgm:t>
    </dgm:pt>
    <dgm:pt modelId="{7FDAFB3D-FB64-40AB-AAF1-3EFEF0077B5E}" type="sibTrans" cxnId="{175383A9-FEA3-4A05-9885-BB0A0A5F4C9A}">
      <dgm:prSet/>
      <dgm:spPr/>
      <dgm:t>
        <a:bodyPr/>
        <a:lstStyle/>
        <a:p>
          <a:endParaRPr lang="en-IN"/>
        </a:p>
      </dgm:t>
    </dgm:pt>
    <dgm:pt modelId="{AAFDE782-29B5-4CA2-9B6C-52B3C90BD022}">
      <dgm:prSet phldrT="[Text]" custT="1"/>
      <dgm:spPr/>
      <dgm:t>
        <a:bodyPr/>
        <a:lstStyle/>
        <a:p>
          <a:r>
            <a:rPr lang="en-IN" sz="2400" dirty="0" smtClean="0"/>
            <a:t>Regulator approval</a:t>
          </a:r>
          <a:endParaRPr lang="en-IN" sz="2400" dirty="0"/>
        </a:p>
      </dgm:t>
    </dgm:pt>
    <dgm:pt modelId="{5DC2C96D-18C7-4F8D-8C66-00CC5A29CF58}" type="parTrans" cxnId="{8F6D3298-798E-4016-9A70-E73DF3F3CFA4}">
      <dgm:prSet/>
      <dgm:spPr/>
      <dgm:t>
        <a:bodyPr/>
        <a:lstStyle/>
        <a:p>
          <a:endParaRPr lang="en-IN"/>
        </a:p>
      </dgm:t>
    </dgm:pt>
    <dgm:pt modelId="{5037C4B0-155E-47AE-B6BF-D07A851B3377}" type="sibTrans" cxnId="{8F6D3298-798E-4016-9A70-E73DF3F3CFA4}">
      <dgm:prSet/>
      <dgm:spPr/>
      <dgm:t>
        <a:bodyPr/>
        <a:lstStyle/>
        <a:p>
          <a:endParaRPr lang="en-IN"/>
        </a:p>
      </dgm:t>
    </dgm:pt>
    <dgm:pt modelId="{1F58B22D-F6E6-42A8-B3FF-D32937E6F4DB}">
      <dgm:prSet phldrT="[Text]" custT="1"/>
      <dgm:spPr/>
      <dgm:t>
        <a:bodyPr/>
        <a:lstStyle/>
        <a:p>
          <a:r>
            <a:rPr lang="en-IN" sz="2400" dirty="0" smtClean="0"/>
            <a:t>Revenue from Other Business</a:t>
          </a:r>
          <a:endParaRPr lang="en-IN" sz="2400" dirty="0"/>
        </a:p>
      </dgm:t>
    </dgm:pt>
    <dgm:pt modelId="{DF04048B-7D6B-4D22-9F5B-17CB0822C849}" type="parTrans" cxnId="{65077376-F017-4F6D-A97E-EBF98E6E1DF1}">
      <dgm:prSet/>
      <dgm:spPr/>
      <dgm:t>
        <a:bodyPr/>
        <a:lstStyle/>
        <a:p>
          <a:endParaRPr lang="en-IN"/>
        </a:p>
      </dgm:t>
    </dgm:pt>
    <dgm:pt modelId="{975C4AED-AD71-4974-923A-23B7DC418170}" type="sibTrans" cxnId="{65077376-F017-4F6D-A97E-EBF98E6E1DF1}">
      <dgm:prSet/>
      <dgm:spPr/>
      <dgm:t>
        <a:bodyPr/>
        <a:lstStyle/>
        <a:p>
          <a:endParaRPr lang="en-IN"/>
        </a:p>
      </dgm:t>
    </dgm:pt>
    <dgm:pt modelId="{D3691EDC-754B-48CB-B919-3A6A1F7E1A55}">
      <dgm:prSet phldrT="[Text]" custT="1"/>
      <dgm:spPr/>
      <dgm:t>
        <a:bodyPr/>
        <a:lstStyle/>
        <a:p>
          <a:r>
            <a:rPr lang="en-IN" sz="2400" dirty="0" smtClean="0"/>
            <a:t>Standard of Performance</a:t>
          </a:r>
          <a:endParaRPr lang="en-IN" sz="2400" dirty="0"/>
        </a:p>
      </dgm:t>
    </dgm:pt>
    <dgm:pt modelId="{242FE59C-F198-477B-8B36-0F5C669CA0B6}" type="parTrans" cxnId="{8472A7F5-0F75-4CC0-AF7A-8C1BD5F9A0FF}">
      <dgm:prSet/>
      <dgm:spPr/>
      <dgm:t>
        <a:bodyPr/>
        <a:lstStyle/>
        <a:p>
          <a:endParaRPr lang="en-IN"/>
        </a:p>
      </dgm:t>
    </dgm:pt>
    <dgm:pt modelId="{C04A3E73-684B-4A17-9F58-9D60FFA1E199}" type="sibTrans" cxnId="{8472A7F5-0F75-4CC0-AF7A-8C1BD5F9A0FF}">
      <dgm:prSet/>
      <dgm:spPr/>
      <dgm:t>
        <a:bodyPr/>
        <a:lstStyle/>
        <a:p>
          <a:endParaRPr lang="en-IN"/>
        </a:p>
      </dgm:t>
    </dgm:pt>
    <dgm:pt modelId="{7893210A-72D7-4BD1-B4D1-43539E18FFCD}">
      <dgm:prSet phldrT="[Text]" custT="1"/>
      <dgm:spPr/>
      <dgm:t>
        <a:bodyPr/>
        <a:lstStyle/>
        <a:p>
          <a:r>
            <a:rPr lang="en-IN" sz="2400" dirty="0" smtClean="0"/>
            <a:t>Power System Development fund</a:t>
          </a:r>
          <a:endParaRPr lang="en-IN" sz="2400" dirty="0"/>
        </a:p>
      </dgm:t>
    </dgm:pt>
    <dgm:pt modelId="{0DC0C473-CF31-42AE-A2D8-6A484D0E10CF}" type="parTrans" cxnId="{2C919369-988F-41DF-9A7A-0D85267CA883}">
      <dgm:prSet/>
      <dgm:spPr/>
      <dgm:t>
        <a:bodyPr/>
        <a:lstStyle/>
        <a:p>
          <a:endParaRPr lang="en-IN"/>
        </a:p>
      </dgm:t>
    </dgm:pt>
    <dgm:pt modelId="{1D0911E6-951F-4017-86AC-BBF2E7E0F0FF}" type="sibTrans" cxnId="{2C919369-988F-41DF-9A7A-0D85267CA883}">
      <dgm:prSet/>
      <dgm:spPr/>
      <dgm:t>
        <a:bodyPr/>
        <a:lstStyle/>
        <a:p>
          <a:endParaRPr lang="en-IN"/>
        </a:p>
      </dgm:t>
    </dgm:pt>
    <dgm:pt modelId="{AA5708FC-6F15-43D8-9C78-28837161BF51}">
      <dgm:prSet phldrT="[Text]" custT="1"/>
      <dgm:spPr/>
      <dgm:t>
        <a:bodyPr/>
        <a:lstStyle/>
        <a:p>
          <a:r>
            <a:rPr lang="en-IN" sz="2400" dirty="0" smtClean="0"/>
            <a:t>Filing of Annual Report</a:t>
          </a:r>
          <a:endParaRPr lang="en-IN" sz="2400" dirty="0"/>
        </a:p>
      </dgm:t>
    </dgm:pt>
    <dgm:pt modelId="{B69EA4A5-C084-4065-B3D4-31C899063A76}" type="parTrans" cxnId="{36C3C9DE-A464-42EC-9B22-2E2ED3D33290}">
      <dgm:prSet/>
      <dgm:spPr/>
      <dgm:t>
        <a:bodyPr/>
        <a:lstStyle/>
        <a:p>
          <a:endParaRPr lang="en-IN"/>
        </a:p>
      </dgm:t>
    </dgm:pt>
    <dgm:pt modelId="{26F42937-E890-4648-A732-B604FB775A22}" type="sibTrans" cxnId="{36C3C9DE-A464-42EC-9B22-2E2ED3D33290}">
      <dgm:prSet/>
      <dgm:spPr/>
      <dgm:t>
        <a:bodyPr/>
        <a:lstStyle/>
        <a:p>
          <a:endParaRPr lang="en-IN"/>
        </a:p>
      </dgm:t>
    </dgm:pt>
    <dgm:pt modelId="{7D63F954-BF0C-4C2A-9954-05471AE4F337}" type="pres">
      <dgm:prSet presAssocID="{CE4FA477-B776-41BA-BB9C-8F848835DE20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97A33CA4-AC6B-4C40-AD7B-A4B5A156FD2B}" type="pres">
      <dgm:prSet presAssocID="{CE4FA477-B776-41BA-BB9C-8F848835DE20}" presName="pyramid" presStyleLbl="node1" presStyleIdx="0" presStyleCnt="1"/>
      <dgm:spPr/>
    </dgm:pt>
    <dgm:pt modelId="{2F258CD7-3734-495F-B217-885D0535A1EB}" type="pres">
      <dgm:prSet presAssocID="{CE4FA477-B776-41BA-BB9C-8F848835DE20}" presName="theList" presStyleCnt="0"/>
      <dgm:spPr/>
    </dgm:pt>
    <dgm:pt modelId="{FAA00CD2-6FB9-4E32-B6A6-53C6DC72DACB}" type="pres">
      <dgm:prSet presAssocID="{15470959-B1EC-44FB-BB30-773B6F5F5355}" presName="aNode" presStyleLbl="fgAcc1" presStyleIdx="0" presStyleCnt="10" custScaleX="136446" custLinFactNeighborX="188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AA5A98-E2CF-4D80-8337-68E8BD7B7977}" type="pres">
      <dgm:prSet presAssocID="{15470959-B1EC-44FB-BB30-773B6F5F5355}" presName="aSpace" presStyleCnt="0"/>
      <dgm:spPr/>
    </dgm:pt>
    <dgm:pt modelId="{DC8C3A9B-7E7F-4879-A7C2-9E0785618B5E}" type="pres">
      <dgm:prSet presAssocID="{201746EF-B2B6-4C1A-B203-0B04C504D41C}" presName="aNode" presStyleLbl="fgAcc1" presStyleIdx="1" presStyleCnt="10" custScaleX="136446" custLinFactNeighborX="188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3C71E5-E134-4175-84DF-BFE8E1099FD0}" type="pres">
      <dgm:prSet presAssocID="{201746EF-B2B6-4C1A-B203-0B04C504D41C}" presName="aSpace" presStyleCnt="0"/>
      <dgm:spPr/>
    </dgm:pt>
    <dgm:pt modelId="{C698315B-6C11-4B4C-85B6-E9F251F4CAFF}" type="pres">
      <dgm:prSet presAssocID="{1986E41E-6385-425F-A4B2-1BA08138C35A}" presName="aNode" presStyleLbl="fgAcc1" presStyleIdx="2" presStyleCnt="10" custScaleX="136446" custLinFactNeighborX="188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F780A1-85F8-4832-8E48-EC4FD66DCDB8}" type="pres">
      <dgm:prSet presAssocID="{1986E41E-6385-425F-A4B2-1BA08138C35A}" presName="aSpace" presStyleCnt="0"/>
      <dgm:spPr/>
    </dgm:pt>
    <dgm:pt modelId="{E4302513-C4BA-4A6C-BBDC-926151A3EC27}" type="pres">
      <dgm:prSet presAssocID="{F57A9C07-A1AD-4DF4-B16A-B28B6DB4A78D}" presName="aNode" presStyleLbl="fgAcc1" presStyleIdx="3" presStyleCnt="10" custScaleX="136446" custLinFactNeighborX="188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D69418-1ED3-4BC9-BDB9-952423614A6E}" type="pres">
      <dgm:prSet presAssocID="{F57A9C07-A1AD-4DF4-B16A-B28B6DB4A78D}" presName="aSpace" presStyleCnt="0"/>
      <dgm:spPr/>
    </dgm:pt>
    <dgm:pt modelId="{B1DE3695-CC93-40A3-B676-88801BAB9621}" type="pres">
      <dgm:prSet presAssocID="{7BDCFFBB-5A67-4150-A8B4-654FA07B2470}" presName="aNode" presStyleLbl="fgAcc1" presStyleIdx="4" presStyleCnt="10" custScaleX="136446" custLinFactNeighborX="188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8D9DEE-AF5B-4195-9344-98C57CD874DE}" type="pres">
      <dgm:prSet presAssocID="{7BDCFFBB-5A67-4150-A8B4-654FA07B2470}" presName="aSpace" presStyleCnt="0"/>
      <dgm:spPr/>
    </dgm:pt>
    <dgm:pt modelId="{561DE2CB-1BDF-45EC-AA57-23BCC9D1005D}" type="pres">
      <dgm:prSet presAssocID="{AAFDE782-29B5-4CA2-9B6C-52B3C90BD022}" presName="aNode" presStyleLbl="fgAcc1" presStyleIdx="5" presStyleCnt="10" custScaleX="136446" custLinFactNeighborX="188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66651E-D048-4179-A1EC-BE5DB596CB95}" type="pres">
      <dgm:prSet presAssocID="{AAFDE782-29B5-4CA2-9B6C-52B3C90BD022}" presName="aSpace" presStyleCnt="0"/>
      <dgm:spPr/>
    </dgm:pt>
    <dgm:pt modelId="{EB6061B2-3CFA-4881-A0CB-239D071ECDE0}" type="pres">
      <dgm:prSet presAssocID="{1F58B22D-F6E6-42A8-B3FF-D32937E6F4DB}" presName="aNode" presStyleLbl="fgAcc1" presStyleIdx="6" presStyleCnt="10" custScaleX="136446" custLinFactNeighborX="188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FF3DA5-26D2-46B3-BE80-3BD4C4BE9817}" type="pres">
      <dgm:prSet presAssocID="{1F58B22D-F6E6-42A8-B3FF-D32937E6F4DB}" presName="aSpace" presStyleCnt="0"/>
      <dgm:spPr/>
    </dgm:pt>
    <dgm:pt modelId="{3119FEE6-24B4-4549-AE4B-7D626424A28E}" type="pres">
      <dgm:prSet presAssocID="{D3691EDC-754B-48CB-B919-3A6A1F7E1A55}" presName="aNode" presStyleLbl="fgAcc1" presStyleIdx="7" presStyleCnt="10" custScaleX="136446" custLinFactNeighborX="188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8206FF-673A-40B2-9CA6-05C363FDE2B5}" type="pres">
      <dgm:prSet presAssocID="{D3691EDC-754B-48CB-B919-3A6A1F7E1A55}" presName="aSpace" presStyleCnt="0"/>
      <dgm:spPr/>
    </dgm:pt>
    <dgm:pt modelId="{DE492720-6642-43C0-9310-442A860B0C4A}" type="pres">
      <dgm:prSet presAssocID="{7893210A-72D7-4BD1-B4D1-43539E18FFCD}" presName="aNode" presStyleLbl="fgAcc1" presStyleIdx="8" presStyleCnt="10" custScaleX="136888" custScaleY="103251" custLinFactNeighborX="18749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CD8F67D5-15DA-4DB9-909C-DF2857895437}" type="pres">
      <dgm:prSet presAssocID="{7893210A-72D7-4BD1-B4D1-43539E18FFCD}" presName="aSpace" presStyleCnt="0"/>
      <dgm:spPr/>
    </dgm:pt>
    <dgm:pt modelId="{D5D09959-9BF2-4252-900D-422D08A96799}" type="pres">
      <dgm:prSet presAssocID="{AA5708FC-6F15-43D8-9C78-28837161BF51}" presName="aNode" presStyleLbl="fgAcc1" presStyleIdx="9" presStyleCnt="10" custScaleX="136888" custScaleY="103251" custLinFactNeighborX="18294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6C6B0C2A-F8A4-4C57-8E57-DDC721E3AC34}" type="pres">
      <dgm:prSet presAssocID="{AA5708FC-6F15-43D8-9C78-28837161BF51}" presName="aSpace" presStyleCnt="0"/>
      <dgm:spPr/>
    </dgm:pt>
  </dgm:ptLst>
  <dgm:cxnLst>
    <dgm:cxn modelId="{3B4A3A64-8E58-481D-98B7-57370E0331EC}" type="presOf" srcId="{AA5708FC-6F15-43D8-9C78-28837161BF51}" destId="{D5D09959-9BF2-4252-900D-422D08A96799}" srcOrd="0" destOrd="0" presId="urn:microsoft.com/office/officeart/2005/8/layout/pyramid2"/>
    <dgm:cxn modelId="{FF394E3D-EB3B-4B21-9D1E-EEB4301B4778}" srcId="{CE4FA477-B776-41BA-BB9C-8F848835DE20}" destId="{201746EF-B2B6-4C1A-B203-0B04C504D41C}" srcOrd="1" destOrd="0" parTransId="{5C19D8DF-1EFF-48DC-9542-7171B2BB99E3}" sibTransId="{1D53C13D-D25E-4F9F-80AB-F556C39B47E5}"/>
    <dgm:cxn modelId="{72571260-EA6A-4624-9AF3-8E0F7A32C5E9}" type="presOf" srcId="{AAFDE782-29B5-4CA2-9B6C-52B3C90BD022}" destId="{561DE2CB-1BDF-45EC-AA57-23BCC9D1005D}" srcOrd="0" destOrd="0" presId="urn:microsoft.com/office/officeart/2005/8/layout/pyramid2"/>
    <dgm:cxn modelId="{45531642-42AE-4D1B-AFE5-46334E2C53C5}" type="presOf" srcId="{CE4FA477-B776-41BA-BB9C-8F848835DE20}" destId="{7D63F954-BF0C-4C2A-9954-05471AE4F337}" srcOrd="0" destOrd="0" presId="urn:microsoft.com/office/officeart/2005/8/layout/pyramid2"/>
    <dgm:cxn modelId="{8F6D3298-798E-4016-9A70-E73DF3F3CFA4}" srcId="{CE4FA477-B776-41BA-BB9C-8F848835DE20}" destId="{AAFDE782-29B5-4CA2-9B6C-52B3C90BD022}" srcOrd="5" destOrd="0" parTransId="{5DC2C96D-18C7-4F8D-8C66-00CC5A29CF58}" sibTransId="{5037C4B0-155E-47AE-B6BF-D07A851B3377}"/>
    <dgm:cxn modelId="{65077376-F017-4F6D-A97E-EBF98E6E1DF1}" srcId="{CE4FA477-B776-41BA-BB9C-8F848835DE20}" destId="{1F58B22D-F6E6-42A8-B3FF-D32937E6F4DB}" srcOrd="6" destOrd="0" parTransId="{DF04048B-7D6B-4D22-9F5B-17CB0822C849}" sibTransId="{975C4AED-AD71-4974-923A-23B7DC418170}"/>
    <dgm:cxn modelId="{C07B2153-B3CC-449E-8896-4F8AC408F602}" type="presOf" srcId="{7893210A-72D7-4BD1-B4D1-43539E18FFCD}" destId="{DE492720-6642-43C0-9310-442A860B0C4A}" srcOrd="0" destOrd="0" presId="urn:microsoft.com/office/officeart/2005/8/layout/pyramid2"/>
    <dgm:cxn modelId="{803A120C-0664-4EAD-BA4C-7F6F946CA4D6}" type="presOf" srcId="{D3691EDC-754B-48CB-B919-3A6A1F7E1A55}" destId="{3119FEE6-24B4-4549-AE4B-7D626424A28E}" srcOrd="0" destOrd="0" presId="urn:microsoft.com/office/officeart/2005/8/layout/pyramid2"/>
    <dgm:cxn modelId="{9095A09F-CE8B-4993-AB79-74A183835497}" srcId="{CE4FA477-B776-41BA-BB9C-8F848835DE20}" destId="{15470959-B1EC-44FB-BB30-773B6F5F5355}" srcOrd="0" destOrd="0" parTransId="{F18E355A-4887-4699-9283-56E054C7DAE5}" sibTransId="{4C6ACB98-EA58-4D81-A1A0-5817215D247A}"/>
    <dgm:cxn modelId="{E1E14A5B-31F2-4B88-859C-EB6CE42DA1A6}" type="presOf" srcId="{1986E41E-6385-425F-A4B2-1BA08138C35A}" destId="{C698315B-6C11-4B4C-85B6-E9F251F4CAFF}" srcOrd="0" destOrd="0" presId="urn:microsoft.com/office/officeart/2005/8/layout/pyramid2"/>
    <dgm:cxn modelId="{486F6A17-065C-4A99-9D3A-4BCB2D1C9E99}" srcId="{CE4FA477-B776-41BA-BB9C-8F848835DE20}" destId="{F57A9C07-A1AD-4DF4-B16A-B28B6DB4A78D}" srcOrd="3" destOrd="0" parTransId="{CC1E03B5-9894-4904-828E-8FB2D4E93B8A}" sibTransId="{1B312C4F-4800-4F81-8B84-3B57C0F144C6}"/>
    <dgm:cxn modelId="{CB34AF4D-83AB-4E56-A3A4-BC994126B39A}" type="presOf" srcId="{1F58B22D-F6E6-42A8-B3FF-D32937E6F4DB}" destId="{EB6061B2-3CFA-4881-A0CB-239D071ECDE0}" srcOrd="0" destOrd="0" presId="urn:microsoft.com/office/officeart/2005/8/layout/pyramid2"/>
    <dgm:cxn modelId="{175383A9-FEA3-4A05-9885-BB0A0A5F4C9A}" srcId="{CE4FA477-B776-41BA-BB9C-8F848835DE20}" destId="{7BDCFFBB-5A67-4150-A8B4-654FA07B2470}" srcOrd="4" destOrd="0" parTransId="{9A29E544-554A-4F84-99C8-D9D21761E180}" sibTransId="{7FDAFB3D-FB64-40AB-AAF1-3EFEF0077B5E}"/>
    <dgm:cxn modelId="{2C919369-988F-41DF-9A7A-0D85267CA883}" srcId="{CE4FA477-B776-41BA-BB9C-8F848835DE20}" destId="{7893210A-72D7-4BD1-B4D1-43539E18FFCD}" srcOrd="8" destOrd="0" parTransId="{0DC0C473-CF31-42AE-A2D8-6A484D0E10CF}" sibTransId="{1D0911E6-951F-4017-86AC-BBF2E7E0F0FF}"/>
    <dgm:cxn modelId="{AE2D6973-DD99-46FE-8782-1B5EFC017171}" type="presOf" srcId="{F57A9C07-A1AD-4DF4-B16A-B28B6DB4A78D}" destId="{E4302513-C4BA-4A6C-BBDC-926151A3EC27}" srcOrd="0" destOrd="0" presId="urn:microsoft.com/office/officeart/2005/8/layout/pyramid2"/>
    <dgm:cxn modelId="{CA8374D2-AF87-4C38-B7B8-F33ADD1D5EF8}" type="presOf" srcId="{15470959-B1EC-44FB-BB30-773B6F5F5355}" destId="{FAA00CD2-6FB9-4E32-B6A6-53C6DC72DACB}" srcOrd="0" destOrd="0" presId="urn:microsoft.com/office/officeart/2005/8/layout/pyramid2"/>
    <dgm:cxn modelId="{8FF612F3-B4A1-40DD-A66F-0B76790995BA}" type="presOf" srcId="{201746EF-B2B6-4C1A-B203-0B04C504D41C}" destId="{DC8C3A9B-7E7F-4879-A7C2-9E0785618B5E}" srcOrd="0" destOrd="0" presId="urn:microsoft.com/office/officeart/2005/8/layout/pyramid2"/>
    <dgm:cxn modelId="{969C05D4-A591-4A79-9CD9-26FD20A9651C}" type="presOf" srcId="{7BDCFFBB-5A67-4150-A8B4-654FA07B2470}" destId="{B1DE3695-CC93-40A3-B676-88801BAB9621}" srcOrd="0" destOrd="0" presId="urn:microsoft.com/office/officeart/2005/8/layout/pyramid2"/>
    <dgm:cxn modelId="{8472A7F5-0F75-4CC0-AF7A-8C1BD5F9A0FF}" srcId="{CE4FA477-B776-41BA-BB9C-8F848835DE20}" destId="{D3691EDC-754B-48CB-B919-3A6A1F7E1A55}" srcOrd="7" destOrd="0" parTransId="{242FE59C-F198-477B-8B36-0F5C669CA0B6}" sibTransId="{C04A3E73-684B-4A17-9F58-9D60FFA1E199}"/>
    <dgm:cxn modelId="{C99DF3AD-FCE9-4D37-8150-B8CDCC25D782}" srcId="{CE4FA477-B776-41BA-BB9C-8F848835DE20}" destId="{1986E41E-6385-425F-A4B2-1BA08138C35A}" srcOrd="2" destOrd="0" parTransId="{599963B1-D54E-46FE-970B-EAEFF895AD0E}" sibTransId="{C7662971-837A-4B30-B889-E8F2F794A2FD}"/>
    <dgm:cxn modelId="{36C3C9DE-A464-42EC-9B22-2E2ED3D33290}" srcId="{CE4FA477-B776-41BA-BB9C-8F848835DE20}" destId="{AA5708FC-6F15-43D8-9C78-28837161BF51}" srcOrd="9" destOrd="0" parTransId="{B69EA4A5-C084-4065-B3D4-31C899063A76}" sibTransId="{26F42937-E890-4648-A732-B604FB775A22}"/>
    <dgm:cxn modelId="{4CAD165C-4499-422D-9C84-78B85E129909}" type="presParOf" srcId="{7D63F954-BF0C-4C2A-9954-05471AE4F337}" destId="{97A33CA4-AC6B-4C40-AD7B-A4B5A156FD2B}" srcOrd="0" destOrd="0" presId="urn:microsoft.com/office/officeart/2005/8/layout/pyramid2"/>
    <dgm:cxn modelId="{34B67CC7-6154-428A-AEFC-0CDC0547E477}" type="presParOf" srcId="{7D63F954-BF0C-4C2A-9954-05471AE4F337}" destId="{2F258CD7-3734-495F-B217-885D0535A1EB}" srcOrd="1" destOrd="0" presId="urn:microsoft.com/office/officeart/2005/8/layout/pyramid2"/>
    <dgm:cxn modelId="{59108B77-4660-4773-B6D3-717BC0DC9F42}" type="presParOf" srcId="{2F258CD7-3734-495F-B217-885D0535A1EB}" destId="{FAA00CD2-6FB9-4E32-B6A6-53C6DC72DACB}" srcOrd="0" destOrd="0" presId="urn:microsoft.com/office/officeart/2005/8/layout/pyramid2"/>
    <dgm:cxn modelId="{2FB70559-BFC2-4902-AFC0-CBB39904F661}" type="presParOf" srcId="{2F258CD7-3734-495F-B217-885D0535A1EB}" destId="{7BAA5A98-E2CF-4D80-8337-68E8BD7B7977}" srcOrd="1" destOrd="0" presId="urn:microsoft.com/office/officeart/2005/8/layout/pyramid2"/>
    <dgm:cxn modelId="{811E09EE-FFFB-4E62-9625-DC7268527574}" type="presParOf" srcId="{2F258CD7-3734-495F-B217-885D0535A1EB}" destId="{DC8C3A9B-7E7F-4879-A7C2-9E0785618B5E}" srcOrd="2" destOrd="0" presId="urn:microsoft.com/office/officeart/2005/8/layout/pyramid2"/>
    <dgm:cxn modelId="{75F6C235-DB94-4A07-B8E9-26874AB5EEDD}" type="presParOf" srcId="{2F258CD7-3734-495F-B217-885D0535A1EB}" destId="{4D3C71E5-E134-4175-84DF-BFE8E1099FD0}" srcOrd="3" destOrd="0" presId="urn:microsoft.com/office/officeart/2005/8/layout/pyramid2"/>
    <dgm:cxn modelId="{7DF9D72F-E218-4E3B-911F-FF8ED8F4DCEB}" type="presParOf" srcId="{2F258CD7-3734-495F-B217-885D0535A1EB}" destId="{C698315B-6C11-4B4C-85B6-E9F251F4CAFF}" srcOrd="4" destOrd="0" presId="urn:microsoft.com/office/officeart/2005/8/layout/pyramid2"/>
    <dgm:cxn modelId="{126E6A7E-F676-4EF8-A8C2-43D1FA022F6C}" type="presParOf" srcId="{2F258CD7-3734-495F-B217-885D0535A1EB}" destId="{7CF780A1-85F8-4832-8E48-EC4FD66DCDB8}" srcOrd="5" destOrd="0" presId="urn:microsoft.com/office/officeart/2005/8/layout/pyramid2"/>
    <dgm:cxn modelId="{F3C02A34-4312-4F82-A90E-25F96AFE524B}" type="presParOf" srcId="{2F258CD7-3734-495F-B217-885D0535A1EB}" destId="{E4302513-C4BA-4A6C-BBDC-926151A3EC27}" srcOrd="6" destOrd="0" presId="urn:microsoft.com/office/officeart/2005/8/layout/pyramid2"/>
    <dgm:cxn modelId="{64EDDAA0-0DAA-42D4-8EA5-2107E63C39FF}" type="presParOf" srcId="{2F258CD7-3734-495F-B217-885D0535A1EB}" destId="{ACD69418-1ED3-4BC9-BDB9-952423614A6E}" srcOrd="7" destOrd="0" presId="urn:microsoft.com/office/officeart/2005/8/layout/pyramid2"/>
    <dgm:cxn modelId="{6BDB0CCB-4BC2-4348-8F3E-14A6E30F5B09}" type="presParOf" srcId="{2F258CD7-3734-495F-B217-885D0535A1EB}" destId="{B1DE3695-CC93-40A3-B676-88801BAB9621}" srcOrd="8" destOrd="0" presId="urn:microsoft.com/office/officeart/2005/8/layout/pyramid2"/>
    <dgm:cxn modelId="{E3B275D6-ED44-4191-BB82-22E7F86DE3CC}" type="presParOf" srcId="{2F258CD7-3734-495F-B217-885D0535A1EB}" destId="{618D9DEE-AF5B-4195-9344-98C57CD874DE}" srcOrd="9" destOrd="0" presId="urn:microsoft.com/office/officeart/2005/8/layout/pyramid2"/>
    <dgm:cxn modelId="{6890A2B5-1847-41DA-8541-AEE8655158A8}" type="presParOf" srcId="{2F258CD7-3734-495F-B217-885D0535A1EB}" destId="{561DE2CB-1BDF-45EC-AA57-23BCC9D1005D}" srcOrd="10" destOrd="0" presId="urn:microsoft.com/office/officeart/2005/8/layout/pyramid2"/>
    <dgm:cxn modelId="{92538CB2-C311-4669-AA84-F6C56F0CE0F7}" type="presParOf" srcId="{2F258CD7-3734-495F-B217-885D0535A1EB}" destId="{4166651E-D048-4179-A1EC-BE5DB596CB95}" srcOrd="11" destOrd="0" presId="urn:microsoft.com/office/officeart/2005/8/layout/pyramid2"/>
    <dgm:cxn modelId="{0AC6698B-5905-49F6-B4BD-85A83E6E0F87}" type="presParOf" srcId="{2F258CD7-3734-495F-B217-885D0535A1EB}" destId="{EB6061B2-3CFA-4881-A0CB-239D071ECDE0}" srcOrd="12" destOrd="0" presId="urn:microsoft.com/office/officeart/2005/8/layout/pyramid2"/>
    <dgm:cxn modelId="{31D00631-3562-4B4B-B2CF-29F3CE644473}" type="presParOf" srcId="{2F258CD7-3734-495F-B217-885D0535A1EB}" destId="{D2FF3DA5-26D2-46B3-BE80-3BD4C4BE9817}" srcOrd="13" destOrd="0" presId="urn:microsoft.com/office/officeart/2005/8/layout/pyramid2"/>
    <dgm:cxn modelId="{E40B6532-A4E9-4A0C-879C-8BE074DF44E7}" type="presParOf" srcId="{2F258CD7-3734-495F-B217-885D0535A1EB}" destId="{3119FEE6-24B4-4549-AE4B-7D626424A28E}" srcOrd="14" destOrd="0" presId="urn:microsoft.com/office/officeart/2005/8/layout/pyramid2"/>
    <dgm:cxn modelId="{1C7C1B50-BB6B-45B9-8F28-F6170B5783CD}" type="presParOf" srcId="{2F258CD7-3734-495F-B217-885D0535A1EB}" destId="{618206FF-673A-40B2-9CA6-05C363FDE2B5}" srcOrd="15" destOrd="0" presId="urn:microsoft.com/office/officeart/2005/8/layout/pyramid2"/>
    <dgm:cxn modelId="{7E9ECD2E-C734-40F7-9725-70BB780A8CD1}" type="presParOf" srcId="{2F258CD7-3734-495F-B217-885D0535A1EB}" destId="{DE492720-6642-43C0-9310-442A860B0C4A}" srcOrd="16" destOrd="0" presId="urn:microsoft.com/office/officeart/2005/8/layout/pyramid2"/>
    <dgm:cxn modelId="{DB2F8B4E-00FA-4643-858E-79F59876B090}" type="presParOf" srcId="{2F258CD7-3734-495F-B217-885D0535A1EB}" destId="{CD8F67D5-15DA-4DB9-909C-DF2857895437}" srcOrd="17" destOrd="0" presId="urn:microsoft.com/office/officeart/2005/8/layout/pyramid2"/>
    <dgm:cxn modelId="{B4B7F75E-3ECC-42CE-9C67-D41DCD24A43D}" type="presParOf" srcId="{2F258CD7-3734-495F-B217-885D0535A1EB}" destId="{D5D09959-9BF2-4252-900D-422D08A96799}" srcOrd="18" destOrd="0" presId="urn:microsoft.com/office/officeart/2005/8/layout/pyramid2"/>
    <dgm:cxn modelId="{1977DC9A-7BDA-4682-AA39-52877780AE76}" type="presParOf" srcId="{2F258CD7-3734-495F-B217-885D0535A1EB}" destId="{6C6B0C2A-F8A4-4C57-8E57-DDC721E3AC34}" srcOrd="19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9AAC3A-A121-4FC6-A836-89474B35D637}">
      <dsp:nvSpPr>
        <dsp:cNvPr id="0" name=""/>
        <dsp:cNvSpPr/>
      </dsp:nvSpPr>
      <dsp:spPr>
        <a:xfrm rot="10800000">
          <a:off x="936123" y="15775"/>
          <a:ext cx="7033933" cy="69382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956" tIns="106680" rIns="199136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800" kern="1200" dirty="0" smtClean="0"/>
            <a:t>Transmission       	                    – 45 </a:t>
          </a:r>
          <a:r>
            <a:rPr lang="en-IN" sz="2800" kern="1200" dirty="0" err="1" smtClean="0"/>
            <a:t>nos</a:t>
          </a:r>
          <a:endParaRPr lang="en-IN" sz="2800" kern="1200" dirty="0"/>
        </a:p>
      </dsp:txBody>
      <dsp:txXfrm rot="10800000">
        <a:off x="1109578" y="15775"/>
        <a:ext cx="6860478" cy="693821"/>
      </dsp:txXfrm>
    </dsp:sp>
    <dsp:sp modelId="{E6E8D3D2-F9E2-46A1-84FD-76D44A67BE36}">
      <dsp:nvSpPr>
        <dsp:cNvPr id="0" name=""/>
        <dsp:cNvSpPr/>
      </dsp:nvSpPr>
      <dsp:spPr>
        <a:xfrm>
          <a:off x="589191" y="15775"/>
          <a:ext cx="693821" cy="69382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10FA03-4D97-46E1-B913-35420751673E}">
      <dsp:nvSpPr>
        <dsp:cNvPr id="0" name=""/>
        <dsp:cNvSpPr/>
      </dsp:nvSpPr>
      <dsp:spPr>
        <a:xfrm rot="10800000">
          <a:off x="936095" y="879872"/>
          <a:ext cx="7114906" cy="69382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956" tIns="106680" rIns="199136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800" kern="1200" dirty="0" smtClean="0"/>
            <a:t>Conduct of Business               – 24 </a:t>
          </a:r>
          <a:r>
            <a:rPr lang="en-IN" sz="2800" kern="1200" dirty="0" err="1" smtClean="0"/>
            <a:t>nos</a:t>
          </a:r>
          <a:endParaRPr lang="en-IN" sz="2800" kern="1200" dirty="0"/>
        </a:p>
      </dsp:txBody>
      <dsp:txXfrm rot="10800000">
        <a:off x="1109550" y="879872"/>
        <a:ext cx="6941451" cy="693821"/>
      </dsp:txXfrm>
    </dsp:sp>
    <dsp:sp modelId="{3002B975-7017-4132-8B40-8DCDD8214448}">
      <dsp:nvSpPr>
        <dsp:cNvPr id="0" name=""/>
        <dsp:cNvSpPr/>
      </dsp:nvSpPr>
      <dsp:spPr>
        <a:xfrm>
          <a:off x="589191" y="951877"/>
          <a:ext cx="693821" cy="693821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E66D57-A7C0-4D62-8020-49B463768054}">
      <dsp:nvSpPr>
        <dsp:cNvPr id="0" name=""/>
        <dsp:cNvSpPr/>
      </dsp:nvSpPr>
      <dsp:spPr>
        <a:xfrm rot="10800000">
          <a:off x="1138956" y="1815974"/>
          <a:ext cx="6925949" cy="69382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956" tIns="106680" rIns="199136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800" kern="1200" dirty="0" smtClean="0"/>
            <a:t>Grid Operations 	                  – 16 </a:t>
          </a:r>
          <a:r>
            <a:rPr lang="en-IN" sz="2800" kern="1200" dirty="0" err="1" smtClean="0"/>
            <a:t>nos</a:t>
          </a:r>
          <a:endParaRPr lang="en-IN" sz="2800" kern="1200" dirty="0"/>
        </a:p>
      </dsp:txBody>
      <dsp:txXfrm rot="10800000">
        <a:off x="1312411" y="1815974"/>
        <a:ext cx="6752494" cy="693821"/>
      </dsp:txXfrm>
    </dsp:sp>
    <dsp:sp modelId="{ACC47BEB-EA16-4C58-878D-453C5A32F10F}">
      <dsp:nvSpPr>
        <dsp:cNvPr id="0" name=""/>
        <dsp:cNvSpPr/>
      </dsp:nvSpPr>
      <dsp:spPr>
        <a:xfrm>
          <a:off x="589191" y="1815974"/>
          <a:ext cx="693821" cy="693821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09B89E-DA3B-47ED-8AFC-3938FCCE885E}">
      <dsp:nvSpPr>
        <dsp:cNvPr id="0" name=""/>
        <dsp:cNvSpPr/>
      </dsp:nvSpPr>
      <dsp:spPr>
        <a:xfrm rot="10800000">
          <a:off x="1008122" y="2752083"/>
          <a:ext cx="7087098" cy="69382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956" tIns="106680" rIns="199136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800" kern="1200" dirty="0" smtClean="0"/>
            <a:t>Renewable Energy                  – 11 </a:t>
          </a:r>
          <a:r>
            <a:rPr lang="en-IN" sz="2800" kern="1200" dirty="0" err="1" smtClean="0"/>
            <a:t>nos</a:t>
          </a:r>
          <a:endParaRPr lang="en-IN" sz="2800" kern="1200" dirty="0"/>
        </a:p>
      </dsp:txBody>
      <dsp:txXfrm rot="10800000">
        <a:off x="1181577" y="2752083"/>
        <a:ext cx="6913643" cy="693821"/>
      </dsp:txXfrm>
    </dsp:sp>
    <dsp:sp modelId="{4DC09F9B-327F-4564-B0A0-310E32714A0C}">
      <dsp:nvSpPr>
        <dsp:cNvPr id="0" name=""/>
        <dsp:cNvSpPr/>
      </dsp:nvSpPr>
      <dsp:spPr>
        <a:xfrm>
          <a:off x="589191" y="2680072"/>
          <a:ext cx="693821" cy="693821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2DF97B-12EE-4503-B1E5-699C1C519944}">
      <dsp:nvSpPr>
        <dsp:cNvPr id="0" name=""/>
        <dsp:cNvSpPr/>
      </dsp:nvSpPr>
      <dsp:spPr>
        <a:xfrm rot="10800000">
          <a:off x="1138956" y="3616174"/>
          <a:ext cx="6925949" cy="69382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956" tIns="106680" rIns="199136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800" kern="1200" dirty="0" smtClean="0"/>
            <a:t>Power Trading                         – 6 </a:t>
          </a:r>
          <a:r>
            <a:rPr lang="en-IN" sz="2800" kern="1200" dirty="0" err="1" smtClean="0"/>
            <a:t>nos</a:t>
          </a:r>
          <a:endParaRPr lang="en-IN" sz="2800" kern="1200" dirty="0"/>
        </a:p>
      </dsp:txBody>
      <dsp:txXfrm rot="10800000">
        <a:off x="1312411" y="3616174"/>
        <a:ext cx="6752494" cy="693821"/>
      </dsp:txXfrm>
    </dsp:sp>
    <dsp:sp modelId="{4ACFDF7B-42D7-4360-9597-DDA3D525F4AC}">
      <dsp:nvSpPr>
        <dsp:cNvPr id="0" name=""/>
        <dsp:cNvSpPr/>
      </dsp:nvSpPr>
      <dsp:spPr>
        <a:xfrm>
          <a:off x="589191" y="3544169"/>
          <a:ext cx="693821" cy="693821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13A9ED-33CF-483A-95C6-E1CBB0714A34}">
      <dsp:nvSpPr>
        <dsp:cNvPr id="0" name=""/>
        <dsp:cNvSpPr/>
      </dsp:nvSpPr>
      <dsp:spPr>
        <a:xfrm rot="10800000">
          <a:off x="1099239" y="4480271"/>
          <a:ext cx="6984756" cy="69382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956" tIns="106680" rIns="199136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800" kern="1200" dirty="0" smtClean="0"/>
            <a:t>Power Markets                        – 2 </a:t>
          </a:r>
          <a:r>
            <a:rPr lang="en-IN" sz="2800" kern="1200" dirty="0" err="1" smtClean="0"/>
            <a:t>nos</a:t>
          </a:r>
          <a:endParaRPr lang="en-IN" sz="2800" kern="1200" dirty="0"/>
        </a:p>
      </dsp:txBody>
      <dsp:txXfrm rot="10800000">
        <a:off x="1272694" y="4480271"/>
        <a:ext cx="6811301" cy="693821"/>
      </dsp:txXfrm>
    </dsp:sp>
    <dsp:sp modelId="{89CA189E-6DCE-46BC-A978-AF25D72B8EAE}">
      <dsp:nvSpPr>
        <dsp:cNvPr id="0" name=""/>
        <dsp:cNvSpPr/>
      </dsp:nvSpPr>
      <dsp:spPr>
        <a:xfrm>
          <a:off x="589191" y="4480271"/>
          <a:ext cx="693821" cy="693821"/>
        </a:xfrm>
        <a:prstGeom prst="ellipse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9000" r="-4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A33CA4-AC6B-4C40-AD7B-A4B5A156FD2B}">
      <dsp:nvSpPr>
        <dsp:cNvPr id="0" name=""/>
        <dsp:cNvSpPr/>
      </dsp:nvSpPr>
      <dsp:spPr>
        <a:xfrm>
          <a:off x="554789" y="0"/>
          <a:ext cx="5760640" cy="576064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A00CD2-6FB9-4E32-B6A6-53C6DC72DACB}">
      <dsp:nvSpPr>
        <dsp:cNvPr id="0" name=""/>
        <dsp:cNvSpPr/>
      </dsp:nvSpPr>
      <dsp:spPr>
        <a:xfrm>
          <a:off x="3315830" y="579225"/>
          <a:ext cx="5109105" cy="4067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 dirty="0" smtClean="0"/>
            <a:t>Open Access</a:t>
          </a:r>
          <a:endParaRPr lang="en-IN" sz="2400" kern="1200" dirty="0"/>
        </a:p>
      </dsp:txBody>
      <dsp:txXfrm>
        <a:off x="3335685" y="599080"/>
        <a:ext cx="5069395" cy="367022"/>
      </dsp:txXfrm>
    </dsp:sp>
    <dsp:sp modelId="{DC8C3A9B-7E7F-4879-A7C2-9E0785618B5E}">
      <dsp:nvSpPr>
        <dsp:cNvPr id="0" name=""/>
        <dsp:cNvSpPr/>
      </dsp:nvSpPr>
      <dsp:spPr>
        <a:xfrm>
          <a:off x="3315830" y="1036800"/>
          <a:ext cx="5109105" cy="4067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 dirty="0" smtClean="0"/>
            <a:t>Grant of License</a:t>
          </a:r>
          <a:endParaRPr lang="en-IN" sz="2400" kern="1200" dirty="0"/>
        </a:p>
      </dsp:txBody>
      <dsp:txXfrm>
        <a:off x="3335685" y="1056655"/>
        <a:ext cx="5069395" cy="367022"/>
      </dsp:txXfrm>
    </dsp:sp>
    <dsp:sp modelId="{C698315B-6C11-4B4C-85B6-E9F251F4CAFF}">
      <dsp:nvSpPr>
        <dsp:cNvPr id="0" name=""/>
        <dsp:cNvSpPr/>
      </dsp:nvSpPr>
      <dsp:spPr>
        <a:xfrm>
          <a:off x="3315830" y="1494374"/>
          <a:ext cx="5109105" cy="4067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 dirty="0" smtClean="0"/>
            <a:t>Tariff Determination</a:t>
          </a:r>
          <a:endParaRPr lang="en-IN" sz="2400" kern="1200" dirty="0"/>
        </a:p>
      </dsp:txBody>
      <dsp:txXfrm>
        <a:off x="3335685" y="1514229"/>
        <a:ext cx="5069395" cy="367022"/>
      </dsp:txXfrm>
    </dsp:sp>
    <dsp:sp modelId="{E4302513-C4BA-4A6C-BBDC-926151A3EC27}">
      <dsp:nvSpPr>
        <dsp:cNvPr id="0" name=""/>
        <dsp:cNvSpPr/>
      </dsp:nvSpPr>
      <dsp:spPr>
        <a:xfrm>
          <a:off x="3315830" y="1951948"/>
          <a:ext cx="5109105" cy="4067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 dirty="0" smtClean="0"/>
            <a:t>Transmission Charges Sharing </a:t>
          </a:r>
          <a:endParaRPr lang="en-IN" sz="2400" kern="1200" dirty="0"/>
        </a:p>
      </dsp:txBody>
      <dsp:txXfrm>
        <a:off x="3335685" y="1971803"/>
        <a:ext cx="5069395" cy="367022"/>
      </dsp:txXfrm>
    </dsp:sp>
    <dsp:sp modelId="{B1DE3695-CC93-40A3-B676-88801BAB9621}">
      <dsp:nvSpPr>
        <dsp:cNvPr id="0" name=""/>
        <dsp:cNvSpPr/>
      </dsp:nvSpPr>
      <dsp:spPr>
        <a:xfrm>
          <a:off x="3315830" y="2409522"/>
          <a:ext cx="5109105" cy="4067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 dirty="0" smtClean="0"/>
            <a:t>Power Supply Regulation</a:t>
          </a:r>
          <a:endParaRPr lang="en-IN" sz="2400" kern="1200" dirty="0"/>
        </a:p>
      </dsp:txBody>
      <dsp:txXfrm>
        <a:off x="3335685" y="2429377"/>
        <a:ext cx="5069395" cy="367022"/>
      </dsp:txXfrm>
    </dsp:sp>
    <dsp:sp modelId="{561DE2CB-1BDF-45EC-AA57-23BCC9D1005D}">
      <dsp:nvSpPr>
        <dsp:cNvPr id="0" name=""/>
        <dsp:cNvSpPr/>
      </dsp:nvSpPr>
      <dsp:spPr>
        <a:xfrm>
          <a:off x="3315830" y="2867097"/>
          <a:ext cx="5109105" cy="4067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 dirty="0" smtClean="0"/>
            <a:t>Regulator approval</a:t>
          </a:r>
          <a:endParaRPr lang="en-IN" sz="2400" kern="1200" dirty="0"/>
        </a:p>
      </dsp:txBody>
      <dsp:txXfrm>
        <a:off x="3335685" y="2886952"/>
        <a:ext cx="5069395" cy="367022"/>
      </dsp:txXfrm>
    </dsp:sp>
    <dsp:sp modelId="{EB6061B2-3CFA-4881-A0CB-239D071ECDE0}">
      <dsp:nvSpPr>
        <dsp:cNvPr id="0" name=""/>
        <dsp:cNvSpPr/>
      </dsp:nvSpPr>
      <dsp:spPr>
        <a:xfrm>
          <a:off x="3315830" y="3324671"/>
          <a:ext cx="5109105" cy="4067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 dirty="0" smtClean="0"/>
            <a:t>Revenue from Other Business</a:t>
          </a:r>
          <a:endParaRPr lang="en-IN" sz="2400" kern="1200" dirty="0"/>
        </a:p>
      </dsp:txBody>
      <dsp:txXfrm>
        <a:off x="3335685" y="3344526"/>
        <a:ext cx="5069395" cy="367022"/>
      </dsp:txXfrm>
    </dsp:sp>
    <dsp:sp modelId="{3119FEE6-24B4-4549-AE4B-7D626424A28E}">
      <dsp:nvSpPr>
        <dsp:cNvPr id="0" name=""/>
        <dsp:cNvSpPr/>
      </dsp:nvSpPr>
      <dsp:spPr>
        <a:xfrm>
          <a:off x="3315830" y="3782245"/>
          <a:ext cx="5109105" cy="4067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 dirty="0" smtClean="0"/>
            <a:t>Standard of Performance</a:t>
          </a:r>
          <a:endParaRPr lang="en-IN" sz="2400" kern="1200" dirty="0"/>
        </a:p>
      </dsp:txBody>
      <dsp:txXfrm>
        <a:off x="3335685" y="3802100"/>
        <a:ext cx="5069395" cy="367022"/>
      </dsp:txXfrm>
    </dsp:sp>
    <dsp:sp modelId="{DE492720-6642-43C0-9310-442A860B0C4A}">
      <dsp:nvSpPr>
        <dsp:cNvPr id="0" name=""/>
        <dsp:cNvSpPr/>
      </dsp:nvSpPr>
      <dsp:spPr>
        <a:xfrm>
          <a:off x="3299279" y="4239819"/>
          <a:ext cx="5125656" cy="41995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 dirty="0" smtClean="0"/>
            <a:t>Power System Development fund</a:t>
          </a:r>
          <a:endParaRPr lang="en-IN" sz="2400" kern="1200" dirty="0"/>
        </a:p>
      </dsp:txBody>
      <dsp:txXfrm>
        <a:off x="3319780" y="4260320"/>
        <a:ext cx="5084654" cy="378953"/>
      </dsp:txXfrm>
    </dsp:sp>
    <dsp:sp modelId="{D5D09959-9BF2-4252-900D-422D08A96799}">
      <dsp:nvSpPr>
        <dsp:cNvPr id="0" name=""/>
        <dsp:cNvSpPr/>
      </dsp:nvSpPr>
      <dsp:spPr>
        <a:xfrm>
          <a:off x="3299279" y="4710617"/>
          <a:ext cx="5125656" cy="41995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 dirty="0" smtClean="0"/>
            <a:t>Filing of Annual Report</a:t>
          </a:r>
          <a:endParaRPr lang="en-IN" sz="2400" kern="1200" dirty="0"/>
        </a:p>
      </dsp:txBody>
      <dsp:txXfrm>
        <a:off x="3319780" y="4731118"/>
        <a:ext cx="5084654" cy="3789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8E8DF7-7504-4FF6-A8B6-BCE38C7B7B7E}" type="datetimeFigureOut">
              <a:rPr lang="en-IN" smtClean="0"/>
              <a:pPr/>
              <a:t>30-04-2015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BF4D7F-E4FC-494B-981D-92B060231A7C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540769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1ABEE2-1732-4D9F-8DC9-ED9CADA367C8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7388"/>
            <a:ext cx="4567238" cy="3425825"/>
          </a:xfrm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556" y="4342150"/>
            <a:ext cx="5488889" cy="4115425"/>
          </a:xfrm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12" rIns="91425" bIns="45712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7388"/>
            <a:ext cx="4568825" cy="3427412"/>
          </a:xfrm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C13FAE-40B2-4275-AC22-C9CCC645C22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cs typeface="Arial" charset="0"/>
            </a:endParaRPr>
          </a:p>
        </p:txBody>
      </p:sp>
      <p:sp>
        <p:nvSpPr>
          <p:cNvPr id="78852" name="Slide Number Placeholder 3"/>
          <p:cNvSpPr txBox="1">
            <a:spLocks noGrp="1"/>
          </p:cNvSpPr>
          <p:nvPr/>
        </p:nvSpPr>
        <p:spPr bwMode="auto">
          <a:xfrm>
            <a:off x="3888656" y="8686362"/>
            <a:ext cx="2969344" cy="45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775" tIns="46888" rIns="93775" bIns="46888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E4EEE0C6-80A7-4C0F-9C29-56917A38CFE2}" type="slidenum">
              <a:rPr lang="en-US" altLang="en-US" sz="1300">
                <a:latin typeface="Times New Roman" pitchFamily="18" charset="0"/>
              </a:rPr>
              <a:pPr algn="r" eaLnBrk="1" hangingPunct="1"/>
              <a:t>9</a:t>
            </a:fld>
            <a:endParaRPr lang="en-US" altLang="en-US" sz="13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5B54D-6936-40D2-AF9C-D00945DCA81D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14338" name="Rectangle 7"/>
          <p:cNvSpPr txBox="1">
            <a:spLocks noGrp="1" noChangeArrowheads="1"/>
          </p:cNvSpPr>
          <p:nvPr/>
        </p:nvSpPr>
        <p:spPr bwMode="auto">
          <a:xfrm>
            <a:off x="3883296" y="8684298"/>
            <a:ext cx="2973149" cy="458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439" tIns="44719" rIns="89439" bIns="44719" anchor="b"/>
          <a:lstStyle>
            <a:lvl1pPr defTabSz="90963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31838" indent="-282575" defTabSz="90963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25538" indent="-225425" defTabSz="90963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574800" indent="-225425" defTabSz="90963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24063" indent="-223838" defTabSz="90963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481263" indent="-223838" defTabSz="9096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38463" indent="-223838" defTabSz="9096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395663" indent="-223838" defTabSz="9096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52863" indent="-223838" defTabSz="9096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fld id="{732E92BF-44EA-4040-A060-31694EA231D8}" type="slidenum">
              <a:rPr lang="en-US" altLang="en-US" sz="1200">
                <a:latin typeface="Arial Rounded MT Bold" pitchFamily="34" charset="0"/>
              </a:rPr>
              <a:pPr algn="r"/>
              <a:t>14</a:t>
            </a:fld>
            <a:endParaRPr lang="en-US" altLang="en-US" sz="1200">
              <a:latin typeface="Arial Rounded MT Bold" pitchFamily="34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9350" y="685800"/>
            <a:ext cx="4567238" cy="3427413"/>
          </a:xfrm>
          <a:ln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815" y="4345277"/>
            <a:ext cx="5028370" cy="4115425"/>
          </a:xfrm>
        </p:spPr>
        <p:txBody>
          <a:bodyPr lIns="90143" tIns="45072" rIns="90143" bIns="45072"/>
          <a:lstStyle/>
          <a:p>
            <a:endParaRPr lang="en-I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7388"/>
            <a:ext cx="4568825" cy="3427412"/>
          </a:xfrm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 txBox="1">
            <a:spLocks noGrp="1" noChangeArrowheads="1"/>
          </p:cNvSpPr>
          <p:nvPr/>
        </p:nvSpPr>
        <p:spPr bwMode="auto">
          <a:xfrm>
            <a:off x="3884027" y="8686488"/>
            <a:ext cx="2972421" cy="45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05" tIns="45603" rIns="91205" bIns="45603" anchor="b"/>
          <a:lstStyle>
            <a:lvl1pPr defTabSz="9302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B7CA9A6-8176-4FD6-83C5-1491A02DA5AF}" type="slidenum">
              <a:rPr lang="en-US" altLang="en-US" sz="1200">
                <a:latin typeface="Calibri" pitchFamily="34" charset="0"/>
              </a:rPr>
              <a:pPr algn="r" eaLnBrk="1" hangingPunct="1">
                <a:spcBef>
                  <a:spcPct val="0"/>
                </a:spcBef>
              </a:pPr>
              <a:t>16</a:t>
            </a:fld>
            <a:endParaRPr lang="en-US" altLang="en-US" sz="1200">
              <a:latin typeface="Calibri" pitchFamily="34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05" tIns="45603" rIns="91205" bIns="45603"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84027" y="8686488"/>
            <a:ext cx="2972421" cy="45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15" tIns="45608" rIns="91215" bIns="45608" anchor="b"/>
          <a:lstStyle>
            <a:lvl1pPr defTabSz="9302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2A00CAC-D098-4614-BD26-62A8EAD8E694}" type="slidenum">
              <a:rPr lang="en-US" altLang="en-US" sz="1200">
                <a:latin typeface="Calibri" pitchFamily="34" charset="0"/>
              </a:rPr>
              <a:pPr algn="r" eaLnBrk="1" hangingPunct="1">
                <a:spcBef>
                  <a:spcPct val="0"/>
                </a:spcBef>
              </a:pPr>
              <a:t>17</a:t>
            </a:fld>
            <a:endParaRPr lang="en-US" altLang="en-US" sz="1200">
              <a:latin typeface="Calibri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15" tIns="45608" rIns="91215" bIns="45608"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483C0-D6E9-4EBF-B8E6-F45C8CDDBB6E}" type="datetime1">
              <a:rPr lang="en-IN" smtClean="0"/>
              <a:pPr/>
              <a:t>30-04-2015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3404277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508A0-4EE8-4FE7-859B-048821B0DE1F}" type="datetime1">
              <a:rPr lang="en-IN" smtClean="0"/>
              <a:pPr/>
              <a:t>30-04-2015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4019930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9D9C-8770-45EC-8C4C-ABC811BCFE32}" type="datetime1">
              <a:rPr lang="en-IN" smtClean="0"/>
              <a:pPr/>
              <a:t>30-04-2015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36539997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4800" y="1554163"/>
            <a:ext cx="8686800" cy="452596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9052A-A5B6-4CAE-B201-FF720700B5FE}" type="datetime2">
              <a:rPr lang="en-US"/>
              <a:pPr>
                <a:defRPr/>
              </a:pPr>
              <a:t>Thursday, April 30, 2015</a:t>
            </a:fld>
            <a:endParaRPr lang="en-US" dirty="0"/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5788310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6C93A-A345-43E3-B210-F67DE98708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69407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06013-26ED-4459-BF8C-A9DC73F76C22}" type="datetime1">
              <a:rPr lang="en-IN" smtClean="0"/>
              <a:pPr/>
              <a:t>30-04-2015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883096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7CCDA-3BA5-4EF4-8489-E45438373578}" type="datetime1">
              <a:rPr lang="en-IN" smtClean="0"/>
              <a:pPr/>
              <a:t>30-04-2015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531956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2204F-68F8-4BF9-83D9-EE3143024133}" type="datetime1">
              <a:rPr lang="en-IN" smtClean="0"/>
              <a:pPr/>
              <a:t>30-04-2015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3315305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A785-F44F-4FBC-A29A-587E1014E5FD}" type="datetime1">
              <a:rPr lang="en-IN" smtClean="0"/>
              <a:pPr/>
              <a:t>30-04-2015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2497798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690A7-EE73-4E7D-A5C0-910E8F25B51B}" type="datetime1">
              <a:rPr lang="en-IN" smtClean="0"/>
              <a:pPr/>
              <a:t>30-04-2015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1628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AEE28-FF2E-47BA-9631-12462DD629F2}" type="datetime1">
              <a:rPr lang="en-IN" smtClean="0"/>
              <a:pPr/>
              <a:t>30-04-2015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869965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B575F-DCCE-487D-8330-5FF5C6FE7059}" type="datetime1">
              <a:rPr lang="en-IN" smtClean="0"/>
              <a:pPr/>
              <a:t>30-04-2015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3239641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27D15-08E3-4105-A961-0888A51C33A5}" type="datetime1">
              <a:rPr lang="en-IN" smtClean="0"/>
              <a:pPr/>
              <a:t>30-04-2015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2675185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B7C07-A816-4DA5-96D8-F36E7DA3F42E}" type="datetime1">
              <a:rPr lang="en-IN" smtClean="0"/>
              <a:pPr/>
              <a:t>30-04-2015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CEE21-7979-465A-9B61-F8632C4DBD0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213090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image" Target="../media/image10.emf"/><Relationship Id="rId7" Type="http://schemas.openxmlformats.org/officeDocument/2006/relationships/image" Target="../media/image14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emf"/><Relationship Id="rId11" Type="http://schemas.openxmlformats.org/officeDocument/2006/relationships/image" Target="../media/image18.emf"/><Relationship Id="rId5" Type="http://schemas.openxmlformats.org/officeDocument/2006/relationships/image" Target="../media/image12.emf"/><Relationship Id="rId10" Type="http://schemas.openxmlformats.org/officeDocument/2006/relationships/image" Target="../media/image17.emf"/><Relationship Id="rId4" Type="http://schemas.openxmlformats.org/officeDocument/2006/relationships/image" Target="../media/image11.emf"/><Relationship Id="rId9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Microsoft_Office_Excel_97-2003_Worksheet2.xls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7772400" cy="4104455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Designing Management &amp;   Monitoring Framework </a:t>
            </a:r>
            <a:br>
              <a:rPr lang="en-IN" dirty="0" smtClean="0"/>
            </a:br>
            <a:r>
              <a:rPr lang="en-IN" dirty="0" smtClean="0"/>
              <a:t>for </a:t>
            </a:r>
            <a:br>
              <a:rPr lang="en-IN" dirty="0" smtClean="0"/>
            </a:br>
            <a:r>
              <a:rPr lang="en-IN" dirty="0" smtClean="0"/>
              <a:t>Regulatory Compliance by </a:t>
            </a:r>
            <a:br>
              <a:rPr lang="en-IN" dirty="0" smtClean="0"/>
            </a:br>
            <a:r>
              <a:rPr lang="en-IN" dirty="0" smtClean="0"/>
              <a:t>Power Transmission Utilities </a:t>
            </a:r>
            <a:br>
              <a:rPr lang="en-IN" dirty="0" smtClean="0"/>
            </a:br>
            <a:r>
              <a:rPr lang="en-IN" dirty="0" smtClean="0"/>
              <a:t>in the SAARC Region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5638800"/>
            <a:ext cx="6400800" cy="697632"/>
          </a:xfrm>
        </p:spPr>
        <p:txBody>
          <a:bodyPr>
            <a:normAutofit fontScale="70000" lnSpcReduction="20000"/>
          </a:bodyPr>
          <a:lstStyle/>
          <a:p>
            <a:r>
              <a:rPr lang="en-IN" dirty="0" smtClean="0"/>
              <a:t>RAJENDRA SINGH, MINISTRY OF POWER, INDIA</a:t>
            </a:r>
          </a:p>
          <a:p>
            <a:r>
              <a:rPr lang="en-IN" dirty="0" smtClean="0"/>
              <a:t> DILIP ROZEKAR, POWERGRID</a:t>
            </a:r>
            <a:r>
              <a:rPr lang="en-IN" dirty="0" smtClean="0"/>
              <a:t>, </a:t>
            </a:r>
            <a:r>
              <a:rPr lang="en-IN" dirty="0" smtClean="0"/>
              <a:t>INDIA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1</a:t>
            </a:fld>
            <a:endParaRPr lang="en-IN" dirty="0"/>
          </a:p>
        </p:txBody>
      </p:sp>
    </p:spTree>
    <p:extLst>
      <p:ext uri="{BB962C8B-B14F-4D97-AF65-F5344CB8AC3E}">
        <p14:creationId xmlns="" xmlns:p14="http://schemas.microsoft.com/office/powerpoint/2010/main" val="330450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Line 88"/>
          <p:cNvSpPr>
            <a:spLocks noChangeShapeType="1"/>
          </p:cNvSpPr>
          <p:nvPr/>
        </p:nvSpPr>
        <p:spPr bwMode="auto">
          <a:xfrm>
            <a:off x="6934200" y="6324600"/>
            <a:ext cx="1090613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45059" name="Line 91"/>
          <p:cNvSpPr>
            <a:spLocks noChangeShapeType="1"/>
          </p:cNvSpPr>
          <p:nvPr/>
        </p:nvSpPr>
        <p:spPr bwMode="auto">
          <a:xfrm>
            <a:off x="4114800" y="6248400"/>
            <a:ext cx="2271713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45060" name="Freeform 111"/>
          <p:cNvSpPr>
            <a:spLocks/>
          </p:cNvSpPr>
          <p:nvPr/>
        </p:nvSpPr>
        <p:spPr bwMode="auto">
          <a:xfrm>
            <a:off x="4038600" y="1219200"/>
            <a:ext cx="4659313" cy="4849813"/>
          </a:xfrm>
          <a:custGeom>
            <a:avLst/>
            <a:gdLst>
              <a:gd name="T0" fmla="*/ 0 w 8804"/>
              <a:gd name="T1" fmla="*/ 2147483647 h 9164"/>
              <a:gd name="T2" fmla="*/ 2147483647 w 8804"/>
              <a:gd name="T3" fmla="*/ 0 h 9164"/>
              <a:gd name="T4" fmla="*/ 2147483647 w 8804"/>
              <a:gd name="T5" fmla="*/ 2147483647 h 9164"/>
              <a:gd name="T6" fmla="*/ 2147483647 w 8804"/>
              <a:gd name="T7" fmla="*/ 2147483647 h 9164"/>
              <a:gd name="T8" fmla="*/ 2147483647 w 8804"/>
              <a:gd name="T9" fmla="*/ 2147483647 h 9164"/>
              <a:gd name="T10" fmla="*/ 0 w 8804"/>
              <a:gd name="T11" fmla="*/ 2147483647 h 91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804"/>
              <a:gd name="T19" fmla="*/ 0 h 9164"/>
              <a:gd name="T20" fmla="*/ 8804 w 8804"/>
              <a:gd name="T21" fmla="*/ 9164 h 91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804" h="9164">
                <a:moveTo>
                  <a:pt x="0" y="9146"/>
                </a:moveTo>
                <a:lnTo>
                  <a:pt x="7314" y="0"/>
                </a:lnTo>
                <a:lnTo>
                  <a:pt x="8804" y="57"/>
                </a:lnTo>
                <a:lnTo>
                  <a:pt x="4450" y="9110"/>
                </a:lnTo>
                <a:lnTo>
                  <a:pt x="20" y="9164"/>
                </a:lnTo>
                <a:lnTo>
                  <a:pt x="0" y="9146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249AFF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IN" altLang="en-US">
              <a:latin typeface="Calibri" pitchFamily="34" charset="0"/>
            </a:endParaRPr>
          </a:p>
        </p:txBody>
      </p:sp>
      <p:sp>
        <p:nvSpPr>
          <p:cNvPr id="450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solidFill>
                  <a:srgbClr val="FFFFFF"/>
                </a:solidFill>
              </a:rPr>
              <a:t>Road Map for Indian Power System</a:t>
            </a:r>
          </a:p>
        </p:txBody>
      </p:sp>
      <p:graphicFrame>
        <p:nvGraphicFramePr>
          <p:cNvPr id="18587" name="Group 155"/>
          <p:cNvGraphicFramePr>
            <a:graphicFrameLocks noGrp="1"/>
          </p:cNvGraphicFramePr>
          <p:nvPr>
            <p:ph idx="1"/>
          </p:nvPr>
        </p:nvGraphicFramePr>
        <p:xfrm>
          <a:off x="142875" y="1143000"/>
          <a:ext cx="5072063" cy="3297239"/>
        </p:xfrm>
        <a:graphic>
          <a:graphicData uri="http://schemas.openxmlformats.org/drawingml/2006/table">
            <a:tbl>
              <a:tblPr/>
              <a:tblGrid>
                <a:gridCol w="1643063"/>
                <a:gridCol w="848477"/>
                <a:gridCol w="1334754"/>
                <a:gridCol w="1245769"/>
              </a:tblGrid>
              <a:tr h="6952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I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RoW (m)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Capacity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(MW)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MW/m RoW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400kV S/c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52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500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9.6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7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400kV D/c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46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21.8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7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765kV S/c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64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2500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39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7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765kV D/c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67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4000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800kV HVDC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69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6000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525FF"/>
                          </a:solidFill>
                          <a:effectLst/>
                          <a:latin typeface="Arial" charset="0"/>
                        </a:rPr>
                        <a:t>87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099" name="Text Box 42"/>
          <p:cNvSpPr txBox="1">
            <a:spLocks noChangeArrowheads="1"/>
          </p:cNvSpPr>
          <p:nvPr/>
        </p:nvSpPr>
        <p:spPr bwMode="auto">
          <a:xfrm>
            <a:off x="7086600" y="6096000"/>
            <a:ext cx="609600" cy="3667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08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latin typeface="Calibri" pitchFamily="34" charset="0"/>
              </a:rPr>
              <a:t> </a:t>
            </a:r>
            <a:r>
              <a:rPr lang="en-US" altLang="en-US" sz="1200">
                <a:latin typeface="Calibri" pitchFamily="34" charset="0"/>
              </a:rPr>
              <a:t>69 m</a:t>
            </a:r>
          </a:p>
        </p:txBody>
      </p:sp>
      <p:sp>
        <p:nvSpPr>
          <p:cNvPr id="45100" name="Text Box 43"/>
          <p:cNvSpPr txBox="1">
            <a:spLocks noChangeArrowheads="1"/>
          </p:cNvSpPr>
          <p:nvPr/>
        </p:nvSpPr>
        <p:spPr bwMode="auto">
          <a:xfrm>
            <a:off x="4800600" y="6076950"/>
            <a:ext cx="6858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08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400">
                <a:latin typeface="Calibri" pitchFamily="34" charset="0"/>
              </a:rPr>
              <a:t>176 m</a:t>
            </a:r>
          </a:p>
        </p:txBody>
      </p:sp>
      <p:pic>
        <p:nvPicPr>
          <p:cNvPr id="45101" name="Picture 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0"/>
            <a:ext cx="35814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45102" name="AutoShape 46"/>
          <p:cNvSpPr>
            <a:spLocks noChangeAspect="1" noChangeArrowheads="1" noTextEdit="1"/>
          </p:cNvSpPr>
          <p:nvPr/>
        </p:nvSpPr>
        <p:spPr bwMode="auto">
          <a:xfrm>
            <a:off x="4000500" y="1143000"/>
            <a:ext cx="51435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45103" name="Freeform 48"/>
          <p:cNvSpPr>
            <a:spLocks/>
          </p:cNvSpPr>
          <p:nvPr/>
        </p:nvSpPr>
        <p:spPr bwMode="auto">
          <a:xfrm>
            <a:off x="6962775" y="1304925"/>
            <a:ext cx="2085975" cy="4781550"/>
          </a:xfrm>
          <a:custGeom>
            <a:avLst/>
            <a:gdLst>
              <a:gd name="T0" fmla="*/ 0 w 3943"/>
              <a:gd name="T1" fmla="*/ 2147483647 h 9035"/>
              <a:gd name="T2" fmla="*/ 2147483647 w 3943"/>
              <a:gd name="T3" fmla="*/ 0 h 9035"/>
              <a:gd name="T4" fmla="*/ 2147483647 w 3943"/>
              <a:gd name="T5" fmla="*/ 0 h 9035"/>
              <a:gd name="T6" fmla="*/ 2147483647 w 3943"/>
              <a:gd name="T7" fmla="*/ 2147483647 h 9035"/>
              <a:gd name="T8" fmla="*/ 2147483647 w 3943"/>
              <a:gd name="T9" fmla="*/ 2147483647 h 9035"/>
              <a:gd name="T10" fmla="*/ 0 w 3943"/>
              <a:gd name="T11" fmla="*/ 2147483647 h 903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943"/>
              <a:gd name="T19" fmla="*/ 0 h 9035"/>
              <a:gd name="T20" fmla="*/ 3943 w 3943"/>
              <a:gd name="T21" fmla="*/ 9035 h 903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943" h="9035">
                <a:moveTo>
                  <a:pt x="0" y="9035"/>
                </a:moveTo>
                <a:lnTo>
                  <a:pt x="3636" y="0"/>
                </a:lnTo>
                <a:lnTo>
                  <a:pt x="3943" y="0"/>
                </a:lnTo>
                <a:lnTo>
                  <a:pt x="2197" y="9035"/>
                </a:lnTo>
                <a:lnTo>
                  <a:pt x="18" y="9035"/>
                </a:lnTo>
                <a:lnTo>
                  <a:pt x="0" y="9035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IN" altLang="en-US">
              <a:latin typeface="Calibri" pitchFamily="34" charset="0"/>
            </a:endParaRPr>
          </a:p>
        </p:txBody>
      </p:sp>
      <p:sp>
        <p:nvSpPr>
          <p:cNvPr id="45104" name="Freeform 49"/>
          <p:cNvSpPr>
            <a:spLocks/>
          </p:cNvSpPr>
          <p:nvPr/>
        </p:nvSpPr>
        <p:spPr bwMode="auto">
          <a:xfrm>
            <a:off x="6907213" y="1249363"/>
            <a:ext cx="2085975" cy="4781550"/>
          </a:xfrm>
          <a:custGeom>
            <a:avLst/>
            <a:gdLst>
              <a:gd name="T0" fmla="*/ 0 w 3943"/>
              <a:gd name="T1" fmla="*/ 2147483647 h 9036"/>
              <a:gd name="T2" fmla="*/ 2147483647 w 3943"/>
              <a:gd name="T3" fmla="*/ 0 h 9036"/>
              <a:gd name="T4" fmla="*/ 2147483647 w 3943"/>
              <a:gd name="T5" fmla="*/ 0 h 9036"/>
              <a:gd name="T6" fmla="*/ 2147483647 w 3943"/>
              <a:gd name="T7" fmla="*/ 2147483647 h 9036"/>
              <a:gd name="T8" fmla="*/ 2147483647 w 3943"/>
              <a:gd name="T9" fmla="*/ 2147483647 h 9036"/>
              <a:gd name="T10" fmla="*/ 0 w 3943"/>
              <a:gd name="T11" fmla="*/ 2147483647 h 90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943"/>
              <a:gd name="T19" fmla="*/ 0 h 9036"/>
              <a:gd name="T20" fmla="*/ 3943 w 3943"/>
              <a:gd name="T21" fmla="*/ 9036 h 90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943" h="9036">
                <a:moveTo>
                  <a:pt x="0" y="9036"/>
                </a:moveTo>
                <a:lnTo>
                  <a:pt x="3636" y="0"/>
                </a:lnTo>
                <a:lnTo>
                  <a:pt x="3943" y="0"/>
                </a:lnTo>
                <a:lnTo>
                  <a:pt x="2197" y="9036"/>
                </a:lnTo>
                <a:lnTo>
                  <a:pt x="17" y="9036"/>
                </a:lnTo>
                <a:lnTo>
                  <a:pt x="0" y="9036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249AFF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IN" altLang="en-US">
              <a:latin typeface="Calibri" pitchFamily="34" charset="0"/>
            </a:endParaRPr>
          </a:p>
        </p:txBody>
      </p:sp>
      <p:sp>
        <p:nvSpPr>
          <p:cNvPr id="45105" name="Freeform 50"/>
          <p:cNvSpPr>
            <a:spLocks/>
          </p:cNvSpPr>
          <p:nvPr/>
        </p:nvSpPr>
        <p:spPr bwMode="auto">
          <a:xfrm>
            <a:off x="4113213" y="1255713"/>
            <a:ext cx="4657725" cy="4849812"/>
          </a:xfrm>
          <a:custGeom>
            <a:avLst/>
            <a:gdLst>
              <a:gd name="T0" fmla="*/ 0 w 8804"/>
              <a:gd name="T1" fmla="*/ 2147483647 h 9164"/>
              <a:gd name="T2" fmla="*/ 2147483647 w 8804"/>
              <a:gd name="T3" fmla="*/ 0 h 9164"/>
              <a:gd name="T4" fmla="*/ 2147483647 w 8804"/>
              <a:gd name="T5" fmla="*/ 2147483647 h 9164"/>
              <a:gd name="T6" fmla="*/ 2147483647 w 8804"/>
              <a:gd name="T7" fmla="*/ 2147483647 h 9164"/>
              <a:gd name="T8" fmla="*/ 2147483647 w 8804"/>
              <a:gd name="T9" fmla="*/ 2147483647 h 9164"/>
              <a:gd name="T10" fmla="*/ 0 w 8804"/>
              <a:gd name="T11" fmla="*/ 2147483647 h 91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804"/>
              <a:gd name="T19" fmla="*/ 0 h 9164"/>
              <a:gd name="T20" fmla="*/ 8804 w 8804"/>
              <a:gd name="T21" fmla="*/ 9164 h 91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804" h="9164">
                <a:moveTo>
                  <a:pt x="0" y="9146"/>
                </a:moveTo>
                <a:lnTo>
                  <a:pt x="7314" y="0"/>
                </a:lnTo>
                <a:lnTo>
                  <a:pt x="8804" y="57"/>
                </a:lnTo>
                <a:lnTo>
                  <a:pt x="4450" y="9110"/>
                </a:lnTo>
                <a:lnTo>
                  <a:pt x="20" y="9164"/>
                </a:lnTo>
                <a:lnTo>
                  <a:pt x="0" y="9146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IN" altLang="en-US">
              <a:latin typeface="Calibri" pitchFamily="34" charset="0"/>
            </a:endParaRPr>
          </a:p>
        </p:txBody>
      </p:sp>
      <p:sp>
        <p:nvSpPr>
          <p:cNvPr id="45106" name="Freeform 51"/>
          <p:cNvSpPr>
            <a:spLocks/>
          </p:cNvSpPr>
          <p:nvPr/>
        </p:nvSpPr>
        <p:spPr bwMode="auto">
          <a:xfrm>
            <a:off x="4060825" y="1223963"/>
            <a:ext cx="4659313" cy="4849812"/>
          </a:xfrm>
          <a:custGeom>
            <a:avLst/>
            <a:gdLst>
              <a:gd name="T0" fmla="*/ 0 w 8804"/>
              <a:gd name="T1" fmla="*/ 2147483647 h 9164"/>
              <a:gd name="T2" fmla="*/ 2147483647 w 8804"/>
              <a:gd name="T3" fmla="*/ 0 h 9164"/>
              <a:gd name="T4" fmla="*/ 2147483647 w 8804"/>
              <a:gd name="T5" fmla="*/ 2147483647 h 9164"/>
              <a:gd name="T6" fmla="*/ 2147483647 w 8804"/>
              <a:gd name="T7" fmla="*/ 2147483647 h 9164"/>
              <a:gd name="T8" fmla="*/ 2147483647 w 8804"/>
              <a:gd name="T9" fmla="*/ 2147483647 h 9164"/>
              <a:gd name="T10" fmla="*/ 0 w 8804"/>
              <a:gd name="T11" fmla="*/ 2147483647 h 91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804"/>
              <a:gd name="T19" fmla="*/ 0 h 9164"/>
              <a:gd name="T20" fmla="*/ 8804 w 8804"/>
              <a:gd name="T21" fmla="*/ 9164 h 91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804" h="9164">
                <a:moveTo>
                  <a:pt x="0" y="9146"/>
                </a:moveTo>
                <a:lnTo>
                  <a:pt x="7314" y="0"/>
                </a:lnTo>
                <a:lnTo>
                  <a:pt x="8804" y="57"/>
                </a:lnTo>
                <a:lnTo>
                  <a:pt x="4450" y="9110"/>
                </a:lnTo>
                <a:lnTo>
                  <a:pt x="20" y="9164"/>
                </a:lnTo>
                <a:lnTo>
                  <a:pt x="0" y="9146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249AFF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IN" altLang="en-US">
              <a:latin typeface="Calibri" pitchFamily="34" charset="0"/>
            </a:endParaRPr>
          </a:p>
        </p:txBody>
      </p:sp>
      <p:pic>
        <p:nvPicPr>
          <p:cNvPr id="45107" name="Picture 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086600" y="4953000"/>
            <a:ext cx="950913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08" name="Picture 5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543800" y="3886200"/>
            <a:ext cx="8001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09" name="Picture 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997825" y="3078163"/>
            <a:ext cx="5207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10" name="Picture 5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305800" y="2362200"/>
            <a:ext cx="37941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11" name="Picture 5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187415">
            <a:off x="8534400" y="1676400"/>
            <a:ext cx="312738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12" name="Picture 5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9513" y="1306513"/>
            <a:ext cx="1793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13" name="Picture 5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4067">
            <a:off x="6083300" y="4876800"/>
            <a:ext cx="3937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14" name="Picture 6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762750" y="3886200"/>
            <a:ext cx="3238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15" name="Picture 6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8105">
            <a:off x="7162800" y="3048000"/>
            <a:ext cx="273050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116" name="Freeform 89"/>
          <p:cNvSpPr>
            <a:spLocks/>
          </p:cNvSpPr>
          <p:nvPr/>
        </p:nvSpPr>
        <p:spPr bwMode="auto">
          <a:xfrm>
            <a:off x="7840663" y="6234113"/>
            <a:ext cx="219075" cy="109537"/>
          </a:xfrm>
          <a:custGeom>
            <a:avLst/>
            <a:gdLst>
              <a:gd name="T0" fmla="*/ 0 w 413"/>
              <a:gd name="T1" fmla="*/ 0 h 206"/>
              <a:gd name="T2" fmla="*/ 2147483647 w 413"/>
              <a:gd name="T3" fmla="*/ 2147483647 h 206"/>
              <a:gd name="T4" fmla="*/ 0 w 413"/>
              <a:gd name="T5" fmla="*/ 2147483647 h 206"/>
              <a:gd name="T6" fmla="*/ 0 w 413"/>
              <a:gd name="T7" fmla="*/ 0 h 206"/>
              <a:gd name="T8" fmla="*/ 0 60000 65536"/>
              <a:gd name="T9" fmla="*/ 0 60000 65536"/>
              <a:gd name="T10" fmla="*/ 0 60000 65536"/>
              <a:gd name="T11" fmla="*/ 0 60000 65536"/>
              <a:gd name="T12" fmla="*/ 0 w 413"/>
              <a:gd name="T13" fmla="*/ 0 h 206"/>
              <a:gd name="T14" fmla="*/ 413 w 413"/>
              <a:gd name="T15" fmla="*/ 206 h 2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13" h="206">
                <a:moveTo>
                  <a:pt x="0" y="0"/>
                </a:moveTo>
                <a:lnTo>
                  <a:pt x="413" y="103"/>
                </a:lnTo>
                <a:lnTo>
                  <a:pt x="0" y="20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IN" altLang="en-US">
              <a:latin typeface="Calibri" pitchFamily="34" charset="0"/>
            </a:endParaRPr>
          </a:p>
        </p:txBody>
      </p:sp>
      <p:sp>
        <p:nvSpPr>
          <p:cNvPr id="45117" name="Freeform 90"/>
          <p:cNvSpPr>
            <a:spLocks/>
          </p:cNvSpPr>
          <p:nvPr/>
        </p:nvSpPr>
        <p:spPr bwMode="auto">
          <a:xfrm>
            <a:off x="6894513" y="6234113"/>
            <a:ext cx="217487" cy="109537"/>
          </a:xfrm>
          <a:custGeom>
            <a:avLst/>
            <a:gdLst>
              <a:gd name="T0" fmla="*/ 2147483647 w 412"/>
              <a:gd name="T1" fmla="*/ 2147483647 h 206"/>
              <a:gd name="T2" fmla="*/ 0 w 412"/>
              <a:gd name="T3" fmla="*/ 2147483647 h 206"/>
              <a:gd name="T4" fmla="*/ 2147483647 w 412"/>
              <a:gd name="T5" fmla="*/ 0 h 206"/>
              <a:gd name="T6" fmla="*/ 2147483647 w 412"/>
              <a:gd name="T7" fmla="*/ 2147483647 h 206"/>
              <a:gd name="T8" fmla="*/ 0 60000 65536"/>
              <a:gd name="T9" fmla="*/ 0 60000 65536"/>
              <a:gd name="T10" fmla="*/ 0 60000 65536"/>
              <a:gd name="T11" fmla="*/ 0 60000 65536"/>
              <a:gd name="T12" fmla="*/ 0 w 412"/>
              <a:gd name="T13" fmla="*/ 0 h 206"/>
              <a:gd name="T14" fmla="*/ 412 w 412"/>
              <a:gd name="T15" fmla="*/ 206 h 2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12" h="206">
                <a:moveTo>
                  <a:pt x="412" y="206"/>
                </a:moveTo>
                <a:lnTo>
                  <a:pt x="0" y="103"/>
                </a:lnTo>
                <a:lnTo>
                  <a:pt x="412" y="0"/>
                </a:lnTo>
                <a:lnTo>
                  <a:pt x="412" y="206"/>
                </a:lnTo>
                <a:close/>
              </a:path>
            </a:pathLst>
          </a:custGeom>
          <a:solidFill>
            <a:srgbClr val="00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IN" altLang="en-US">
              <a:latin typeface="Calibri" pitchFamily="34" charset="0"/>
            </a:endParaRPr>
          </a:p>
        </p:txBody>
      </p:sp>
      <p:sp>
        <p:nvSpPr>
          <p:cNvPr id="45118" name="Freeform 92"/>
          <p:cNvSpPr>
            <a:spLocks/>
          </p:cNvSpPr>
          <p:nvPr/>
        </p:nvSpPr>
        <p:spPr bwMode="auto">
          <a:xfrm>
            <a:off x="6186488" y="6234113"/>
            <a:ext cx="219075" cy="109537"/>
          </a:xfrm>
          <a:custGeom>
            <a:avLst/>
            <a:gdLst>
              <a:gd name="T0" fmla="*/ 0 w 413"/>
              <a:gd name="T1" fmla="*/ 0 h 206"/>
              <a:gd name="T2" fmla="*/ 2147483647 w 413"/>
              <a:gd name="T3" fmla="*/ 2147483647 h 206"/>
              <a:gd name="T4" fmla="*/ 0 w 413"/>
              <a:gd name="T5" fmla="*/ 2147483647 h 206"/>
              <a:gd name="T6" fmla="*/ 0 w 413"/>
              <a:gd name="T7" fmla="*/ 0 h 206"/>
              <a:gd name="T8" fmla="*/ 0 60000 65536"/>
              <a:gd name="T9" fmla="*/ 0 60000 65536"/>
              <a:gd name="T10" fmla="*/ 0 60000 65536"/>
              <a:gd name="T11" fmla="*/ 0 60000 65536"/>
              <a:gd name="T12" fmla="*/ 0 w 413"/>
              <a:gd name="T13" fmla="*/ 0 h 206"/>
              <a:gd name="T14" fmla="*/ 413 w 413"/>
              <a:gd name="T15" fmla="*/ 206 h 2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13" h="206">
                <a:moveTo>
                  <a:pt x="0" y="0"/>
                </a:moveTo>
                <a:lnTo>
                  <a:pt x="413" y="103"/>
                </a:lnTo>
                <a:lnTo>
                  <a:pt x="0" y="20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IN" altLang="en-US">
              <a:latin typeface="Calibri" pitchFamily="34" charset="0"/>
            </a:endParaRPr>
          </a:p>
        </p:txBody>
      </p:sp>
      <p:sp>
        <p:nvSpPr>
          <p:cNvPr id="45119" name="Freeform 93"/>
          <p:cNvSpPr>
            <a:spLocks/>
          </p:cNvSpPr>
          <p:nvPr/>
        </p:nvSpPr>
        <p:spPr bwMode="auto">
          <a:xfrm>
            <a:off x="4057650" y="6234113"/>
            <a:ext cx="217488" cy="109537"/>
          </a:xfrm>
          <a:custGeom>
            <a:avLst/>
            <a:gdLst>
              <a:gd name="T0" fmla="*/ 2147483647 w 412"/>
              <a:gd name="T1" fmla="*/ 2147483647 h 206"/>
              <a:gd name="T2" fmla="*/ 0 w 412"/>
              <a:gd name="T3" fmla="*/ 2147483647 h 206"/>
              <a:gd name="T4" fmla="*/ 2147483647 w 412"/>
              <a:gd name="T5" fmla="*/ 0 h 206"/>
              <a:gd name="T6" fmla="*/ 2147483647 w 412"/>
              <a:gd name="T7" fmla="*/ 2147483647 h 206"/>
              <a:gd name="T8" fmla="*/ 0 60000 65536"/>
              <a:gd name="T9" fmla="*/ 0 60000 65536"/>
              <a:gd name="T10" fmla="*/ 0 60000 65536"/>
              <a:gd name="T11" fmla="*/ 0 60000 65536"/>
              <a:gd name="T12" fmla="*/ 0 w 412"/>
              <a:gd name="T13" fmla="*/ 0 h 206"/>
              <a:gd name="T14" fmla="*/ 412 w 412"/>
              <a:gd name="T15" fmla="*/ 206 h 2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12" h="206">
                <a:moveTo>
                  <a:pt x="412" y="206"/>
                </a:moveTo>
                <a:lnTo>
                  <a:pt x="0" y="103"/>
                </a:lnTo>
                <a:lnTo>
                  <a:pt x="412" y="0"/>
                </a:lnTo>
                <a:lnTo>
                  <a:pt x="412" y="206"/>
                </a:lnTo>
                <a:close/>
              </a:path>
            </a:pathLst>
          </a:custGeom>
          <a:solidFill>
            <a:srgbClr val="00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IN" altLang="en-US">
              <a:latin typeface="Calibri" pitchFamily="34" charset="0"/>
            </a:endParaRPr>
          </a:p>
        </p:txBody>
      </p:sp>
      <p:pic>
        <p:nvPicPr>
          <p:cNvPr id="45120" name="Picture 9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8105">
            <a:off x="8153400" y="1676400"/>
            <a:ext cx="152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21" name="Picture 10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8105" flipH="1">
            <a:off x="8256588" y="1219200"/>
            <a:ext cx="125412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22" name="Picture 10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4067">
            <a:off x="6096000" y="4876800"/>
            <a:ext cx="3937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23" name="Picture 10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781800" y="3886200"/>
            <a:ext cx="3238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24" name="Picture 10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4067">
            <a:off x="6115050" y="4876800"/>
            <a:ext cx="3937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25" name="Picture 10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750050" y="3886200"/>
            <a:ext cx="3238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26" name="Picture 10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4067">
            <a:off x="6083300" y="4876800"/>
            <a:ext cx="3937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27" name="Picture 10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723063" y="3887788"/>
            <a:ext cx="32385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28" name="Picture 1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4067">
            <a:off x="6056313" y="4878388"/>
            <a:ext cx="3937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29" name="Picture 11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700838" y="3883025"/>
            <a:ext cx="3238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30" name="Picture 1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4067">
            <a:off x="6034088" y="4873625"/>
            <a:ext cx="3937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31" name="Picture 11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705600" y="3886200"/>
            <a:ext cx="3238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32" name="Picture 1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4067">
            <a:off x="6038850" y="4876800"/>
            <a:ext cx="3937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33" name="Picture 11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678613" y="3889375"/>
            <a:ext cx="3238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34" name="Picture 12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4067">
            <a:off x="6011863" y="4879975"/>
            <a:ext cx="3937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35" name="Picture 12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700838" y="3894138"/>
            <a:ext cx="32385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36" name="Picture 12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4067">
            <a:off x="6034088" y="4884738"/>
            <a:ext cx="3937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37" name="Picture 12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8105">
            <a:off x="8153400" y="1676400"/>
            <a:ext cx="152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38" name="Picture 12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8105">
            <a:off x="7696200" y="2286000"/>
            <a:ext cx="2127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39" name="Picture 12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700838" y="3894138"/>
            <a:ext cx="32385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40" name="Picture 12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4067">
            <a:off x="6034088" y="4884738"/>
            <a:ext cx="3937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41" name="Picture 13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8105" flipH="1">
            <a:off x="8408988" y="1219200"/>
            <a:ext cx="125412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42" name="Picture 13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8105">
            <a:off x="8140700" y="1676400"/>
            <a:ext cx="152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43" name="Picture 13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688138" y="3894138"/>
            <a:ext cx="32385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44" name="Picture 13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4067">
            <a:off x="6021388" y="4884738"/>
            <a:ext cx="3937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45" name="Picture 13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8105" flipH="1">
            <a:off x="8077200" y="1219200"/>
            <a:ext cx="1254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46" name="Picture 13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8105">
            <a:off x="7924800" y="1676400"/>
            <a:ext cx="152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47" name="Picture 13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8105">
            <a:off x="7391400" y="2286000"/>
            <a:ext cx="2127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48" name="Picture 13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8105">
            <a:off x="6858000" y="3048000"/>
            <a:ext cx="273050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49" name="Picture 14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319838" y="3970338"/>
            <a:ext cx="32385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50" name="Picture 14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4067">
            <a:off x="5653088" y="4960938"/>
            <a:ext cx="3937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51" name="Picture 14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8105" flipH="1">
            <a:off x="7875588" y="1219200"/>
            <a:ext cx="125412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52" name="Picture 14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8105">
            <a:off x="7696200" y="1676400"/>
            <a:ext cx="152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53" name="Picture 14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8105">
            <a:off x="7086600" y="2286000"/>
            <a:ext cx="2127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54" name="Picture 14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8105">
            <a:off x="6553200" y="3052763"/>
            <a:ext cx="273050" cy="68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55" name="Picture 14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938838" y="3970338"/>
            <a:ext cx="32385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56" name="Picture 14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4067">
            <a:off x="5272088" y="4960938"/>
            <a:ext cx="3937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57" name="Picture 14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8105">
            <a:off x="7467600" y="1676400"/>
            <a:ext cx="152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58" name="Picture 15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8105">
            <a:off x="6797675" y="2286000"/>
            <a:ext cx="2127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59" name="Picture 15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8105">
            <a:off x="6172200" y="3052763"/>
            <a:ext cx="273050" cy="68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60" name="Picture 15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481638" y="3970338"/>
            <a:ext cx="32385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61" name="Picture 15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4067">
            <a:off x="4814888" y="4960938"/>
            <a:ext cx="3937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162" name="Rectangle 70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105000"/>
              </a:lnSpc>
              <a:buClr>
                <a:srgbClr val="0000FF"/>
              </a:buClr>
            </a:pPr>
            <a:r>
              <a:rPr lang="en-US" altLang="en-US" sz="3200" b="1">
                <a:solidFill>
                  <a:srgbClr val="C00000"/>
                </a:solidFill>
                <a:latin typeface="Calibri" pitchFamily="34" charset="0"/>
              </a:rPr>
              <a:t>High Power Intensity Corridors</a:t>
            </a:r>
          </a:p>
        </p:txBody>
      </p:sp>
    </p:spTree>
    <p:extLst>
      <p:ext uri="{BB962C8B-B14F-4D97-AF65-F5344CB8AC3E}">
        <p14:creationId xmlns="" xmlns:p14="http://schemas.microsoft.com/office/powerpoint/2010/main" val="4149636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1F84C9-6FF7-479E-9153-03F87536CEBB}" type="slidenum">
              <a:rPr lang="en-IN"/>
              <a:pPr>
                <a:defRPr/>
              </a:pPr>
              <a:t>11</a:t>
            </a:fld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15888"/>
            <a:ext cx="9144000" cy="728662"/>
          </a:xfrm>
        </p:spPr>
        <p:txBody>
          <a:bodyPr rtlCol="0">
            <a:normAutofit/>
          </a:bodyPr>
          <a:lstStyle/>
          <a:p>
            <a:pPr>
              <a:lnSpc>
                <a:spcPct val="70000"/>
              </a:lnSpc>
              <a:defRPr/>
            </a:pPr>
            <a:r>
              <a:rPr lang="en-IN" sz="3200" b="1" dirty="0">
                <a:solidFill>
                  <a:srgbClr val="C00000"/>
                </a:solidFill>
                <a:latin typeface="+mn-lt"/>
                <a:ea typeface="Arial Unicode MS" pitchFamily="34" charset="-128"/>
                <a:cs typeface="Arial" charset="0"/>
              </a:rPr>
              <a:t>Growth in Inter-Regional Transmission Capacity</a:t>
            </a:r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755" t="-69" r="8025" b="69"/>
          <a:stretch>
            <a:fillRect/>
          </a:stretch>
        </p:blipFill>
        <p:spPr bwMode="auto">
          <a:xfrm>
            <a:off x="-95250" y="1220788"/>
            <a:ext cx="9231313" cy="531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7558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39688" y="625475"/>
            <a:ext cx="5253037" cy="6116638"/>
            <a:chOff x="46881" y="400050"/>
            <a:chExt cx="5715744" cy="6464300"/>
          </a:xfrm>
        </p:grpSpPr>
        <p:pic>
          <p:nvPicPr>
            <p:cNvPr id="64" name="Picture 5"/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rgbClr val="9BBB59">
                  <a:tint val="45000"/>
                  <a:satMod val="400000"/>
                </a:srgb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47625" y="400050"/>
              <a:ext cx="5715000" cy="645795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65" name="Oval 64"/>
            <p:cNvSpPr/>
            <p:nvPr/>
          </p:nvSpPr>
          <p:spPr>
            <a:xfrm>
              <a:off x="445894" y="2185156"/>
              <a:ext cx="1406049" cy="1087170"/>
            </a:xfrm>
            <a:prstGeom prst="ellipse">
              <a:avLst/>
            </a:prstGeom>
            <a:noFill/>
            <a:ln w="50800" cap="flat" cmpd="sng" algn="ctr">
              <a:solidFill>
                <a:srgbClr val="FF0000">
                  <a:alpha val="98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 kern="0">
                <a:solidFill>
                  <a:sysClr val="windowText" lastClr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66" name="Oval 65"/>
            <p:cNvSpPr/>
            <p:nvPr/>
          </p:nvSpPr>
          <p:spPr>
            <a:xfrm>
              <a:off x="46881" y="3181729"/>
              <a:ext cx="1197041" cy="907653"/>
            </a:xfrm>
            <a:prstGeom prst="ellipse">
              <a:avLst/>
            </a:prstGeom>
            <a:noFill/>
            <a:ln w="50800" cap="flat" cmpd="sng" algn="ctr">
              <a:solidFill>
                <a:srgbClr val="7030A0">
                  <a:alpha val="98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cs typeface="Arial" charset="0"/>
              </a:endParaRPr>
            </a:p>
          </p:txBody>
        </p:sp>
        <p:sp>
          <p:nvSpPr>
            <p:cNvPr id="67" name="Oval 66"/>
            <p:cNvSpPr/>
            <p:nvPr/>
          </p:nvSpPr>
          <p:spPr>
            <a:xfrm rot="20116261">
              <a:off x="787906" y="3869599"/>
              <a:ext cx="1602965" cy="783501"/>
            </a:xfrm>
            <a:prstGeom prst="ellipse">
              <a:avLst/>
            </a:prstGeom>
            <a:noFill/>
            <a:ln w="50800" cap="flat" cmpd="sng" algn="ctr">
              <a:solidFill>
                <a:srgbClr val="FF0000">
                  <a:alpha val="98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 kern="0">
                <a:solidFill>
                  <a:sysClr val="windowText" lastClr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1057370" y="4706787"/>
              <a:ext cx="901668" cy="1375740"/>
            </a:xfrm>
            <a:prstGeom prst="ellipse">
              <a:avLst/>
            </a:prstGeom>
            <a:noFill/>
            <a:ln w="50800" cap="flat" cmpd="sng" algn="ctr">
              <a:solidFill>
                <a:srgbClr val="9933FF">
                  <a:alpha val="97647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 kern="0">
                <a:solidFill>
                  <a:sysClr val="windowText" lastClr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69" name="Oval 68"/>
            <p:cNvSpPr/>
            <p:nvPr/>
          </p:nvSpPr>
          <p:spPr>
            <a:xfrm>
              <a:off x="1959038" y="4356141"/>
              <a:ext cx="901668" cy="1375740"/>
            </a:xfrm>
            <a:prstGeom prst="ellipse">
              <a:avLst/>
            </a:prstGeom>
            <a:noFill/>
            <a:ln w="50800" cap="flat" cmpd="sng" algn="ctr">
              <a:solidFill>
                <a:srgbClr val="33CC33">
                  <a:alpha val="97647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 kern="0">
                <a:solidFill>
                  <a:sysClr val="windowText" lastClr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70" name="Oval 69"/>
            <p:cNvSpPr/>
            <p:nvPr/>
          </p:nvSpPr>
          <p:spPr>
            <a:xfrm>
              <a:off x="1663665" y="5731881"/>
              <a:ext cx="901668" cy="1132469"/>
            </a:xfrm>
            <a:prstGeom prst="ellipse">
              <a:avLst/>
            </a:prstGeom>
            <a:noFill/>
            <a:ln w="50800" cap="flat" cmpd="sng" algn="ctr">
              <a:solidFill>
                <a:srgbClr val="00B0F0">
                  <a:alpha val="98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 kern="0">
                <a:solidFill>
                  <a:sysClr val="windowText" lastClr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71" name="Oval 70"/>
            <p:cNvSpPr/>
            <p:nvPr/>
          </p:nvSpPr>
          <p:spPr>
            <a:xfrm>
              <a:off x="1192102" y="681909"/>
              <a:ext cx="1178041" cy="721425"/>
            </a:xfrm>
            <a:prstGeom prst="ellipse">
              <a:avLst/>
            </a:prstGeom>
            <a:noFill/>
            <a:ln w="50800" cap="flat" cmpd="sng" algn="ctr">
              <a:solidFill>
                <a:sysClr val="windowText" lastClr="000000">
                  <a:alpha val="98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 kern="0">
                <a:solidFill>
                  <a:sysClr val="windowText" lastClr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1508205" y="1396623"/>
              <a:ext cx="744480" cy="503319"/>
            </a:xfrm>
            <a:prstGeom prst="ellipse">
              <a:avLst/>
            </a:prstGeom>
            <a:noFill/>
            <a:ln w="50800" cap="flat" cmpd="sng" algn="ctr">
              <a:solidFill>
                <a:srgbClr val="660066">
                  <a:alpha val="97647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 kern="0">
                <a:solidFill>
                  <a:sysClr val="windowText" lastClr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73" name="Title 1"/>
            <p:cNvSpPr>
              <a:spLocks/>
            </p:cNvSpPr>
            <p:nvPr/>
          </p:nvSpPr>
          <p:spPr bwMode="auto">
            <a:xfrm>
              <a:off x="2311414" y="559435"/>
              <a:ext cx="3451211" cy="4764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IN" sz="2800" kern="0" dirty="0">
                  <a:solidFill>
                    <a:prstClr val="black"/>
                  </a:solidFill>
                  <a:latin typeface="+mn-lt"/>
                </a:rPr>
                <a:t>Renewable Pockets</a:t>
              </a:r>
            </a:p>
          </p:txBody>
        </p:sp>
        <p:sp>
          <p:nvSpPr>
            <p:cNvPr id="74" name="AutoShape 12"/>
            <p:cNvSpPr>
              <a:spLocks noChangeArrowheads="1"/>
            </p:cNvSpPr>
            <p:nvPr/>
          </p:nvSpPr>
          <p:spPr bwMode="auto">
            <a:xfrm>
              <a:off x="223069" y="3275682"/>
              <a:ext cx="288464" cy="359035"/>
            </a:xfrm>
            <a:prstGeom prst="sun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</a:endParaRPr>
            </a:p>
          </p:txBody>
        </p:sp>
        <p:sp>
          <p:nvSpPr>
            <p:cNvPr id="75" name="AutoShape 13"/>
            <p:cNvSpPr>
              <a:spLocks noChangeArrowheads="1"/>
            </p:cNvSpPr>
            <p:nvPr/>
          </p:nvSpPr>
          <p:spPr bwMode="auto">
            <a:xfrm>
              <a:off x="584081" y="2339508"/>
              <a:ext cx="288465" cy="360713"/>
            </a:xfrm>
            <a:prstGeom prst="sun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</a:endParaRPr>
            </a:p>
          </p:txBody>
        </p:sp>
        <p:sp>
          <p:nvSpPr>
            <p:cNvPr id="76" name="AutoShape 14"/>
            <p:cNvSpPr>
              <a:spLocks noChangeArrowheads="1"/>
            </p:cNvSpPr>
            <p:nvPr/>
          </p:nvSpPr>
          <p:spPr bwMode="auto">
            <a:xfrm>
              <a:off x="1879581" y="827872"/>
              <a:ext cx="288465" cy="359035"/>
            </a:xfrm>
            <a:prstGeom prst="sun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</a:endParaRPr>
            </a:p>
          </p:txBody>
        </p:sp>
        <p:sp>
          <p:nvSpPr>
            <p:cNvPr id="77" name="AutoShape 15"/>
            <p:cNvSpPr>
              <a:spLocks noChangeArrowheads="1"/>
            </p:cNvSpPr>
            <p:nvPr/>
          </p:nvSpPr>
          <p:spPr bwMode="auto">
            <a:xfrm>
              <a:off x="1447747" y="4138036"/>
              <a:ext cx="288465" cy="360713"/>
            </a:xfrm>
            <a:prstGeom prst="sun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</a:endParaRPr>
            </a:p>
          </p:txBody>
        </p:sp>
        <p:sp>
          <p:nvSpPr>
            <p:cNvPr id="78" name="AutoShape 16"/>
            <p:cNvSpPr>
              <a:spLocks noChangeArrowheads="1"/>
            </p:cNvSpPr>
            <p:nvPr/>
          </p:nvSpPr>
          <p:spPr bwMode="auto">
            <a:xfrm>
              <a:off x="2311414" y="4498749"/>
              <a:ext cx="288465" cy="360712"/>
            </a:xfrm>
            <a:prstGeom prst="sun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</a:endParaRPr>
            </a:p>
          </p:txBody>
        </p:sp>
        <p:sp>
          <p:nvSpPr>
            <p:cNvPr id="79" name="AutoShape 17"/>
            <p:cNvSpPr>
              <a:spLocks noChangeArrowheads="1"/>
            </p:cNvSpPr>
            <p:nvPr/>
          </p:nvSpPr>
          <p:spPr bwMode="auto">
            <a:xfrm>
              <a:off x="1950402" y="6156347"/>
              <a:ext cx="288464" cy="360712"/>
            </a:xfrm>
            <a:prstGeom prst="sun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</a:endParaRPr>
            </a:p>
          </p:txBody>
        </p:sp>
        <p:pic>
          <p:nvPicPr>
            <p:cNvPr id="17430" name="Picture 3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807419" y="1619250"/>
              <a:ext cx="287337" cy="236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1" name="Picture 3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31156" y="5651500"/>
              <a:ext cx="287338" cy="236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2" name="Picture 3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662956" y="1095375"/>
              <a:ext cx="287338" cy="236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3" name="Line 25"/>
            <p:cNvSpPr>
              <a:spLocks noChangeShapeType="1"/>
            </p:cNvSpPr>
            <p:nvPr/>
          </p:nvSpPr>
          <p:spPr bwMode="auto">
            <a:xfrm>
              <a:off x="4651950" y="3893087"/>
              <a:ext cx="0" cy="360713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</a:endParaRPr>
            </a:p>
          </p:txBody>
        </p:sp>
        <p:grpSp>
          <p:nvGrpSpPr>
            <p:cNvPr id="3" name="Group 53"/>
            <p:cNvGrpSpPr>
              <a:grpSpLocks/>
            </p:cNvGrpSpPr>
            <p:nvPr/>
          </p:nvGrpSpPr>
          <p:grpSpPr bwMode="auto">
            <a:xfrm>
              <a:off x="367556" y="3779838"/>
              <a:ext cx="360363" cy="209550"/>
              <a:chOff x="1920" y="144"/>
              <a:chExt cx="384" cy="250"/>
            </a:xfrm>
          </p:grpSpPr>
          <p:sp>
            <p:nvSpPr>
              <p:cNvPr id="85" name="Oval 54"/>
              <p:cNvSpPr>
                <a:spLocks noChangeArrowheads="1"/>
              </p:cNvSpPr>
              <p:nvPr/>
            </p:nvSpPr>
            <p:spPr bwMode="auto">
              <a:xfrm>
                <a:off x="2064" y="153"/>
                <a:ext cx="96" cy="96"/>
              </a:xfrm>
              <a:prstGeom prst="ellipse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+mn-lt"/>
                </a:endParaRPr>
              </a:p>
            </p:txBody>
          </p:sp>
          <p:grpSp>
            <p:nvGrpSpPr>
              <p:cNvPr id="4" name="Group 55"/>
              <p:cNvGrpSpPr>
                <a:grpSpLocks/>
              </p:cNvGrpSpPr>
              <p:nvPr/>
            </p:nvGrpSpPr>
            <p:grpSpPr bwMode="auto">
              <a:xfrm>
                <a:off x="1920" y="144"/>
                <a:ext cx="384" cy="250"/>
                <a:chOff x="1920" y="134"/>
                <a:chExt cx="384" cy="250"/>
              </a:xfrm>
            </p:grpSpPr>
            <p:sp>
              <p:nvSpPr>
                <p:cNvPr id="87" name="Line 56"/>
                <p:cNvSpPr>
                  <a:spLocks noChangeShapeType="1"/>
                </p:cNvSpPr>
                <p:nvPr/>
              </p:nvSpPr>
              <p:spPr bwMode="auto">
                <a:xfrm flipH="1" flipV="1">
                  <a:off x="1922" y="111"/>
                  <a:ext cx="144" cy="70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88" name="Line 57"/>
                <p:cNvSpPr>
                  <a:spLocks noChangeShapeType="1"/>
                </p:cNvSpPr>
                <p:nvPr/>
              </p:nvSpPr>
              <p:spPr bwMode="auto">
                <a:xfrm flipV="1">
                  <a:off x="2160" y="143"/>
                  <a:ext cx="144" cy="48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89" name="Line 58"/>
                <p:cNvSpPr>
                  <a:spLocks noChangeShapeType="1"/>
                </p:cNvSpPr>
                <p:nvPr/>
              </p:nvSpPr>
              <p:spPr bwMode="auto">
                <a:xfrm>
                  <a:off x="2114" y="239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</p:grpSp>
        </p:grpSp>
        <p:grpSp>
          <p:nvGrpSpPr>
            <p:cNvPr id="5" name="Group 53"/>
            <p:cNvGrpSpPr>
              <a:grpSpLocks/>
            </p:cNvGrpSpPr>
            <p:nvPr/>
          </p:nvGrpSpPr>
          <p:grpSpPr bwMode="auto">
            <a:xfrm>
              <a:off x="1086694" y="2843213"/>
              <a:ext cx="360362" cy="209550"/>
              <a:chOff x="1920" y="144"/>
              <a:chExt cx="384" cy="250"/>
            </a:xfrm>
          </p:grpSpPr>
          <p:sp>
            <p:nvSpPr>
              <p:cNvPr id="91" name="Oval 54"/>
              <p:cNvSpPr>
                <a:spLocks noChangeArrowheads="1"/>
              </p:cNvSpPr>
              <p:nvPr/>
            </p:nvSpPr>
            <p:spPr bwMode="auto">
              <a:xfrm>
                <a:off x="2064" y="154"/>
                <a:ext cx="99" cy="96"/>
              </a:xfrm>
              <a:prstGeom prst="ellipse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+mn-lt"/>
                </a:endParaRPr>
              </a:p>
            </p:txBody>
          </p:sp>
          <p:grpSp>
            <p:nvGrpSpPr>
              <p:cNvPr id="6" name="Group 55"/>
              <p:cNvGrpSpPr>
                <a:grpSpLocks/>
              </p:cNvGrpSpPr>
              <p:nvPr/>
            </p:nvGrpSpPr>
            <p:grpSpPr bwMode="auto">
              <a:xfrm>
                <a:off x="1920" y="144"/>
                <a:ext cx="384" cy="250"/>
                <a:chOff x="1920" y="134"/>
                <a:chExt cx="384" cy="250"/>
              </a:xfrm>
            </p:grpSpPr>
            <p:sp>
              <p:nvSpPr>
                <p:cNvPr id="93" name="Line 56"/>
                <p:cNvSpPr>
                  <a:spLocks noChangeShapeType="1"/>
                </p:cNvSpPr>
                <p:nvPr/>
              </p:nvSpPr>
              <p:spPr bwMode="auto">
                <a:xfrm flipH="1" flipV="1">
                  <a:off x="1920" y="134"/>
                  <a:ext cx="144" cy="48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94" name="Line 57"/>
                <p:cNvSpPr>
                  <a:spLocks noChangeShapeType="1"/>
                </p:cNvSpPr>
                <p:nvPr/>
              </p:nvSpPr>
              <p:spPr bwMode="auto">
                <a:xfrm flipV="1">
                  <a:off x="2161" y="144"/>
                  <a:ext cx="145" cy="48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95" name="Line 58"/>
                <p:cNvSpPr>
                  <a:spLocks noChangeShapeType="1"/>
                </p:cNvSpPr>
                <p:nvPr/>
              </p:nvSpPr>
              <p:spPr bwMode="auto">
                <a:xfrm>
                  <a:off x="2113" y="24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</p:grpSp>
        </p:grpSp>
        <p:grpSp>
          <p:nvGrpSpPr>
            <p:cNvPr id="7" name="Group 53"/>
            <p:cNvGrpSpPr>
              <a:grpSpLocks/>
            </p:cNvGrpSpPr>
            <p:nvPr/>
          </p:nvGrpSpPr>
          <p:grpSpPr bwMode="auto">
            <a:xfrm>
              <a:off x="1734394" y="4289425"/>
              <a:ext cx="360362" cy="209550"/>
              <a:chOff x="1920" y="144"/>
              <a:chExt cx="384" cy="250"/>
            </a:xfrm>
          </p:grpSpPr>
          <p:sp>
            <p:nvSpPr>
              <p:cNvPr id="97" name="Oval 54"/>
              <p:cNvSpPr>
                <a:spLocks noChangeArrowheads="1"/>
              </p:cNvSpPr>
              <p:nvPr/>
            </p:nvSpPr>
            <p:spPr bwMode="auto">
              <a:xfrm>
                <a:off x="2064" y="154"/>
                <a:ext cx="99" cy="96"/>
              </a:xfrm>
              <a:prstGeom prst="ellipse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+mn-lt"/>
                </a:endParaRPr>
              </a:p>
            </p:txBody>
          </p:sp>
          <p:grpSp>
            <p:nvGrpSpPr>
              <p:cNvPr id="8" name="Group 55"/>
              <p:cNvGrpSpPr>
                <a:grpSpLocks/>
              </p:cNvGrpSpPr>
              <p:nvPr/>
            </p:nvGrpSpPr>
            <p:grpSpPr bwMode="auto">
              <a:xfrm>
                <a:off x="1920" y="144"/>
                <a:ext cx="384" cy="250"/>
                <a:chOff x="1920" y="134"/>
                <a:chExt cx="384" cy="250"/>
              </a:xfrm>
            </p:grpSpPr>
            <p:sp>
              <p:nvSpPr>
                <p:cNvPr id="99" name="Line 56"/>
                <p:cNvSpPr>
                  <a:spLocks noChangeShapeType="1"/>
                </p:cNvSpPr>
                <p:nvPr/>
              </p:nvSpPr>
              <p:spPr bwMode="auto">
                <a:xfrm flipH="1" flipV="1">
                  <a:off x="1920" y="134"/>
                  <a:ext cx="144" cy="48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100" name="Line 57"/>
                <p:cNvSpPr>
                  <a:spLocks noChangeShapeType="1"/>
                </p:cNvSpPr>
                <p:nvPr/>
              </p:nvSpPr>
              <p:spPr bwMode="auto">
                <a:xfrm flipV="1">
                  <a:off x="2161" y="144"/>
                  <a:ext cx="145" cy="48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101" name="Line 58"/>
                <p:cNvSpPr>
                  <a:spLocks noChangeShapeType="1"/>
                </p:cNvSpPr>
                <p:nvPr/>
              </p:nvSpPr>
              <p:spPr bwMode="auto">
                <a:xfrm>
                  <a:off x="2113" y="24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</p:grpSp>
        </p:grpSp>
        <p:grpSp>
          <p:nvGrpSpPr>
            <p:cNvPr id="9" name="Group 53"/>
            <p:cNvGrpSpPr>
              <a:grpSpLocks/>
            </p:cNvGrpSpPr>
            <p:nvPr/>
          </p:nvGrpSpPr>
          <p:grpSpPr bwMode="auto">
            <a:xfrm>
              <a:off x="1302594" y="5075238"/>
              <a:ext cx="360362" cy="209550"/>
              <a:chOff x="1920" y="144"/>
              <a:chExt cx="384" cy="250"/>
            </a:xfrm>
          </p:grpSpPr>
          <p:sp>
            <p:nvSpPr>
              <p:cNvPr id="103" name="Oval 54"/>
              <p:cNvSpPr>
                <a:spLocks noChangeArrowheads="1"/>
              </p:cNvSpPr>
              <p:nvPr/>
            </p:nvSpPr>
            <p:spPr bwMode="auto">
              <a:xfrm>
                <a:off x="2064" y="177"/>
                <a:ext cx="99" cy="96"/>
              </a:xfrm>
              <a:prstGeom prst="ellipse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+mn-lt"/>
                </a:endParaRPr>
              </a:p>
            </p:txBody>
          </p:sp>
          <p:grpSp>
            <p:nvGrpSpPr>
              <p:cNvPr id="10" name="Group 55"/>
              <p:cNvGrpSpPr>
                <a:grpSpLocks/>
              </p:cNvGrpSpPr>
              <p:nvPr/>
            </p:nvGrpSpPr>
            <p:grpSpPr bwMode="auto">
              <a:xfrm>
                <a:off x="1920" y="144"/>
                <a:ext cx="384" cy="250"/>
                <a:chOff x="1920" y="134"/>
                <a:chExt cx="384" cy="250"/>
              </a:xfrm>
            </p:grpSpPr>
            <p:sp>
              <p:nvSpPr>
                <p:cNvPr id="105" name="Line 56"/>
                <p:cNvSpPr>
                  <a:spLocks noChangeShapeType="1"/>
                </p:cNvSpPr>
                <p:nvPr/>
              </p:nvSpPr>
              <p:spPr bwMode="auto">
                <a:xfrm flipH="1" flipV="1">
                  <a:off x="1920" y="157"/>
                  <a:ext cx="144" cy="48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106" name="Line 57"/>
                <p:cNvSpPr>
                  <a:spLocks noChangeShapeType="1"/>
                </p:cNvSpPr>
                <p:nvPr/>
              </p:nvSpPr>
              <p:spPr bwMode="auto">
                <a:xfrm flipV="1">
                  <a:off x="2161" y="167"/>
                  <a:ext cx="145" cy="48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107" name="Line 58"/>
                <p:cNvSpPr>
                  <a:spLocks noChangeShapeType="1"/>
                </p:cNvSpPr>
                <p:nvPr/>
              </p:nvSpPr>
              <p:spPr bwMode="auto">
                <a:xfrm>
                  <a:off x="2113" y="263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</p:grpSp>
        </p:grpSp>
        <p:grpSp>
          <p:nvGrpSpPr>
            <p:cNvPr id="11" name="Group 53"/>
            <p:cNvGrpSpPr>
              <a:grpSpLocks/>
            </p:cNvGrpSpPr>
            <p:nvPr/>
          </p:nvGrpSpPr>
          <p:grpSpPr bwMode="auto">
            <a:xfrm>
              <a:off x="2239219" y="5291138"/>
              <a:ext cx="360362" cy="209550"/>
              <a:chOff x="1920" y="144"/>
              <a:chExt cx="384" cy="250"/>
            </a:xfrm>
          </p:grpSpPr>
          <p:sp>
            <p:nvSpPr>
              <p:cNvPr id="109" name="Oval 54"/>
              <p:cNvSpPr>
                <a:spLocks noChangeArrowheads="1"/>
              </p:cNvSpPr>
              <p:nvPr/>
            </p:nvSpPr>
            <p:spPr bwMode="auto">
              <a:xfrm>
                <a:off x="2063" y="153"/>
                <a:ext cx="98" cy="96"/>
              </a:xfrm>
              <a:prstGeom prst="ellipse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+mn-lt"/>
                </a:endParaRPr>
              </a:p>
            </p:txBody>
          </p:sp>
          <p:grpSp>
            <p:nvGrpSpPr>
              <p:cNvPr id="12" name="Group 55"/>
              <p:cNvGrpSpPr>
                <a:grpSpLocks/>
              </p:cNvGrpSpPr>
              <p:nvPr/>
            </p:nvGrpSpPr>
            <p:grpSpPr bwMode="auto">
              <a:xfrm>
                <a:off x="1920" y="144"/>
                <a:ext cx="384" cy="250"/>
                <a:chOff x="1920" y="134"/>
                <a:chExt cx="384" cy="250"/>
              </a:xfrm>
            </p:grpSpPr>
            <p:sp>
              <p:nvSpPr>
                <p:cNvPr id="111" name="Line 56"/>
                <p:cNvSpPr>
                  <a:spLocks noChangeShapeType="1"/>
                </p:cNvSpPr>
                <p:nvPr/>
              </p:nvSpPr>
              <p:spPr bwMode="auto">
                <a:xfrm flipH="1" flipV="1">
                  <a:off x="1920" y="111"/>
                  <a:ext cx="144" cy="70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112" name="Line 57"/>
                <p:cNvSpPr>
                  <a:spLocks noChangeShapeType="1"/>
                </p:cNvSpPr>
                <p:nvPr/>
              </p:nvSpPr>
              <p:spPr bwMode="auto">
                <a:xfrm flipV="1">
                  <a:off x="2161" y="143"/>
                  <a:ext cx="145" cy="48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113" name="Line 58"/>
                <p:cNvSpPr>
                  <a:spLocks noChangeShapeType="1"/>
                </p:cNvSpPr>
                <p:nvPr/>
              </p:nvSpPr>
              <p:spPr bwMode="auto">
                <a:xfrm>
                  <a:off x="2113" y="239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</p:grpSp>
        </p:grpSp>
        <p:grpSp>
          <p:nvGrpSpPr>
            <p:cNvPr id="13" name="Group 53"/>
            <p:cNvGrpSpPr>
              <a:grpSpLocks/>
            </p:cNvGrpSpPr>
            <p:nvPr/>
          </p:nvGrpSpPr>
          <p:grpSpPr bwMode="auto">
            <a:xfrm>
              <a:off x="1951881" y="5867400"/>
              <a:ext cx="360363" cy="209550"/>
              <a:chOff x="1920" y="144"/>
              <a:chExt cx="384" cy="250"/>
            </a:xfrm>
          </p:grpSpPr>
          <p:sp>
            <p:nvSpPr>
              <p:cNvPr id="115" name="Oval 54"/>
              <p:cNvSpPr>
                <a:spLocks noChangeArrowheads="1"/>
              </p:cNvSpPr>
              <p:nvPr/>
            </p:nvSpPr>
            <p:spPr bwMode="auto">
              <a:xfrm>
                <a:off x="2064" y="154"/>
                <a:ext cx="96" cy="96"/>
              </a:xfrm>
              <a:prstGeom prst="ellipse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+mn-lt"/>
                </a:endParaRPr>
              </a:p>
            </p:txBody>
          </p:sp>
          <p:grpSp>
            <p:nvGrpSpPr>
              <p:cNvPr id="14" name="Group 55"/>
              <p:cNvGrpSpPr>
                <a:grpSpLocks/>
              </p:cNvGrpSpPr>
              <p:nvPr/>
            </p:nvGrpSpPr>
            <p:grpSpPr bwMode="auto">
              <a:xfrm>
                <a:off x="1920" y="144"/>
                <a:ext cx="384" cy="250"/>
                <a:chOff x="1920" y="134"/>
                <a:chExt cx="384" cy="250"/>
              </a:xfrm>
            </p:grpSpPr>
            <p:sp>
              <p:nvSpPr>
                <p:cNvPr id="117" name="Line 56"/>
                <p:cNvSpPr>
                  <a:spLocks noChangeShapeType="1"/>
                </p:cNvSpPr>
                <p:nvPr/>
              </p:nvSpPr>
              <p:spPr bwMode="auto">
                <a:xfrm flipH="1" flipV="1">
                  <a:off x="1920" y="134"/>
                  <a:ext cx="144" cy="48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118" name="Line 57"/>
                <p:cNvSpPr>
                  <a:spLocks noChangeShapeType="1"/>
                </p:cNvSpPr>
                <p:nvPr/>
              </p:nvSpPr>
              <p:spPr bwMode="auto">
                <a:xfrm flipV="1">
                  <a:off x="2160" y="144"/>
                  <a:ext cx="144" cy="48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119" name="Line 58"/>
                <p:cNvSpPr>
                  <a:spLocks noChangeShapeType="1"/>
                </p:cNvSpPr>
                <p:nvPr/>
              </p:nvSpPr>
              <p:spPr bwMode="auto">
                <a:xfrm>
                  <a:off x="2114" y="263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</p:grpSp>
        </p:grpSp>
        <p:pic>
          <p:nvPicPr>
            <p:cNvPr id="17440" name="Picture 3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10378" y="5527282"/>
              <a:ext cx="287337" cy="236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1" name="Text Box 59"/>
            <p:cNvSpPr txBox="1">
              <a:spLocks noChangeArrowheads="1"/>
            </p:cNvSpPr>
            <p:nvPr/>
          </p:nvSpPr>
          <p:spPr bwMode="auto">
            <a:xfrm>
              <a:off x="4208025" y="5443311"/>
              <a:ext cx="970761" cy="3657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kern="0" dirty="0">
                  <a:solidFill>
                    <a:sysClr val="windowText" lastClr="000000"/>
                  </a:solidFill>
                  <a:latin typeface="+mn-lt"/>
                </a:rPr>
                <a:t>SHP</a:t>
              </a:r>
            </a:p>
          </p:txBody>
        </p:sp>
        <p:grpSp>
          <p:nvGrpSpPr>
            <p:cNvPr id="15" name="Group 53"/>
            <p:cNvGrpSpPr>
              <a:grpSpLocks/>
            </p:cNvGrpSpPr>
            <p:nvPr/>
          </p:nvGrpSpPr>
          <p:grpSpPr bwMode="auto">
            <a:xfrm>
              <a:off x="4194503" y="5989245"/>
              <a:ext cx="360362" cy="209550"/>
              <a:chOff x="1920" y="144"/>
              <a:chExt cx="384" cy="250"/>
            </a:xfrm>
          </p:grpSpPr>
          <p:sp>
            <p:nvSpPr>
              <p:cNvPr id="123" name="Oval 54"/>
              <p:cNvSpPr>
                <a:spLocks noChangeArrowheads="1"/>
              </p:cNvSpPr>
              <p:nvPr/>
            </p:nvSpPr>
            <p:spPr bwMode="auto">
              <a:xfrm>
                <a:off x="2063" y="153"/>
                <a:ext cx="98" cy="96"/>
              </a:xfrm>
              <a:prstGeom prst="ellipse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+mn-lt"/>
                </a:endParaRPr>
              </a:p>
            </p:txBody>
          </p:sp>
          <p:grpSp>
            <p:nvGrpSpPr>
              <p:cNvPr id="16" name="Group 55"/>
              <p:cNvGrpSpPr>
                <a:grpSpLocks/>
              </p:cNvGrpSpPr>
              <p:nvPr/>
            </p:nvGrpSpPr>
            <p:grpSpPr bwMode="auto">
              <a:xfrm>
                <a:off x="1920" y="144"/>
                <a:ext cx="384" cy="250"/>
                <a:chOff x="1920" y="134"/>
                <a:chExt cx="384" cy="250"/>
              </a:xfrm>
            </p:grpSpPr>
            <p:sp>
              <p:nvSpPr>
                <p:cNvPr id="125" name="Line 56"/>
                <p:cNvSpPr>
                  <a:spLocks noChangeShapeType="1"/>
                </p:cNvSpPr>
                <p:nvPr/>
              </p:nvSpPr>
              <p:spPr bwMode="auto">
                <a:xfrm flipH="1" flipV="1">
                  <a:off x="1920" y="111"/>
                  <a:ext cx="144" cy="70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126" name="Line 57"/>
                <p:cNvSpPr>
                  <a:spLocks noChangeShapeType="1"/>
                </p:cNvSpPr>
                <p:nvPr/>
              </p:nvSpPr>
              <p:spPr bwMode="auto">
                <a:xfrm flipV="1">
                  <a:off x="2161" y="143"/>
                  <a:ext cx="145" cy="48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127" name="Line 58"/>
                <p:cNvSpPr>
                  <a:spLocks noChangeShapeType="1"/>
                </p:cNvSpPr>
                <p:nvPr/>
              </p:nvSpPr>
              <p:spPr bwMode="auto">
                <a:xfrm>
                  <a:off x="2113" y="239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</p:grpSp>
        </p:grpSp>
        <p:sp>
          <p:nvSpPr>
            <p:cNvPr id="128" name="AutoShape 17"/>
            <p:cNvSpPr>
              <a:spLocks noChangeArrowheads="1"/>
            </p:cNvSpPr>
            <p:nvPr/>
          </p:nvSpPr>
          <p:spPr bwMode="auto">
            <a:xfrm>
              <a:off x="4230481" y="6305665"/>
              <a:ext cx="290192" cy="359035"/>
            </a:xfrm>
            <a:prstGeom prst="sun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</a:endParaRPr>
            </a:p>
          </p:txBody>
        </p:sp>
        <p:sp>
          <p:nvSpPr>
            <p:cNvPr id="129" name="Text Box 59"/>
            <p:cNvSpPr txBox="1">
              <a:spLocks noChangeArrowheads="1"/>
            </p:cNvSpPr>
            <p:nvPr/>
          </p:nvSpPr>
          <p:spPr bwMode="auto">
            <a:xfrm>
              <a:off x="4218389" y="5839256"/>
              <a:ext cx="1081310" cy="3657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kern="0" dirty="0">
                  <a:solidFill>
                    <a:sysClr val="windowText" lastClr="000000"/>
                  </a:solidFill>
                  <a:latin typeface="+mn-lt"/>
                </a:rPr>
                <a:t>Wind</a:t>
              </a:r>
            </a:p>
          </p:txBody>
        </p:sp>
        <p:sp>
          <p:nvSpPr>
            <p:cNvPr id="130" name="Text Box 59"/>
            <p:cNvSpPr txBox="1">
              <a:spLocks noChangeArrowheads="1"/>
            </p:cNvSpPr>
            <p:nvPr/>
          </p:nvSpPr>
          <p:spPr bwMode="auto">
            <a:xfrm>
              <a:off x="4218389" y="6263722"/>
              <a:ext cx="1081310" cy="3674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kern="0" dirty="0">
                  <a:solidFill>
                    <a:sysClr val="windowText" lastClr="000000"/>
                  </a:solidFill>
                  <a:latin typeface="+mn-lt"/>
                </a:rPr>
                <a:t>Solar</a:t>
              </a:r>
            </a:p>
          </p:txBody>
        </p:sp>
      </p:grpSp>
      <p:graphicFrame>
        <p:nvGraphicFramePr>
          <p:cNvPr id="17410" name="Object 30"/>
          <p:cNvGraphicFramePr>
            <a:graphicFrameLocks/>
          </p:cNvGraphicFramePr>
          <p:nvPr/>
        </p:nvGraphicFramePr>
        <p:xfrm>
          <a:off x="5237163" y="682625"/>
          <a:ext cx="3906837" cy="2935288"/>
        </p:xfrm>
        <a:graphic>
          <a:graphicData uri="http://schemas.openxmlformats.org/presentationml/2006/ole">
            <p:oleObj spid="_x0000_s37890" r:id="rId5" imgW="4291956" imgH="4444369" progId="Excel.Sheet.8">
              <p:embed/>
            </p:oleObj>
          </a:graphicData>
        </a:graphic>
      </p:graphicFrame>
      <p:graphicFrame>
        <p:nvGraphicFramePr>
          <p:cNvPr id="80" name="Group 32"/>
          <p:cNvGraphicFramePr>
            <a:graphicFrameLocks noGrp="1"/>
          </p:cNvGraphicFramePr>
          <p:nvPr/>
        </p:nvGraphicFramePr>
        <p:xfrm>
          <a:off x="5357818" y="3892550"/>
          <a:ext cx="3635374" cy="244695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106641"/>
                <a:gridCol w="1272040"/>
                <a:gridCol w="1256693"/>
              </a:tblGrid>
              <a:tr h="731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Scenario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508" marR="121508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Energy Penetration (%)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508" marR="121508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Capacity Penetration (%)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508" marR="121508" marT="45710" marB="45710" anchor="ctr" horzOverflow="overflow"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Present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508" marR="121508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508" marR="121508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13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508" marR="121508" marT="45710" marB="45710" anchor="ctr" horzOverflow="overflow"/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2017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508" marR="121508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&gt;13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508" marR="121508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&gt;21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508" marR="121508" marT="45710" marB="45710" anchor="ctr" horzOverflow="overflow"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2030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508" marR="121508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&gt;21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508" marR="121508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&gt;35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508" marR="121508" marT="45710" marB="45710" anchor="ctr" horzOverflow="overflow"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2050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508" marR="121508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&gt;33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508" marR="121508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&gt;50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21508" marR="121508" marT="45710" marB="45710" anchor="ctr" horzOverflow="overflow"/>
                </a:tc>
              </a:tr>
            </a:tbl>
          </a:graphicData>
        </a:graphic>
      </p:graphicFrame>
      <p:sp>
        <p:nvSpPr>
          <p:cNvPr id="17413" name="Rectangle 2"/>
          <p:cNvSpPr>
            <a:spLocks noChangeArrowheads="1"/>
          </p:cNvSpPr>
          <p:nvPr/>
        </p:nvSpPr>
        <p:spPr bwMode="auto">
          <a:xfrm>
            <a:off x="0" y="0"/>
            <a:ext cx="91440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70000"/>
              </a:lnSpc>
            </a:pPr>
            <a:r>
              <a:rPr lang="en-US" sz="3200" b="1">
                <a:solidFill>
                  <a:srgbClr val="C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Renewable Energy Scenario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4114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714375"/>
          </a:xfrm>
        </p:spPr>
        <p:txBody>
          <a:bodyPr rtlCol="0">
            <a:norm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altLang="en-US" sz="3200" b="1" dirty="0">
                <a:solidFill>
                  <a:srgbClr val="C00000"/>
                </a:solidFill>
                <a:latin typeface="+mn-lt"/>
                <a:ea typeface="Arial Unicode MS" pitchFamily="34" charset="-128"/>
                <a:cs typeface="Arial" charset="0"/>
              </a:rPr>
              <a:t>Green Energy Corridor : Integration of Renewables</a:t>
            </a:r>
            <a:endParaRPr altLang="en-US" sz="3200" b="1" dirty="0">
              <a:solidFill>
                <a:srgbClr val="C00000"/>
              </a:solidFill>
              <a:latin typeface="+mn-lt"/>
              <a:ea typeface="Arial Unicode MS" pitchFamily="34" charset="-128"/>
              <a:cs typeface="Arial" charset="0"/>
            </a:endParaRPr>
          </a:p>
        </p:txBody>
      </p:sp>
      <p:sp>
        <p:nvSpPr>
          <p:cNvPr id="2394115" name="Content Placeholder 2"/>
          <p:cNvSpPr>
            <a:spLocks noGrp="1"/>
          </p:cNvSpPr>
          <p:nvPr>
            <p:ph idx="4294967295"/>
          </p:nvPr>
        </p:nvSpPr>
        <p:spPr>
          <a:xfrm>
            <a:off x="4378325" y="950913"/>
            <a:ext cx="4765675" cy="51927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just" eaLnBrk="1" fontAlgn="auto" hangingPunct="1">
              <a:spcAft>
                <a:spcPts val="1200"/>
              </a:spcAft>
              <a:defRPr/>
            </a:pPr>
            <a:r>
              <a:rPr lang="en-IN" altLang="en-US" sz="2400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About 33GW capacity addition envisaged through wind &amp; solar in  next 4-5 years 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en-IN" altLang="en-US" sz="2400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The Plan includes </a:t>
            </a:r>
          </a:p>
          <a:p>
            <a:pPr lvl="1" algn="just" eaLnBrk="1" fontAlgn="auto" hangingPunct="1">
              <a:spcAft>
                <a:spcPts val="0"/>
              </a:spcAft>
              <a:defRPr/>
            </a:pPr>
            <a:r>
              <a:rPr lang="en-IN" altLang="en-US" sz="1800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Transmission strengthening(s) </a:t>
            </a:r>
          </a:p>
          <a:p>
            <a:pPr lvl="1" algn="just" eaLnBrk="1" fontAlgn="auto" hangingPunct="1">
              <a:spcAft>
                <a:spcPts val="0"/>
              </a:spcAft>
              <a:defRPr/>
            </a:pPr>
            <a:r>
              <a:rPr lang="en-IN" altLang="en-US" sz="1800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Dynamic reactive compensation, </a:t>
            </a:r>
          </a:p>
          <a:p>
            <a:pPr lvl="1" algn="just" eaLnBrk="1" fontAlgn="auto" hangingPunct="1">
              <a:spcAft>
                <a:spcPts val="0"/>
              </a:spcAft>
              <a:defRPr/>
            </a:pPr>
            <a:r>
              <a:rPr lang="en-IN" altLang="en-US" sz="1800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Energy Storage, </a:t>
            </a:r>
          </a:p>
          <a:p>
            <a:pPr lvl="1" algn="just" eaLnBrk="1" fontAlgn="auto" hangingPunct="1">
              <a:spcAft>
                <a:spcPts val="0"/>
              </a:spcAft>
              <a:defRPr/>
            </a:pPr>
            <a:r>
              <a:rPr lang="en-IN" altLang="en-US" sz="1800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Smart grid applications, </a:t>
            </a:r>
          </a:p>
          <a:p>
            <a:pPr lvl="1" algn="just" eaLnBrk="1" fontAlgn="auto" hangingPunct="1">
              <a:spcAft>
                <a:spcPts val="0"/>
              </a:spcAft>
              <a:defRPr/>
            </a:pPr>
            <a:r>
              <a:rPr lang="en-IN" altLang="en-US" sz="1800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Establishment of Renewable Energy Management Centre enabling forecasting of renewable generation, real time monitoring, etc. ​</a:t>
            </a:r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4254500" cy="5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2051050" y="5949950"/>
            <a:ext cx="4114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IN" altLang="en-US" sz="2800" b="1">
              <a:solidFill>
                <a:schemeClr val="bg1"/>
              </a:solidFill>
              <a:latin typeface="Times New Roman" pitchFamily="18" charset="0"/>
            </a:endParaRPr>
          </a:p>
        </p:txBody>
      </p:sp>
      <p:grpSp>
        <p:nvGrpSpPr>
          <p:cNvPr id="13315" name="Group 4"/>
          <p:cNvGrpSpPr>
            <a:grpSpLocks/>
          </p:cNvGrpSpPr>
          <p:nvPr/>
        </p:nvGrpSpPr>
        <p:grpSpPr bwMode="auto">
          <a:xfrm>
            <a:off x="0" y="1301750"/>
            <a:ext cx="8991600" cy="4648200"/>
            <a:chOff x="0" y="528"/>
            <a:chExt cx="5664" cy="2928"/>
          </a:xfrm>
        </p:grpSpPr>
        <p:pic>
          <p:nvPicPr>
            <p:cNvPr id="13316" name="Picture 3" descr="hira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28"/>
              <a:ext cx="2568" cy="2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7" name="Line Callout 1 11"/>
            <p:cNvSpPr>
              <a:spLocks/>
            </p:cNvSpPr>
            <p:nvPr/>
          </p:nvSpPr>
          <p:spPr bwMode="auto">
            <a:xfrm>
              <a:off x="2583" y="772"/>
              <a:ext cx="3072" cy="720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2000" b="1" dirty="0"/>
                <a:t>NLDC</a:t>
              </a:r>
            </a:p>
            <a:p>
              <a:r>
                <a:rPr lang="en-US" altLang="en-US" sz="2000" b="1" dirty="0"/>
                <a:t>Ensure integrated operation of National Grid </a:t>
              </a:r>
              <a:endParaRPr lang="en-US" altLang="en-US" sz="2400" b="1" dirty="0"/>
            </a:p>
          </p:txBody>
        </p:sp>
        <p:sp>
          <p:nvSpPr>
            <p:cNvPr id="13318" name="Line Callout 1 12"/>
            <p:cNvSpPr>
              <a:spLocks/>
            </p:cNvSpPr>
            <p:nvPr/>
          </p:nvSpPr>
          <p:spPr bwMode="auto">
            <a:xfrm>
              <a:off x="2588" y="1680"/>
              <a:ext cx="3072" cy="816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2000" b="1"/>
                <a:t>RLDC</a:t>
              </a:r>
            </a:p>
            <a:p>
              <a:r>
                <a:rPr lang="en-US" altLang="en-US" sz="2000" b="1"/>
                <a:t>Ensure integrated operation of Regional Grid</a:t>
              </a:r>
              <a:endParaRPr lang="en-US" altLang="en-US" sz="2400" b="1"/>
            </a:p>
          </p:txBody>
        </p:sp>
        <p:sp>
          <p:nvSpPr>
            <p:cNvPr id="13319" name="Line Callout 1 13"/>
            <p:cNvSpPr>
              <a:spLocks/>
            </p:cNvSpPr>
            <p:nvPr/>
          </p:nvSpPr>
          <p:spPr bwMode="auto">
            <a:xfrm>
              <a:off x="2592" y="2640"/>
              <a:ext cx="3072" cy="720"/>
            </a:xfrm>
            <a:prstGeom prst="roundRect">
              <a:avLst>
                <a:gd name="adj" fmla="val 16667"/>
              </a:avLst>
            </a:prstGeom>
            <a:solidFill>
              <a:srgbClr val="CCFFFF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2000" b="1"/>
                <a:t>SLDC </a:t>
              </a:r>
            </a:p>
            <a:p>
              <a:r>
                <a:rPr lang="en-US" altLang="en-US" sz="2000" b="1"/>
                <a:t>Ensure integrated operation of State Grid</a:t>
              </a:r>
              <a:endParaRPr lang="en-US" altLang="en-US" sz="2400" b="1"/>
            </a:p>
          </p:txBody>
        </p:sp>
        <p:sp>
          <p:nvSpPr>
            <p:cNvPr id="13320" name="Text Box 9"/>
            <p:cNvSpPr txBox="1">
              <a:spLocks noChangeArrowheads="1"/>
            </p:cNvSpPr>
            <p:nvPr/>
          </p:nvSpPr>
          <p:spPr bwMode="auto">
            <a:xfrm>
              <a:off x="720" y="2784"/>
              <a:ext cx="590" cy="404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3600">
                  <a:latin typeface="Times New Roman" pitchFamily="18" charset="0"/>
                </a:rPr>
                <a:t>31</a:t>
              </a:r>
              <a:endParaRPr lang="en-IN" altLang="en-US" sz="3600">
                <a:latin typeface="Times New Roman" pitchFamily="18" charset="0"/>
              </a:endParaRPr>
            </a:p>
          </p:txBody>
        </p:sp>
        <p:sp>
          <p:nvSpPr>
            <p:cNvPr id="13321" name="Text Box 10"/>
            <p:cNvSpPr txBox="1">
              <a:spLocks noChangeArrowheads="1"/>
            </p:cNvSpPr>
            <p:nvPr/>
          </p:nvSpPr>
          <p:spPr bwMode="auto">
            <a:xfrm>
              <a:off x="960" y="1968"/>
              <a:ext cx="317" cy="40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3600">
                  <a:latin typeface="Times New Roman" pitchFamily="18" charset="0"/>
                </a:rPr>
                <a:t>5</a:t>
              </a:r>
              <a:endParaRPr lang="en-IN" altLang="en-US" sz="3600">
                <a:latin typeface="Times New Roman" pitchFamily="18" charset="0"/>
              </a:endParaRPr>
            </a:p>
          </p:txBody>
        </p:sp>
      </p:grpSp>
      <p:sp>
        <p:nvSpPr>
          <p:cNvPr id="11" name="Title 1"/>
          <p:cNvSpPr txBox="1">
            <a:spLocks/>
          </p:cNvSpPr>
          <p:nvPr/>
        </p:nvSpPr>
        <p:spPr>
          <a:xfrm>
            <a:off x="457200" y="274638"/>
            <a:ext cx="8229600" cy="70609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b="1" dirty="0" smtClean="0"/>
              <a:t>Grid Management Hierarchy</a:t>
            </a:r>
            <a:endParaRPr lang="en-IN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14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37377331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EBB56C-BF93-4F18-A991-6CBF2CBCFC17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  <p:sp>
        <p:nvSpPr>
          <p:cNvPr id="5" name="Rectangle 4"/>
          <p:cNvSpPr/>
          <p:nvPr/>
        </p:nvSpPr>
        <p:spPr>
          <a:xfrm>
            <a:off x="0" y="2286000"/>
            <a:ext cx="9144000" cy="1600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norm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sz="3600" b="1" dirty="0">
                <a:solidFill>
                  <a:srgbClr val="C00000"/>
                </a:solidFill>
                <a:latin typeface="Arial Black" pitchFamily="34" charset="0"/>
                <a:ea typeface="SimSun" pitchFamily="2" charset="-122"/>
              </a:rPr>
              <a:t>Interconnection with </a:t>
            </a:r>
          </a:p>
          <a:p>
            <a:pPr algn="ctr">
              <a:spcBef>
                <a:spcPts val="1200"/>
              </a:spcBef>
              <a:defRPr/>
            </a:pPr>
            <a:r>
              <a:rPr lang="en-US" sz="3600" b="1" dirty="0">
                <a:solidFill>
                  <a:srgbClr val="C00000"/>
                </a:solidFill>
                <a:latin typeface="Arial Black" pitchFamily="34" charset="0"/>
                <a:ea typeface="SimSun" pitchFamily="2" charset="-122"/>
              </a:rPr>
              <a:t>SAARC Countries </a:t>
            </a:r>
          </a:p>
        </p:txBody>
      </p:sp>
    </p:spTree>
    <p:extLst>
      <p:ext uri="{BB962C8B-B14F-4D97-AF65-F5344CB8AC3E}">
        <p14:creationId xmlns="" xmlns:p14="http://schemas.microsoft.com/office/powerpoint/2010/main" val="325971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16D95D-881E-4510-9B2D-BD446F8DC7A8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138245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5257800" y="0"/>
            <a:ext cx="3886200" cy="914400"/>
          </a:xfrm>
          <a:solidFill>
            <a:schemeClr val="tx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600" b="1" dirty="0" smtClean="0">
                <a:solidFill>
                  <a:srgbClr val="C00000"/>
                </a:solidFill>
                <a:ea typeface="SimSun" pitchFamily="2" charset="-122"/>
              </a:rPr>
              <a:t>Interconnection between </a:t>
            </a:r>
            <a:br>
              <a:rPr lang="en-US" sz="2600" b="1" dirty="0" smtClean="0">
                <a:solidFill>
                  <a:srgbClr val="C00000"/>
                </a:solidFill>
                <a:ea typeface="SimSun" pitchFamily="2" charset="-122"/>
              </a:rPr>
            </a:br>
            <a:r>
              <a:rPr lang="en-US" sz="2600" b="1" dirty="0" smtClean="0">
                <a:solidFill>
                  <a:srgbClr val="C00000"/>
                </a:solidFill>
                <a:ea typeface="SimSun" pitchFamily="2" charset="-122"/>
              </a:rPr>
              <a:t>India &amp; Bangladesh Grids</a:t>
            </a:r>
          </a:p>
        </p:txBody>
      </p:sp>
      <p:sp>
        <p:nvSpPr>
          <p:cNvPr id="2053" name="Rectangle 2"/>
          <p:cNvSpPr>
            <a:spLocks noChangeArrowheads="1"/>
          </p:cNvSpPr>
          <p:nvPr/>
        </p:nvSpPr>
        <p:spPr bwMode="auto">
          <a:xfrm>
            <a:off x="0" y="2076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US" altLang="en-US">
              <a:latin typeface="Calibri" pitchFamily="34" charset="0"/>
            </a:endParaRPr>
          </a:p>
        </p:txBody>
      </p:sp>
      <p:sp>
        <p:nvSpPr>
          <p:cNvPr id="2054" name="Rectangle 3"/>
          <p:cNvSpPr>
            <a:spLocks noChangeArrowheads="1"/>
          </p:cNvSpPr>
          <p:nvPr/>
        </p:nvSpPr>
        <p:spPr bwMode="auto">
          <a:xfrm>
            <a:off x="0" y="23860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US" altLang="en-US">
              <a:latin typeface="Calibri" pitchFamily="34" charset="0"/>
            </a:endParaRPr>
          </a:p>
        </p:txBody>
      </p:sp>
      <p:sp>
        <p:nvSpPr>
          <p:cNvPr id="2055" name="Rectangle 6"/>
          <p:cNvSpPr>
            <a:spLocks noChangeArrowheads="1"/>
          </p:cNvSpPr>
          <p:nvPr/>
        </p:nvSpPr>
        <p:spPr bwMode="auto">
          <a:xfrm>
            <a:off x="0" y="-7000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US" altLang="en-US">
              <a:latin typeface="Calibri" pitchFamily="34" charset="0"/>
            </a:endParaRPr>
          </a:p>
        </p:txBody>
      </p:sp>
      <p:sp>
        <p:nvSpPr>
          <p:cNvPr id="6152" name="TextBox 7"/>
          <p:cNvSpPr txBox="1">
            <a:spLocks noChangeArrowheads="1"/>
          </p:cNvSpPr>
          <p:nvPr/>
        </p:nvSpPr>
        <p:spPr bwMode="auto">
          <a:xfrm>
            <a:off x="5257800" y="1066800"/>
            <a:ext cx="3886200" cy="584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>
              <a:spcBef>
                <a:spcPct val="0"/>
              </a:spcBef>
              <a:buFont typeface="Arial" charset="0"/>
              <a:buChar char="•"/>
              <a:defRPr/>
            </a:pPr>
            <a:r>
              <a:rPr lang="en-US" sz="2400" u="sng" dirty="0">
                <a:latin typeface="+mj-lt"/>
              </a:rPr>
              <a:t>Purpose :</a:t>
            </a:r>
            <a:r>
              <a:rPr lang="en-US" sz="2400" dirty="0">
                <a:latin typeface="+mj-lt"/>
              </a:rPr>
              <a:t> </a:t>
            </a:r>
          </a:p>
          <a:p>
            <a:pPr marL="458788" lvl="1" indent="-166688">
              <a:lnSpc>
                <a:spcPct val="110000"/>
              </a:lnSpc>
              <a:spcBef>
                <a:spcPct val="0"/>
              </a:spcBef>
              <a:buFont typeface="Arial" charset="0"/>
              <a:buChar char="–"/>
              <a:defRPr/>
            </a:pPr>
            <a:r>
              <a:rPr lang="en-US" sz="2000" dirty="0">
                <a:latin typeface="+mj-lt"/>
              </a:rPr>
              <a:t>Exchange of Power between India and Bangladesh</a:t>
            </a:r>
          </a:p>
          <a:p>
            <a:pPr marL="177800" indent="-177800">
              <a:lnSpc>
                <a:spcPct val="70000"/>
              </a:lnSpc>
              <a:spcBef>
                <a:spcPct val="0"/>
              </a:spcBef>
              <a:buFont typeface="Arial" charset="0"/>
              <a:buChar char="•"/>
              <a:defRPr/>
            </a:pPr>
            <a:endParaRPr lang="en-US" sz="2400" dirty="0">
              <a:latin typeface="+mj-lt"/>
            </a:endParaRPr>
          </a:p>
          <a:p>
            <a:pPr marL="177800" indent="-177800">
              <a:spcBef>
                <a:spcPct val="0"/>
              </a:spcBef>
              <a:buFont typeface="Arial" charset="0"/>
              <a:buChar char="•"/>
              <a:defRPr/>
            </a:pPr>
            <a:r>
              <a:rPr lang="en-US" sz="2400" u="sng" dirty="0">
                <a:latin typeface="+mj-lt"/>
              </a:rPr>
              <a:t>Interconnection :</a:t>
            </a:r>
            <a:r>
              <a:rPr lang="en-US" sz="2400" dirty="0">
                <a:latin typeface="+mj-lt"/>
              </a:rPr>
              <a:t> </a:t>
            </a:r>
          </a:p>
          <a:p>
            <a:pPr marL="458788" lvl="1" indent="-166688">
              <a:lnSpc>
                <a:spcPct val="110000"/>
              </a:lnSpc>
              <a:spcBef>
                <a:spcPct val="0"/>
              </a:spcBef>
              <a:buFont typeface="Arial" charset="0"/>
              <a:buChar char="–"/>
              <a:defRPr/>
            </a:pPr>
            <a:r>
              <a:rPr lang="en-US" dirty="0" err="1">
                <a:latin typeface="+mj-lt"/>
              </a:rPr>
              <a:t>Baharampur</a:t>
            </a:r>
            <a:r>
              <a:rPr lang="en-US" dirty="0">
                <a:latin typeface="+mj-lt"/>
              </a:rPr>
              <a:t>(India)-</a:t>
            </a:r>
            <a:r>
              <a:rPr lang="en-US" dirty="0" err="1">
                <a:latin typeface="+mj-lt"/>
              </a:rPr>
              <a:t>Bheramara</a:t>
            </a:r>
            <a:r>
              <a:rPr lang="en-US" dirty="0">
                <a:latin typeface="+mj-lt"/>
              </a:rPr>
              <a:t>(Bangladesh) 400kV D/c line</a:t>
            </a:r>
          </a:p>
          <a:p>
            <a:pPr marL="458788" lvl="1" indent="-166688">
              <a:lnSpc>
                <a:spcPct val="40000"/>
              </a:lnSpc>
              <a:spcBef>
                <a:spcPct val="0"/>
              </a:spcBef>
              <a:buFont typeface="Arial" charset="0"/>
              <a:buChar char="–"/>
              <a:defRPr/>
            </a:pPr>
            <a:endParaRPr lang="en-US" dirty="0">
              <a:latin typeface="+mj-lt"/>
            </a:endParaRPr>
          </a:p>
          <a:p>
            <a:pPr marL="458788" lvl="1" indent="-166688">
              <a:lnSpc>
                <a:spcPct val="110000"/>
              </a:lnSpc>
              <a:spcBef>
                <a:spcPct val="0"/>
              </a:spcBef>
              <a:buFont typeface="Arial" charset="0"/>
              <a:buChar char="–"/>
              <a:defRPr/>
            </a:pPr>
            <a:r>
              <a:rPr lang="en-US" sz="2000" dirty="0">
                <a:latin typeface="+mj-lt"/>
              </a:rPr>
              <a:t>500MW HVDC B/b </a:t>
            </a:r>
            <a:r>
              <a:rPr lang="en-US" sz="2000" dirty="0" err="1">
                <a:latin typeface="+mj-lt"/>
              </a:rPr>
              <a:t>stn</a:t>
            </a:r>
            <a:r>
              <a:rPr lang="en-US" sz="2000" dirty="0">
                <a:latin typeface="+mj-lt"/>
              </a:rPr>
              <a:t> at </a:t>
            </a:r>
            <a:r>
              <a:rPr lang="en-US" sz="2000" dirty="0" err="1">
                <a:latin typeface="+mj-lt"/>
              </a:rPr>
              <a:t>Bheramara</a:t>
            </a:r>
            <a:r>
              <a:rPr lang="en-US" sz="2000" dirty="0">
                <a:latin typeface="+mj-lt"/>
              </a:rPr>
              <a:t>(Bangladesh) </a:t>
            </a:r>
          </a:p>
          <a:p>
            <a:pPr marL="177800" indent="-177800">
              <a:spcBef>
                <a:spcPct val="0"/>
              </a:spcBef>
              <a:buFont typeface="Arial" charset="0"/>
              <a:buNone/>
              <a:defRPr/>
            </a:pPr>
            <a:endParaRPr lang="en-US" i="1" dirty="0">
              <a:latin typeface="+mj-lt"/>
            </a:endParaRPr>
          </a:p>
          <a:p>
            <a:pPr marL="177800" indent="-177800">
              <a:spcBef>
                <a:spcPct val="0"/>
              </a:spcBef>
              <a:buFont typeface="Arial" charset="0"/>
              <a:buChar char="•"/>
              <a:defRPr/>
            </a:pPr>
            <a:r>
              <a:rPr lang="en-US" sz="2400" u="sng" dirty="0">
                <a:latin typeface="+mj-lt"/>
              </a:rPr>
              <a:t>Type of connection :</a:t>
            </a:r>
            <a:r>
              <a:rPr lang="en-US" sz="2400" dirty="0">
                <a:latin typeface="+mj-lt"/>
              </a:rPr>
              <a:t> </a:t>
            </a:r>
          </a:p>
          <a:p>
            <a:pPr marL="458788" lvl="1" indent="-166688">
              <a:spcBef>
                <a:spcPct val="0"/>
              </a:spcBef>
              <a:buFont typeface="Arial" charset="0"/>
              <a:buChar char="–"/>
              <a:defRPr/>
            </a:pPr>
            <a:r>
              <a:rPr lang="en-US" sz="2000" dirty="0">
                <a:latin typeface="+mj-lt"/>
              </a:rPr>
              <a:t>Asynchronous(HVDC)</a:t>
            </a:r>
          </a:p>
          <a:p>
            <a:pPr marL="177800" indent="-177800">
              <a:spcBef>
                <a:spcPct val="0"/>
              </a:spcBef>
              <a:buFont typeface="Arial" charset="0"/>
              <a:buChar char="•"/>
              <a:defRPr/>
            </a:pPr>
            <a:endParaRPr lang="en-US" sz="2000" dirty="0">
              <a:latin typeface="+mj-lt"/>
            </a:endParaRPr>
          </a:p>
          <a:p>
            <a:pPr marL="177800" indent="-177800">
              <a:spcBef>
                <a:spcPct val="0"/>
              </a:spcBef>
              <a:buFont typeface="Arial" charset="0"/>
              <a:buChar char="•"/>
              <a:defRPr/>
            </a:pPr>
            <a:r>
              <a:rPr lang="en-US" sz="2400" u="sng" dirty="0">
                <a:latin typeface="+mj-lt"/>
              </a:rPr>
              <a:t>Transfer Capacity :</a:t>
            </a:r>
            <a:r>
              <a:rPr lang="en-US" sz="2400" dirty="0">
                <a:latin typeface="+mj-lt"/>
              </a:rPr>
              <a:t> </a:t>
            </a:r>
          </a:p>
          <a:p>
            <a:pPr marL="458788" lvl="1" indent="-166688">
              <a:lnSpc>
                <a:spcPct val="130000"/>
              </a:lnSpc>
              <a:spcBef>
                <a:spcPct val="0"/>
              </a:spcBef>
              <a:buFont typeface="Arial" charset="0"/>
              <a:buChar char="–"/>
              <a:defRPr/>
            </a:pPr>
            <a:r>
              <a:rPr lang="en-US" sz="2000" dirty="0">
                <a:latin typeface="+mj-lt"/>
              </a:rPr>
              <a:t> 500MW (upgradable to 1000MW)</a:t>
            </a:r>
          </a:p>
        </p:txBody>
      </p:sp>
      <p:graphicFrame>
        <p:nvGraphicFramePr>
          <p:cNvPr id="2050" name="Object 7"/>
          <p:cNvGraphicFramePr>
            <a:graphicFrameLocks noChangeAspect="1"/>
          </p:cNvGraphicFramePr>
          <p:nvPr/>
        </p:nvGraphicFramePr>
        <p:xfrm>
          <a:off x="0" y="0"/>
          <a:ext cx="5281613" cy="6858000"/>
        </p:xfrm>
        <a:graphic>
          <a:graphicData uri="http://schemas.openxmlformats.org/presentationml/2006/ole">
            <p:oleObj spid="_x0000_s2050" name="Drawing" r:id="rId4" imgW="11353800" imgH="7743825" progId="">
              <p:embed/>
            </p:oleObj>
          </a:graphicData>
        </a:graphic>
      </p:graphicFrame>
      <p:sp>
        <p:nvSpPr>
          <p:cNvPr id="946184" name="AutoShape 8"/>
          <p:cNvSpPr>
            <a:spLocks noChangeArrowheads="1"/>
          </p:cNvSpPr>
          <p:nvPr/>
        </p:nvSpPr>
        <p:spPr bwMode="auto">
          <a:xfrm rot="202362">
            <a:off x="838200" y="4191000"/>
            <a:ext cx="1214438" cy="180975"/>
          </a:xfrm>
          <a:prstGeom prst="leftRightArrow">
            <a:avLst>
              <a:gd name="adj1" fmla="val 50000"/>
              <a:gd name="adj2" fmla="val 1342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319888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6268AB-0BA4-4E24-97FF-AB57CF4A4CB4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2076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US" altLang="en-US">
              <a:latin typeface="Calibri" pitchFamily="34" charset="0"/>
            </a:endParaRPr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0" y="38100"/>
          <a:ext cx="9144000" cy="6819900"/>
        </p:xfrm>
        <a:graphic>
          <a:graphicData uri="http://schemas.openxmlformats.org/presentationml/2006/ole">
            <p:oleObj spid="_x0000_s3074" name="Drawing" r:id="rId4" imgW="11353800" imgH="7743825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43037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7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8100"/>
            <a:ext cx="9144000" cy="647700"/>
          </a:xfrm>
          <a:solidFill>
            <a:schemeClr val="tx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rgbClr val="C00000"/>
                </a:solidFill>
                <a:ea typeface="SimSun" pitchFamily="2" charset="-122"/>
              </a:rPr>
              <a:t>India - Bhutan : Existing Interconnections</a:t>
            </a:r>
          </a:p>
        </p:txBody>
      </p:sp>
      <p:sp>
        <p:nvSpPr>
          <p:cNvPr id="13315" name="Rectangle 2"/>
          <p:cNvSpPr>
            <a:spLocks noGrp="1"/>
          </p:cNvSpPr>
          <p:nvPr>
            <p:ph idx="1"/>
          </p:nvPr>
        </p:nvSpPr>
        <p:spPr>
          <a:xfrm>
            <a:off x="0" y="819150"/>
            <a:ext cx="9144000" cy="5867400"/>
          </a:xfrm>
        </p:spPr>
        <p:txBody>
          <a:bodyPr/>
          <a:lstStyle/>
          <a:p>
            <a:pPr marL="341313" indent="-341313" defTabSz="457200" eaLnBrk="1" hangingPunct="1">
              <a:buFont typeface="Arial" charset="0"/>
              <a:buNone/>
            </a:pPr>
            <a:r>
              <a:rPr lang="en-US" altLang="en-US" sz="2400" b="1" smtClean="0">
                <a:solidFill>
                  <a:srgbClr val="0000FF"/>
                </a:solidFill>
              </a:rPr>
              <a:t>For import of power from following Projects</a:t>
            </a:r>
          </a:p>
          <a:p>
            <a:pPr marL="341313" indent="-341313" defTabSz="457200" eaLnBrk="1" hangingPunct="1">
              <a:lnSpc>
                <a:spcPct val="50000"/>
              </a:lnSpc>
              <a:buFont typeface="Arial" charset="0"/>
              <a:buNone/>
            </a:pPr>
            <a:endParaRPr lang="en-US" altLang="en-US" b="1" smtClean="0">
              <a:solidFill>
                <a:srgbClr val="FFFF00"/>
              </a:solidFill>
            </a:endParaRPr>
          </a:p>
          <a:p>
            <a:pPr marL="341313" indent="-341313" defTabSz="457200" eaLnBrk="1" hangingPunct="1"/>
            <a:r>
              <a:rPr lang="en-US" altLang="en-US" sz="2400" b="1" smtClean="0">
                <a:solidFill>
                  <a:srgbClr val="0000FF"/>
                </a:solidFill>
              </a:rPr>
              <a:t>Chukha HEP (4x84 = 336 MW)</a:t>
            </a:r>
          </a:p>
          <a:p>
            <a:pPr marL="341313" indent="-341313" defTabSz="457200" eaLnBrk="1" hangingPunct="1">
              <a:lnSpc>
                <a:spcPct val="60000"/>
              </a:lnSpc>
            </a:pPr>
            <a:endParaRPr lang="en-US" altLang="en-US" sz="2400" smtClean="0">
              <a:solidFill>
                <a:srgbClr val="FF99FF"/>
              </a:solidFill>
            </a:endParaRPr>
          </a:p>
          <a:p>
            <a:pPr marL="741363" lvl="1" indent="-284163" defTabSz="457200" eaLnBrk="1" hangingPunct="1"/>
            <a:r>
              <a:rPr lang="en-US" altLang="en-US" sz="2400" smtClean="0"/>
              <a:t>Chukha – Birpara 220kV 3 ckts</a:t>
            </a:r>
          </a:p>
          <a:p>
            <a:pPr marL="341313" indent="-341313" defTabSz="457200" eaLnBrk="1" hangingPunct="1"/>
            <a:endParaRPr lang="en-US" altLang="en-US" sz="2400" smtClean="0"/>
          </a:p>
          <a:p>
            <a:pPr marL="341313" indent="-341313" defTabSz="457200" eaLnBrk="1" hangingPunct="1"/>
            <a:r>
              <a:rPr lang="en-US" altLang="en-US" sz="2400" b="1" smtClean="0">
                <a:solidFill>
                  <a:srgbClr val="0000FF"/>
                </a:solidFill>
              </a:rPr>
              <a:t>Kurichu HEP (4x15 = 60 MW)</a:t>
            </a:r>
          </a:p>
          <a:p>
            <a:pPr marL="341313" indent="-341313" defTabSz="457200" eaLnBrk="1" hangingPunct="1">
              <a:lnSpc>
                <a:spcPct val="80000"/>
              </a:lnSpc>
              <a:buFont typeface="Arial" charset="0"/>
              <a:buNone/>
            </a:pPr>
            <a:endParaRPr lang="en-US" altLang="en-US" sz="1400" b="1" smtClean="0">
              <a:solidFill>
                <a:srgbClr val="FF99FF"/>
              </a:solidFill>
            </a:endParaRPr>
          </a:p>
          <a:p>
            <a:pPr marL="741363" lvl="1" indent="-284163" defTabSz="457200" eaLnBrk="1" hangingPunct="1"/>
            <a:r>
              <a:rPr lang="en-US" altLang="en-US" sz="2400" smtClean="0"/>
              <a:t>Kuruchu - Geylegphug(Bhutan) – Salakati(NER) 132 kV </a:t>
            </a:r>
            <a:r>
              <a:rPr lang="en-US" altLang="en-US" sz="2400" smtClean="0">
                <a:solidFill>
                  <a:schemeClr val="bg1"/>
                </a:solidFill>
              </a:rPr>
              <a:t>S/c</a:t>
            </a:r>
          </a:p>
          <a:p>
            <a:pPr marL="341313" indent="-341313" defTabSz="457200" eaLnBrk="1" hangingPunct="1"/>
            <a:endParaRPr lang="en-US" altLang="en-US" sz="2400" smtClean="0"/>
          </a:p>
          <a:p>
            <a:pPr marL="341313" indent="-341313" defTabSz="457200" eaLnBrk="1" hangingPunct="1"/>
            <a:r>
              <a:rPr lang="en-US" altLang="en-US" sz="2400" b="1" smtClean="0">
                <a:solidFill>
                  <a:srgbClr val="0000FF"/>
                </a:solidFill>
              </a:rPr>
              <a:t>Tala HEP (6x170 MW = 1020 MW)</a:t>
            </a:r>
            <a:r>
              <a:rPr lang="en-US" altLang="en-US" sz="2400" smtClean="0">
                <a:solidFill>
                  <a:srgbClr val="0000FF"/>
                </a:solidFill>
              </a:rPr>
              <a:t> </a:t>
            </a:r>
          </a:p>
          <a:p>
            <a:pPr marL="341313" indent="-341313" defTabSz="457200" eaLnBrk="1" hangingPunct="1">
              <a:lnSpc>
                <a:spcPct val="60000"/>
              </a:lnSpc>
            </a:pPr>
            <a:endParaRPr lang="en-US" altLang="en-US" sz="2400" smtClean="0"/>
          </a:p>
          <a:p>
            <a:pPr marL="741363" lvl="1" indent="-284163" defTabSz="457200" eaLnBrk="1" hangingPunct="1"/>
            <a:r>
              <a:rPr lang="en-US" altLang="en-US" sz="2400" smtClean="0"/>
              <a:t>Tala – Siliguri 400kV 2x D/c line </a:t>
            </a:r>
          </a:p>
          <a:p>
            <a:pPr marL="341313" indent="-341313" defTabSz="457200" eaLnBrk="1" hangingPunct="1">
              <a:buFont typeface="Arial" charset="0"/>
              <a:buNone/>
            </a:pPr>
            <a:endParaRPr lang="en-US" altLang="en-US" sz="24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0535A1-9015-4AE8-8AAE-47B2F7E7DAF6}" type="slidenum">
              <a:rPr lang="en-US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8959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09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8100"/>
            <a:ext cx="9144000" cy="647700"/>
          </a:xfrm>
          <a:solidFill>
            <a:schemeClr val="tx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rgbClr val="C00000"/>
                </a:solidFill>
                <a:ea typeface="SimSun" pitchFamily="2" charset="-122"/>
              </a:rPr>
              <a:t>India - Bhutan : On Going Trans. System</a:t>
            </a:r>
          </a:p>
        </p:txBody>
      </p:sp>
      <p:sp>
        <p:nvSpPr>
          <p:cNvPr id="22531" name="Rectangle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5867400"/>
          </a:xfrm>
        </p:spPr>
        <p:txBody>
          <a:bodyPr rtlCol="0">
            <a:normAutofit fontScale="92500"/>
          </a:bodyPr>
          <a:lstStyle/>
          <a:p>
            <a:pPr marL="400050" indent="-400050" defTabSz="457200" eaLnBrk="1" fontAlgn="auto" hangingPunct="1">
              <a:spcBef>
                <a:spcPct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600" b="1" dirty="0" smtClean="0">
                <a:solidFill>
                  <a:srgbClr val="0000FF"/>
                </a:solidFill>
              </a:rPr>
              <a:t>Tr. System for </a:t>
            </a:r>
            <a:r>
              <a:rPr lang="en-US" sz="2600" b="1" dirty="0" err="1" smtClean="0">
                <a:solidFill>
                  <a:srgbClr val="0000FF"/>
                </a:solidFill>
              </a:rPr>
              <a:t>Punatsangchu</a:t>
            </a:r>
            <a:r>
              <a:rPr lang="en-US" sz="2600" b="1" dirty="0" smtClean="0">
                <a:solidFill>
                  <a:srgbClr val="0000FF"/>
                </a:solidFill>
              </a:rPr>
              <a:t>-I (1200 MW)</a:t>
            </a:r>
          </a:p>
          <a:p>
            <a:pPr marL="627063" indent="-227013" defTabSz="457200"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0000FF"/>
                </a:solidFill>
              </a:rPr>
              <a:t>Interconnection (Bhutan Portion) : </a:t>
            </a:r>
            <a:r>
              <a:rPr lang="en-US" sz="2400" dirty="0" err="1" smtClean="0"/>
              <a:t>Punatsangchu</a:t>
            </a:r>
            <a:r>
              <a:rPr lang="en-US" sz="2400" dirty="0" smtClean="0">
                <a:latin typeface="Arial" charset="0"/>
              </a:rPr>
              <a:t>-</a:t>
            </a:r>
            <a:r>
              <a:rPr lang="en-US" sz="2400" dirty="0" smtClean="0"/>
              <a:t>I HEP </a:t>
            </a:r>
            <a:r>
              <a:rPr lang="en-US" sz="2400" dirty="0" smtClean="0">
                <a:latin typeface="Arial" charset="0"/>
              </a:rPr>
              <a:t>–</a:t>
            </a:r>
            <a:r>
              <a:rPr lang="en-US" sz="2400" dirty="0" smtClean="0"/>
              <a:t> </a:t>
            </a:r>
            <a:r>
              <a:rPr lang="en-US" sz="2400" dirty="0" err="1" smtClean="0"/>
              <a:t>Lhamoizingkha</a:t>
            </a:r>
            <a:r>
              <a:rPr lang="en-US" sz="2400" dirty="0" smtClean="0"/>
              <a:t> (Bhutan Border) 400 kV 2xD/c line with twin moose Conductor.</a:t>
            </a:r>
          </a:p>
          <a:p>
            <a:pPr marL="627063" indent="-227013" defTabSz="457200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0000FF"/>
                </a:solidFill>
              </a:rPr>
              <a:t>Interconnection (Indian Portion) : </a:t>
            </a:r>
            <a:r>
              <a:rPr lang="en-US" sz="2400" dirty="0" err="1" smtClean="0"/>
              <a:t>Lhamoizingkha</a:t>
            </a:r>
            <a:r>
              <a:rPr lang="en-US" sz="2400" dirty="0" smtClean="0"/>
              <a:t> (Bhutan Border) </a:t>
            </a:r>
            <a:r>
              <a:rPr lang="en-US" sz="2400" dirty="0" smtClean="0">
                <a:latin typeface="Arial" charset="0"/>
              </a:rPr>
              <a:t>–</a:t>
            </a:r>
            <a:r>
              <a:rPr lang="en-US" sz="2400" dirty="0" smtClean="0"/>
              <a:t> </a:t>
            </a:r>
            <a:r>
              <a:rPr lang="en-US" sz="2400" dirty="0" err="1" smtClean="0"/>
              <a:t>Alipurduar</a:t>
            </a:r>
            <a:r>
              <a:rPr lang="en-US" sz="2400" dirty="0" smtClean="0"/>
              <a:t> 400kV D/c (Quad)</a:t>
            </a:r>
          </a:p>
          <a:p>
            <a:pPr marL="627063" indent="-227013" defTabSz="457200" eaLnBrk="1" fontAlgn="auto" hangingPunct="1">
              <a:lnSpc>
                <a:spcPct val="16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0000FF"/>
                </a:solidFill>
              </a:rPr>
              <a:t>Other Major Transmission System in India </a:t>
            </a:r>
            <a:endParaRPr lang="en-US" sz="2400" dirty="0" smtClean="0">
              <a:solidFill>
                <a:srgbClr val="0000FF"/>
              </a:solidFill>
            </a:endParaRPr>
          </a:p>
          <a:p>
            <a:pPr marL="914400" indent="-287338" defTabSz="457200" eaLnBrk="1" fontAlgn="auto" hangingPunct="1">
              <a:lnSpc>
                <a:spcPct val="150000"/>
              </a:lnSpc>
              <a:spcAft>
                <a:spcPts val="0"/>
              </a:spcAft>
              <a:buFontTx/>
              <a:buChar char="–"/>
              <a:defRPr/>
            </a:pPr>
            <a:r>
              <a:rPr lang="en-US" sz="2000" dirty="0" smtClean="0"/>
              <a:t>New </a:t>
            </a:r>
            <a:r>
              <a:rPr lang="en-US" sz="2000" u="sng" dirty="0" smtClean="0"/>
              <a:t>+</a:t>
            </a:r>
            <a:r>
              <a:rPr lang="en-US" sz="2000" dirty="0" smtClean="0"/>
              <a:t> 800kV, 3000MW HVDC pooling station at </a:t>
            </a:r>
            <a:r>
              <a:rPr lang="en-US" sz="2000" dirty="0" err="1" smtClean="0"/>
              <a:t>Alipurduar</a:t>
            </a:r>
            <a:r>
              <a:rPr lang="en-US" sz="2000" dirty="0" smtClean="0"/>
              <a:t>.</a:t>
            </a:r>
          </a:p>
          <a:p>
            <a:pPr marL="914400" indent="-287338" defTabSz="457200" eaLnBrk="1" fontAlgn="auto" hangingPunct="1">
              <a:lnSpc>
                <a:spcPct val="150000"/>
              </a:lnSpc>
              <a:spcAft>
                <a:spcPts val="0"/>
              </a:spcAft>
              <a:buFontTx/>
              <a:buChar char="–"/>
              <a:defRPr/>
            </a:pPr>
            <a:r>
              <a:rPr lang="en-US" sz="2000" dirty="0" err="1" smtClean="0"/>
              <a:t>Extn</a:t>
            </a:r>
            <a:r>
              <a:rPr lang="en-US" sz="2000" dirty="0" smtClean="0"/>
              <a:t>. of </a:t>
            </a:r>
            <a:r>
              <a:rPr lang="en-US" sz="2000" u="sng" dirty="0" smtClean="0"/>
              <a:t>+</a:t>
            </a:r>
            <a:r>
              <a:rPr lang="en-US" sz="2000" dirty="0" smtClean="0"/>
              <a:t> 800kV, 3000MW HVDC station at Agra</a:t>
            </a:r>
          </a:p>
          <a:p>
            <a:pPr marL="914400" indent="-287338" defTabSz="457200" eaLnBrk="1" fontAlgn="auto" hangingPunct="1">
              <a:lnSpc>
                <a:spcPct val="150000"/>
              </a:lnSpc>
              <a:spcAft>
                <a:spcPts val="0"/>
              </a:spcAft>
              <a:buFontTx/>
              <a:buChar char="–"/>
              <a:defRPr/>
            </a:pPr>
            <a:r>
              <a:rPr lang="en-US" sz="2000" dirty="0" smtClean="0"/>
              <a:t>LILO of </a:t>
            </a:r>
            <a:r>
              <a:rPr lang="en-US" sz="2000" dirty="0" err="1" smtClean="0"/>
              <a:t>Bishwanath</a:t>
            </a:r>
            <a:r>
              <a:rPr lang="en-US" sz="2000" dirty="0" smtClean="0"/>
              <a:t> </a:t>
            </a:r>
            <a:r>
              <a:rPr lang="en-US" sz="2000" dirty="0" err="1" smtClean="0"/>
              <a:t>Chariali</a:t>
            </a:r>
            <a:r>
              <a:rPr lang="en-US" sz="2000" dirty="0" smtClean="0"/>
              <a:t> </a:t>
            </a:r>
            <a:r>
              <a:rPr lang="en-US" sz="2000" dirty="0" smtClean="0">
                <a:latin typeface="Arial" charset="0"/>
              </a:rPr>
              <a:t>–</a:t>
            </a:r>
            <a:r>
              <a:rPr lang="en-US" sz="2000" dirty="0" smtClean="0"/>
              <a:t> Agra 800kV, 6000MW HVDC line at </a:t>
            </a:r>
            <a:r>
              <a:rPr lang="en-US" sz="2000" dirty="0" err="1" smtClean="0"/>
              <a:t>Alipurduar</a:t>
            </a:r>
            <a:endParaRPr lang="en-US" sz="2000" dirty="0" smtClean="0"/>
          </a:p>
          <a:p>
            <a:pPr marL="914400" indent="-287338" defTabSz="457200" eaLnBrk="1" fontAlgn="auto" hangingPunct="1">
              <a:lnSpc>
                <a:spcPct val="150000"/>
              </a:lnSpc>
              <a:spcAft>
                <a:spcPts val="0"/>
              </a:spcAft>
              <a:buFontTx/>
              <a:buChar char="–"/>
              <a:defRPr/>
            </a:pPr>
            <a:r>
              <a:rPr lang="en-US" sz="2000" dirty="0" smtClean="0"/>
              <a:t>LILO of </a:t>
            </a:r>
            <a:r>
              <a:rPr lang="en-US" sz="2000" dirty="0" err="1" smtClean="0"/>
              <a:t>Bongaigaon</a:t>
            </a:r>
            <a:r>
              <a:rPr lang="en-US" sz="2000" dirty="0" smtClean="0"/>
              <a:t> </a:t>
            </a:r>
            <a:r>
              <a:rPr lang="en-US" sz="2000" dirty="0" smtClean="0">
                <a:latin typeface="Arial" charset="0"/>
              </a:rPr>
              <a:t>–</a:t>
            </a:r>
            <a:r>
              <a:rPr lang="en-US" sz="2000" dirty="0" smtClean="0"/>
              <a:t> </a:t>
            </a:r>
            <a:r>
              <a:rPr lang="en-US" sz="2000" dirty="0" err="1" smtClean="0"/>
              <a:t>Siliguri</a:t>
            </a:r>
            <a:r>
              <a:rPr lang="en-US" sz="2000" dirty="0" smtClean="0"/>
              <a:t> 400kV D/c line(quad) at </a:t>
            </a:r>
            <a:r>
              <a:rPr lang="en-US" sz="2000" dirty="0" err="1" smtClean="0"/>
              <a:t>Alipurduar</a:t>
            </a:r>
            <a:endParaRPr lang="en-US" sz="2000" dirty="0" smtClean="0"/>
          </a:p>
          <a:p>
            <a:pPr marL="914400" indent="-287338" defTabSz="457200" eaLnBrk="1" fontAlgn="auto" hangingPunct="1">
              <a:lnSpc>
                <a:spcPct val="150000"/>
              </a:lnSpc>
              <a:spcAft>
                <a:spcPts val="0"/>
              </a:spcAft>
              <a:buFontTx/>
              <a:buChar char="–"/>
              <a:defRPr/>
            </a:pPr>
            <a:r>
              <a:rPr lang="en-US" sz="2000" dirty="0" smtClean="0"/>
              <a:t>LILO of </a:t>
            </a:r>
            <a:r>
              <a:rPr lang="en-US" sz="2000" dirty="0" err="1" smtClean="0"/>
              <a:t>Tala-Siliguri</a:t>
            </a:r>
            <a:r>
              <a:rPr lang="en-US" sz="2000" dirty="0" smtClean="0"/>
              <a:t> 400kV D/c line at </a:t>
            </a:r>
            <a:r>
              <a:rPr lang="en-US" sz="2000" dirty="0" err="1" smtClean="0"/>
              <a:t>Alipurduar</a:t>
            </a:r>
            <a:r>
              <a:rPr lang="en-US" sz="2000" dirty="0" smtClean="0"/>
              <a:t>.</a:t>
            </a:r>
          </a:p>
          <a:p>
            <a:pPr marL="400050" indent="-400050" defTabSz="457200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600" b="1" dirty="0" smtClean="0">
                <a:solidFill>
                  <a:srgbClr val="0000FF"/>
                </a:solidFill>
              </a:rPr>
              <a:t>Estimated Cost (Indian Part) : </a:t>
            </a:r>
            <a:r>
              <a:rPr lang="en-US" sz="2600" b="1" dirty="0" smtClean="0"/>
              <a:t>Rs. 4400Cr. (USD 978 million)</a:t>
            </a:r>
            <a:endParaRPr lang="en-US" sz="2600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52D813-6814-4977-B5F8-5EAEF696B900}" type="slidenum">
              <a:rPr lang="en-US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1706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itle 1"/>
          <p:cNvSpPr txBox="1">
            <a:spLocks/>
          </p:cNvSpPr>
          <p:nvPr/>
        </p:nvSpPr>
        <p:spPr bwMode="auto">
          <a:xfrm>
            <a:off x="34925" y="1588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en-IN" altLang="en-US" sz="3200" b="1">
                <a:solidFill>
                  <a:srgbClr val="C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Indian Power System : A Glimpse</a:t>
            </a:r>
          </a:p>
        </p:txBody>
      </p:sp>
      <p:sp>
        <p:nvSpPr>
          <p:cNvPr id="2" name="Flowchart: Alternate Process 1"/>
          <p:cNvSpPr/>
          <p:nvPr/>
        </p:nvSpPr>
        <p:spPr>
          <a:xfrm>
            <a:off x="357188" y="1006475"/>
            <a:ext cx="2057400" cy="444500"/>
          </a:xfrm>
          <a:prstGeom prst="flowChartAlternate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Total Installed Capacity - 258 GW</a:t>
            </a:r>
            <a:endParaRPr lang="en-IN" sz="11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Flowchart: Alternate Process 9"/>
          <p:cNvSpPr/>
          <p:nvPr/>
        </p:nvSpPr>
        <p:spPr>
          <a:xfrm>
            <a:off x="4749800" y="1006475"/>
            <a:ext cx="2047875" cy="449263"/>
          </a:xfrm>
          <a:prstGeom prst="flowChartAlternateProces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Renewable: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31 GW</a:t>
            </a:r>
          </a:p>
        </p:txBody>
      </p:sp>
      <p:sp>
        <p:nvSpPr>
          <p:cNvPr id="9" name="Flowchart: Alternate Process 8"/>
          <p:cNvSpPr/>
          <p:nvPr/>
        </p:nvSpPr>
        <p:spPr>
          <a:xfrm>
            <a:off x="2590800" y="1006475"/>
            <a:ext cx="2047875" cy="449263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Peak Demand:  140 GW</a:t>
            </a:r>
          </a:p>
        </p:txBody>
      </p:sp>
      <p:sp>
        <p:nvSpPr>
          <p:cNvPr id="11" name="Flowchart: Alternate Process 10"/>
          <p:cNvSpPr/>
          <p:nvPr/>
        </p:nvSpPr>
        <p:spPr>
          <a:xfrm>
            <a:off x="6769100" y="1000125"/>
            <a:ext cx="2046288" cy="449263"/>
          </a:xfrm>
          <a:prstGeom prst="flowChartAlternate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Growth Rate: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8–9 % p.a.</a:t>
            </a:r>
          </a:p>
        </p:txBody>
      </p:sp>
      <p:graphicFrame>
        <p:nvGraphicFramePr>
          <p:cNvPr id="15362" name="Object 31"/>
          <p:cNvGraphicFramePr>
            <a:graphicFrameLocks/>
          </p:cNvGraphicFramePr>
          <p:nvPr/>
        </p:nvGraphicFramePr>
        <p:xfrm>
          <a:off x="-42863" y="2487613"/>
          <a:ext cx="4210051" cy="2403475"/>
        </p:xfrm>
        <a:graphic>
          <a:graphicData uri="http://schemas.openxmlformats.org/presentationml/2006/ole">
            <p:oleObj spid="_x0000_s1028" name="Worksheet" r:id="rId3" imgW="3067005" imgH="1752758" progId="Excel.Sheet.8">
              <p:embed/>
            </p:oleObj>
          </a:graphicData>
        </a:graphic>
      </p:graphicFrame>
      <p:sp>
        <p:nvSpPr>
          <p:cNvPr id="15368" name="TextBox 2"/>
          <p:cNvSpPr txBox="1">
            <a:spLocks noChangeArrowheads="1"/>
          </p:cNvSpPr>
          <p:nvPr/>
        </p:nvSpPr>
        <p:spPr bwMode="auto">
          <a:xfrm>
            <a:off x="971550" y="5732463"/>
            <a:ext cx="220027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2400" b="1">
                <a:solidFill>
                  <a:srgbClr val="406F8D"/>
                </a:solidFill>
                <a:latin typeface="Calibri" pitchFamily="34" charset="0"/>
              </a:rPr>
              <a:t>Generation Mix</a:t>
            </a:r>
            <a:endParaRPr lang="en-IN" altLang="en-US" sz="2400" b="1">
              <a:solidFill>
                <a:srgbClr val="406F8D"/>
              </a:solidFill>
              <a:latin typeface="Calibri" pitchFamily="34" charset="0"/>
            </a:endParaRPr>
          </a:p>
        </p:txBody>
      </p:sp>
      <p:sp>
        <p:nvSpPr>
          <p:cNvPr id="15369" name="TextBox 14"/>
          <p:cNvSpPr txBox="1">
            <a:spLocks noChangeArrowheads="1"/>
          </p:cNvSpPr>
          <p:nvPr/>
        </p:nvSpPr>
        <p:spPr bwMode="auto">
          <a:xfrm>
            <a:off x="5775325" y="1406525"/>
            <a:ext cx="32559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400" i="1">
                <a:solidFill>
                  <a:srgbClr val="000000"/>
                </a:solidFill>
                <a:latin typeface="Calibri" pitchFamily="34" charset="0"/>
              </a:rPr>
              <a:t>Figures in GW (as on 31.01.2015)</a:t>
            </a:r>
            <a:endParaRPr lang="en-IN" altLang="en-US" sz="1400" i="1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3995738" y="1741473"/>
          <a:ext cx="5035550" cy="5118743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625600"/>
                <a:gridCol w="1787525"/>
                <a:gridCol w="1622425"/>
              </a:tblGrid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Transmission  line</a:t>
                      </a:r>
                      <a:endParaRPr kumimoji="0" lang="en-I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Existing (Dec’14)</a:t>
                      </a:r>
                      <a:endParaRPr kumimoji="0" lang="en-I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By 2016-17*</a:t>
                      </a:r>
                      <a:endParaRPr kumimoji="0" lang="en-I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ckm</a:t>
                      </a:r>
                      <a:endParaRPr kumimoji="0" lang="en-I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1200 kV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363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765kV 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16,292</a:t>
                      </a:r>
                      <a:endParaRPr kumimoji="0" lang="en-I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32,250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400kV 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133,042</a:t>
                      </a:r>
                      <a:endParaRPr kumimoji="0" lang="en-I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144,819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220kV 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147,919</a:t>
                      </a:r>
                      <a:endParaRPr kumimoji="0" lang="en-I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170,980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</a:tr>
              <a:tr h="4667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HVDC Bipole </a:t>
                      </a:r>
                      <a:b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(±500kV)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9,432</a:t>
                      </a:r>
                      <a:endParaRPr kumimoji="0" lang="en-I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16,872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HVDC Bipole </a:t>
                      </a:r>
                      <a:b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(±800kV)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en-I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1,728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Total 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306,685</a:t>
                      </a:r>
                      <a:endParaRPr kumimoji="0" lang="en-I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367,012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</a:tr>
              <a:tr h="4667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Transformation  capacity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Existing (Dec’14)</a:t>
                      </a:r>
                      <a:endParaRPr kumimoji="0" lang="en-I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By 2016-17*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MVA</a:t>
                      </a:r>
                      <a:endParaRPr kumimoji="0" lang="en-I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765kV 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103,500</a:t>
                      </a:r>
                      <a:endParaRPr kumimoji="0" lang="en-I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174,000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400kV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190,242</a:t>
                      </a:r>
                      <a:endParaRPr kumimoji="0" lang="en-I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196,027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220kV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265,103</a:t>
                      </a:r>
                      <a:endParaRPr kumimoji="0" lang="en-I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299,774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HVDC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13,500 MW</a:t>
                      </a:r>
                      <a:endParaRPr kumimoji="0" lang="en-I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225,000 MW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Total </a:t>
                      </a:r>
                      <a:endParaRPr kumimoji="0" lang="en-IN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572,345</a:t>
                      </a:r>
                      <a:endParaRPr kumimoji="0" lang="en-I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692,301</a:t>
                      </a:r>
                      <a:endParaRPr kumimoji="0" lang="en-I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086" marR="9086" marT="9081" marB="0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9899145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CD819A-6742-474B-9BD1-12EF8E51F463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normAutofit/>
          </a:bodyPr>
          <a:lstStyle/>
          <a:p>
            <a:pPr algn="ctr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rgbClr val="C00000"/>
                </a:solidFill>
                <a:latin typeface="+mj-lt"/>
                <a:ea typeface="SimSun" pitchFamily="2" charset="-122"/>
                <a:cs typeface="+mj-cs"/>
              </a:rPr>
              <a:t>India - Nepal : Interconnection</a:t>
            </a:r>
          </a:p>
        </p:txBody>
      </p:sp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933" t="4047" r="3311" b="8977"/>
          <a:stretch>
            <a:fillRect/>
          </a:stretch>
        </p:blipFill>
        <p:spPr bwMode="auto">
          <a:xfrm>
            <a:off x="0" y="776288"/>
            <a:ext cx="91694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6906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699" t="28128" r="13799" b="5438"/>
          <a:stretch>
            <a:fillRect/>
          </a:stretch>
        </p:blipFill>
        <p:spPr bwMode="auto">
          <a:xfrm>
            <a:off x="12700" y="803275"/>
            <a:ext cx="9142413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1" name="Group 496"/>
          <p:cNvGrpSpPr>
            <a:grpSpLocks/>
          </p:cNvGrpSpPr>
          <p:nvPr/>
        </p:nvGrpSpPr>
        <p:grpSpPr bwMode="auto">
          <a:xfrm>
            <a:off x="9525" y="914400"/>
            <a:ext cx="8807450" cy="5959475"/>
            <a:chOff x="756" y="1699"/>
            <a:chExt cx="13870" cy="9385"/>
          </a:xfrm>
        </p:grpSpPr>
        <p:grpSp>
          <p:nvGrpSpPr>
            <p:cNvPr id="27653" name="Group 497"/>
            <p:cNvGrpSpPr>
              <a:grpSpLocks noChangeAspect="1"/>
            </p:cNvGrpSpPr>
            <p:nvPr/>
          </p:nvGrpSpPr>
          <p:grpSpPr bwMode="auto">
            <a:xfrm>
              <a:off x="1276" y="1699"/>
              <a:ext cx="13350" cy="9385"/>
              <a:chOff x="1980" y="1620"/>
              <a:chExt cx="13350" cy="9385"/>
            </a:xfrm>
          </p:grpSpPr>
          <p:sp>
            <p:nvSpPr>
              <p:cNvPr id="903666" name="AutoShape 498"/>
              <p:cNvSpPr>
                <a:spLocks noChangeAspect="1" noChangeArrowheads="1"/>
              </p:cNvSpPr>
              <p:nvPr/>
            </p:nvSpPr>
            <p:spPr bwMode="auto">
              <a:xfrm>
                <a:off x="1980" y="1620"/>
                <a:ext cx="13350" cy="93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667" name="Line 499"/>
              <p:cNvSpPr>
                <a:spLocks noChangeShapeType="1"/>
              </p:cNvSpPr>
              <p:nvPr/>
            </p:nvSpPr>
            <p:spPr bwMode="auto">
              <a:xfrm>
                <a:off x="3170" y="2380"/>
                <a:ext cx="3245" cy="2615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prstDash val="dash"/>
                <a:round/>
                <a:headEnd type="oval" w="med" len="med"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668" name="Line 500"/>
              <p:cNvSpPr>
                <a:spLocks noChangeShapeType="1"/>
              </p:cNvSpPr>
              <p:nvPr/>
            </p:nvSpPr>
            <p:spPr bwMode="auto">
              <a:xfrm rot="300000">
                <a:off x="6388" y="5025"/>
                <a:ext cx="645" cy="175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prstDash val="dash"/>
                <a:round/>
                <a:headEnd/>
                <a:tailEnd type="oval" w="med" len="med"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669" name="Line 501"/>
              <p:cNvSpPr>
                <a:spLocks noChangeShapeType="1"/>
              </p:cNvSpPr>
              <p:nvPr/>
            </p:nvSpPr>
            <p:spPr bwMode="auto">
              <a:xfrm flipH="1" flipV="1">
                <a:off x="12770" y="7455"/>
                <a:ext cx="1148" cy="2813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prstDash val="dash"/>
                <a:round/>
                <a:headEnd type="oval" w="med" len="med"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670" name="Line 502"/>
              <p:cNvSpPr>
                <a:spLocks noChangeShapeType="1"/>
              </p:cNvSpPr>
              <p:nvPr/>
            </p:nvSpPr>
            <p:spPr bwMode="auto">
              <a:xfrm rot="21480000" flipH="1" flipV="1">
                <a:off x="12433" y="6965"/>
                <a:ext cx="337" cy="49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prstDash val="dash"/>
                <a:round/>
                <a:headEnd/>
                <a:tailEnd type="oval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671" name="Line 503"/>
              <p:cNvSpPr>
                <a:spLocks noChangeShapeType="1"/>
              </p:cNvSpPr>
              <p:nvPr/>
            </p:nvSpPr>
            <p:spPr bwMode="auto">
              <a:xfrm rot="120000">
                <a:off x="9278" y="5448"/>
                <a:ext cx="2067" cy="870"/>
              </a:xfrm>
              <a:prstGeom prst="line">
                <a:avLst/>
              </a:prstGeom>
              <a:noFill/>
              <a:ln w="28575">
                <a:solidFill>
                  <a:srgbClr val="9933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672" name="Text Box 504"/>
              <p:cNvSpPr txBox="1">
                <a:spLocks noChangeArrowheads="1"/>
              </p:cNvSpPr>
              <p:nvPr/>
            </p:nvSpPr>
            <p:spPr bwMode="auto">
              <a:xfrm>
                <a:off x="3460" y="3760"/>
                <a:ext cx="1770" cy="5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  <a:defRPr/>
                </a:pPr>
                <a:r>
                  <a:rPr lang="en-US" b="1">
                    <a:solidFill>
                      <a:srgbClr val="FF00FF"/>
                    </a:solidFill>
                    <a:ea typeface="Arial" pitchFamily="34" charset="0"/>
                    <a:cs typeface="Mangal" pitchFamily="2"/>
                  </a:rPr>
                  <a:t>130 Kms</a:t>
                </a:r>
                <a:endParaRPr lang="en-US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  <p:sp>
            <p:nvSpPr>
              <p:cNvPr id="903673" name="Text Box 505"/>
              <p:cNvSpPr txBox="1">
                <a:spLocks noChangeArrowheads="1"/>
              </p:cNvSpPr>
              <p:nvPr/>
            </p:nvSpPr>
            <p:spPr bwMode="auto">
              <a:xfrm>
                <a:off x="8940" y="4620"/>
                <a:ext cx="1815" cy="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  <a:defRPr/>
                </a:pPr>
                <a:r>
                  <a:rPr lang="en-US" b="1">
                    <a:solidFill>
                      <a:srgbClr val="993300"/>
                    </a:solidFill>
                    <a:ea typeface="Arial" pitchFamily="34" charset="0"/>
                    <a:cs typeface="Mangal" pitchFamily="2"/>
                  </a:rPr>
                  <a:t>120 Kms</a:t>
                </a:r>
                <a:endParaRPr lang="en-US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  <p:sp>
            <p:nvSpPr>
              <p:cNvPr id="903674" name="Text Box 506"/>
              <p:cNvSpPr txBox="1">
                <a:spLocks noChangeArrowheads="1"/>
              </p:cNvSpPr>
              <p:nvPr/>
            </p:nvSpPr>
            <p:spPr bwMode="auto">
              <a:xfrm>
                <a:off x="11563" y="8333"/>
                <a:ext cx="2032" cy="5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  <a:defRPr/>
                </a:pPr>
                <a:r>
                  <a:rPr lang="en-US" b="1">
                    <a:solidFill>
                      <a:srgbClr val="0000FF"/>
                    </a:solidFill>
                    <a:ea typeface="Arial" pitchFamily="34" charset="0"/>
                    <a:cs typeface="Mangal" pitchFamily="2"/>
                  </a:rPr>
                  <a:t>110 Kms</a:t>
                </a:r>
                <a:endParaRPr lang="en-US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  <p:sp>
            <p:nvSpPr>
              <p:cNvPr id="903675" name="Line 507"/>
              <p:cNvSpPr>
                <a:spLocks noChangeShapeType="1"/>
              </p:cNvSpPr>
              <p:nvPr/>
            </p:nvSpPr>
            <p:spPr bwMode="auto">
              <a:xfrm flipH="1" flipV="1">
                <a:off x="12873" y="7358"/>
                <a:ext cx="1162" cy="290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prstDash val="dash"/>
                <a:round/>
                <a:headEnd type="oval" w="med" len="med"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676" name="Line 508"/>
              <p:cNvSpPr>
                <a:spLocks noChangeShapeType="1"/>
              </p:cNvSpPr>
              <p:nvPr/>
            </p:nvSpPr>
            <p:spPr bwMode="auto">
              <a:xfrm rot="21480000" flipH="1" flipV="1">
                <a:off x="12533" y="6875"/>
                <a:ext cx="340" cy="483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prstDash val="dash"/>
                <a:round/>
                <a:headEnd/>
                <a:tailEnd type="oval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677" name="Line 509"/>
              <p:cNvSpPr>
                <a:spLocks noChangeShapeType="1"/>
              </p:cNvSpPr>
              <p:nvPr/>
            </p:nvSpPr>
            <p:spPr bwMode="auto">
              <a:xfrm rot="300000">
                <a:off x="6510" y="4938"/>
                <a:ext cx="508" cy="11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prstDash val="dash"/>
                <a:round/>
                <a:headEnd/>
                <a:tailEnd type="oval" w="med" len="med"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678" name="Line 510"/>
              <p:cNvSpPr>
                <a:spLocks noChangeShapeType="1"/>
              </p:cNvSpPr>
              <p:nvPr/>
            </p:nvSpPr>
            <p:spPr bwMode="auto">
              <a:xfrm>
                <a:off x="3255" y="2295"/>
                <a:ext cx="3270" cy="2613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prstDash val="dash"/>
                <a:round/>
                <a:headEnd type="oval" w="med" len="med"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679" name="Text Box 511"/>
              <p:cNvSpPr txBox="1">
                <a:spLocks noChangeArrowheads="1"/>
              </p:cNvSpPr>
              <p:nvPr/>
            </p:nvSpPr>
            <p:spPr bwMode="auto">
              <a:xfrm>
                <a:off x="2940" y="10260"/>
                <a:ext cx="7745" cy="720"/>
              </a:xfrm>
              <a:prstGeom prst="rect">
                <a:avLst/>
              </a:prstGeom>
              <a:solidFill>
                <a:srgbClr val="FFFF99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b="1" dirty="0">
                    <a:solidFill>
                      <a:srgbClr val="FF0000"/>
                    </a:solidFill>
                    <a:ea typeface="Arial" pitchFamily="34" charset="0"/>
                    <a:cs typeface="Mangal" pitchFamily="2"/>
                  </a:rPr>
                  <a:t>Proposed Route for Interconnection </a:t>
                </a:r>
                <a:endParaRPr lang="en-US" sz="1300" b="1" dirty="0">
                  <a:solidFill>
                    <a:srgbClr val="0000FF"/>
                  </a:solidFill>
                  <a:ea typeface="Arial" pitchFamily="34" charset="0"/>
                  <a:cs typeface="Mangal" pitchFamily="2"/>
                </a:endParaRPr>
              </a:p>
              <a:p>
                <a:pPr algn="just">
                  <a:spcAft>
                    <a:spcPts val="1000"/>
                  </a:spcAft>
                  <a:defRPr/>
                </a:pPr>
                <a:r>
                  <a:rPr lang="en-US" sz="1000" b="1" dirty="0">
                    <a:solidFill>
                      <a:srgbClr val="0000FF"/>
                    </a:solidFill>
                    <a:ea typeface="Arial" pitchFamily="34" charset="0"/>
                    <a:cs typeface="Mangal" pitchFamily="2"/>
                  </a:rPr>
                  <a:t>     </a:t>
                </a:r>
                <a:endParaRPr lang="en-US" dirty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903680" name="Text Box 512"/>
              <p:cNvSpPr txBox="1">
                <a:spLocks noChangeArrowheads="1"/>
              </p:cNvSpPr>
              <p:nvPr/>
            </p:nvSpPr>
            <p:spPr bwMode="auto">
              <a:xfrm>
                <a:off x="3345" y="1765"/>
                <a:ext cx="2443" cy="530"/>
              </a:xfrm>
              <a:prstGeom prst="rect">
                <a:avLst/>
              </a:prstGeom>
              <a:solidFill>
                <a:srgbClr val="FFFF99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en-US" sz="1600" b="1">
                    <a:solidFill>
                      <a:srgbClr val="FF0000"/>
                    </a:solidFill>
                    <a:ea typeface="Arial" pitchFamily="34" charset="0"/>
                    <a:cs typeface="Mangal" pitchFamily="2"/>
                  </a:rPr>
                  <a:t>Madurai-New</a:t>
                </a:r>
                <a:endParaRPr lang="en-US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903681" name="Text Box 513"/>
              <p:cNvSpPr txBox="1">
                <a:spLocks noChangeArrowheads="1"/>
              </p:cNvSpPr>
              <p:nvPr/>
            </p:nvSpPr>
            <p:spPr bwMode="auto">
              <a:xfrm>
                <a:off x="5718" y="5483"/>
                <a:ext cx="2160" cy="530"/>
              </a:xfrm>
              <a:prstGeom prst="rect">
                <a:avLst/>
              </a:prstGeom>
              <a:solidFill>
                <a:srgbClr val="FFFF99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en-US" sz="1400" b="1">
                    <a:solidFill>
                      <a:srgbClr val="FF0000"/>
                    </a:solidFill>
                    <a:ea typeface="Arial" pitchFamily="34" charset="0"/>
                    <a:cs typeface="Mangal" pitchFamily="2"/>
                  </a:rPr>
                  <a:t>Panaikulam</a:t>
                </a:r>
                <a:endParaRPr lang="en-US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903682" name="Text Box 514"/>
              <p:cNvSpPr txBox="1">
                <a:spLocks noChangeArrowheads="1"/>
              </p:cNvSpPr>
              <p:nvPr/>
            </p:nvSpPr>
            <p:spPr bwMode="auto">
              <a:xfrm>
                <a:off x="12090" y="10415"/>
                <a:ext cx="3240" cy="530"/>
              </a:xfrm>
              <a:prstGeom prst="rect">
                <a:avLst/>
              </a:prstGeom>
              <a:solidFill>
                <a:srgbClr val="FFFF99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en-US" sz="1600" b="1" dirty="0">
                    <a:solidFill>
                      <a:srgbClr val="FF0000"/>
                    </a:solidFill>
                    <a:ea typeface="Arial" pitchFamily="34" charset="0"/>
                    <a:cs typeface="Mangal" pitchFamily="2"/>
                  </a:rPr>
                  <a:t>New Anuradhapura</a:t>
                </a:r>
                <a:endParaRPr lang="en-US" dirty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903683" name="Text Box 515"/>
              <p:cNvSpPr txBox="1">
                <a:spLocks noChangeArrowheads="1"/>
              </p:cNvSpPr>
              <p:nvPr/>
            </p:nvSpPr>
            <p:spPr bwMode="auto">
              <a:xfrm>
                <a:off x="8805" y="6663"/>
                <a:ext cx="2178" cy="425"/>
              </a:xfrm>
              <a:prstGeom prst="rect">
                <a:avLst/>
              </a:prstGeom>
              <a:solidFill>
                <a:srgbClr val="FFFF99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en-US" sz="1400" b="1">
                    <a:solidFill>
                      <a:srgbClr val="FF0000"/>
                    </a:solidFill>
                    <a:ea typeface="Arial" pitchFamily="34" charset="0"/>
                    <a:cs typeface="Mangal" pitchFamily="2"/>
                  </a:rPr>
                  <a:t>Taliamannar</a:t>
                </a:r>
              </a:p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903684" name="Line 516"/>
              <p:cNvSpPr>
                <a:spLocks noChangeShapeType="1"/>
              </p:cNvSpPr>
              <p:nvPr/>
            </p:nvSpPr>
            <p:spPr bwMode="auto">
              <a:xfrm rot="120000">
                <a:off x="8798" y="5170"/>
                <a:ext cx="480" cy="213"/>
              </a:xfrm>
              <a:prstGeom prst="line">
                <a:avLst/>
              </a:prstGeom>
              <a:noFill/>
              <a:ln w="28575">
                <a:solidFill>
                  <a:srgbClr val="9933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685" name="Text Box 517"/>
              <p:cNvSpPr txBox="1">
                <a:spLocks noChangeArrowheads="1"/>
              </p:cNvSpPr>
              <p:nvPr/>
            </p:nvSpPr>
            <p:spPr bwMode="auto">
              <a:xfrm>
                <a:off x="12438" y="6240"/>
                <a:ext cx="2892" cy="425"/>
              </a:xfrm>
              <a:prstGeom prst="rect">
                <a:avLst/>
              </a:prstGeom>
              <a:solidFill>
                <a:srgbClr val="FFFF99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en-US" sz="1400" b="1" dirty="0" err="1">
                    <a:solidFill>
                      <a:srgbClr val="FF0000"/>
                    </a:solidFill>
                    <a:ea typeface="Arial" pitchFamily="34" charset="0"/>
                    <a:cs typeface="Mangal" pitchFamily="2"/>
                  </a:rPr>
                  <a:t>Thirukketiswaram</a:t>
                </a:r>
                <a:r>
                  <a:rPr lang="en-US" sz="1400" b="1" dirty="0">
                    <a:solidFill>
                      <a:srgbClr val="FF0000"/>
                    </a:solidFill>
                    <a:ea typeface="Arial" pitchFamily="34" charset="0"/>
                    <a:cs typeface="Mangal" pitchFamily="2"/>
                  </a:rPr>
                  <a:t> *</a:t>
                </a:r>
              </a:p>
              <a:p>
                <a:pPr>
                  <a:defRPr/>
                </a:pPr>
                <a:endParaRPr lang="en-US" dirty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903686" name="Oval 518"/>
              <p:cNvSpPr>
                <a:spLocks noChangeArrowheads="1"/>
              </p:cNvSpPr>
              <p:nvPr/>
            </p:nvSpPr>
            <p:spPr bwMode="auto">
              <a:xfrm>
                <a:off x="2940" y="2150"/>
                <a:ext cx="405" cy="425"/>
              </a:xfrm>
              <a:prstGeom prst="ellipse">
                <a:avLst/>
              </a:prstGeom>
              <a:gradFill rotWithShape="0">
                <a:gsLst>
                  <a:gs pos="0">
                    <a:srgbClr val="C0504D"/>
                  </a:gs>
                  <a:gs pos="100000">
                    <a:srgbClr val="622423"/>
                  </a:gs>
                </a:gsLst>
                <a:lin ang="2700000" scaled="1"/>
              </a:gradFill>
              <a:ln w="12700">
                <a:solidFill>
                  <a:srgbClr val="F2F2F2"/>
                </a:solidFill>
                <a:round/>
                <a:headEnd/>
                <a:tailEnd/>
              </a:ln>
              <a:effectLst>
                <a:outerShdw sy="50000" kx="-2453608" rotWithShape="0">
                  <a:srgbClr val="E5B8B7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687" name="Oval 519"/>
              <p:cNvSpPr>
                <a:spLocks noChangeArrowheads="1"/>
              </p:cNvSpPr>
              <p:nvPr/>
            </p:nvSpPr>
            <p:spPr bwMode="auto">
              <a:xfrm>
                <a:off x="13760" y="10130"/>
                <a:ext cx="405" cy="425"/>
              </a:xfrm>
              <a:prstGeom prst="ellipse">
                <a:avLst/>
              </a:prstGeom>
              <a:gradFill rotWithShape="0">
                <a:gsLst>
                  <a:gs pos="0">
                    <a:srgbClr val="4F81BD"/>
                  </a:gs>
                  <a:gs pos="100000">
                    <a:srgbClr val="243F60"/>
                  </a:gs>
                </a:gsLst>
                <a:lin ang="2700000" scaled="1"/>
              </a:gradFill>
              <a:ln w="12700">
                <a:solidFill>
                  <a:srgbClr val="F2F2F2"/>
                </a:solidFill>
                <a:round/>
                <a:headEnd/>
                <a:tailEnd/>
              </a:ln>
              <a:effectLst>
                <a:outerShdw sy="50000" kx="-2453608" rotWithShape="0">
                  <a:srgbClr val="B8CCE4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688" name="Line 520"/>
              <p:cNvSpPr>
                <a:spLocks noChangeShapeType="1"/>
              </p:cNvSpPr>
              <p:nvPr/>
            </p:nvSpPr>
            <p:spPr bwMode="auto">
              <a:xfrm flipV="1">
                <a:off x="2235" y="2295"/>
                <a:ext cx="780" cy="85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prstDash val="dash"/>
                <a:round/>
                <a:headEnd type="oval" w="med" len="med"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689" name="Line 521"/>
              <p:cNvSpPr>
                <a:spLocks noChangeShapeType="1"/>
              </p:cNvSpPr>
              <p:nvPr/>
            </p:nvSpPr>
            <p:spPr bwMode="auto">
              <a:xfrm flipV="1">
                <a:off x="2235" y="2463"/>
                <a:ext cx="780" cy="8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prstDash val="dash"/>
                <a:round/>
                <a:headEnd type="oval" w="med" len="med"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690" name="Text Box 522"/>
              <p:cNvSpPr txBox="1">
                <a:spLocks noChangeArrowheads="1"/>
              </p:cNvSpPr>
              <p:nvPr/>
            </p:nvSpPr>
            <p:spPr bwMode="auto">
              <a:xfrm>
                <a:off x="2055" y="2545"/>
                <a:ext cx="1645" cy="5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  <a:defRPr/>
                </a:pPr>
                <a:r>
                  <a:rPr lang="en-US" b="1">
                    <a:solidFill>
                      <a:srgbClr val="000000"/>
                    </a:solidFill>
                    <a:ea typeface="Arial" pitchFamily="34" charset="0"/>
                    <a:cs typeface="Mangal" pitchFamily="2"/>
                  </a:rPr>
                  <a:t>48 Kms</a:t>
                </a:r>
                <a:endParaRPr lang="en-US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  <p:grpSp>
            <p:nvGrpSpPr>
              <p:cNvPr id="27681" name="Group 523"/>
              <p:cNvGrpSpPr>
                <a:grpSpLocks/>
              </p:cNvGrpSpPr>
              <p:nvPr/>
            </p:nvGrpSpPr>
            <p:grpSpPr bwMode="auto">
              <a:xfrm>
                <a:off x="3544" y="2653"/>
                <a:ext cx="803" cy="574"/>
                <a:chOff x="3544" y="2653"/>
                <a:chExt cx="803" cy="574"/>
              </a:xfrm>
            </p:grpSpPr>
            <p:sp>
              <p:nvSpPr>
                <p:cNvPr id="903692" name="Rectangle 524"/>
                <p:cNvSpPr>
                  <a:spLocks noChangeArrowheads="1"/>
                </p:cNvSpPr>
                <p:nvPr/>
              </p:nvSpPr>
              <p:spPr bwMode="auto">
                <a:xfrm rot="-89268677">
                  <a:off x="3659" y="2539"/>
                  <a:ext cx="575" cy="803"/>
                </a:xfrm>
                <a:prstGeom prst="rect">
                  <a:avLst/>
                </a:prstGeom>
                <a:solidFill>
                  <a:srgbClr val="FFC000"/>
                </a:solidFill>
                <a:ln w="254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03693" name="AutoShape 525"/>
                <p:cNvSpPr>
                  <a:spLocks noChangeArrowheads="1"/>
                </p:cNvSpPr>
                <p:nvPr/>
              </p:nvSpPr>
              <p:spPr bwMode="auto">
                <a:xfrm rot="7710255">
                  <a:off x="3801" y="2689"/>
                  <a:ext cx="345" cy="518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27682" name="Group 526"/>
              <p:cNvGrpSpPr>
                <a:grpSpLocks/>
              </p:cNvGrpSpPr>
              <p:nvPr/>
            </p:nvGrpSpPr>
            <p:grpSpPr bwMode="auto">
              <a:xfrm rot="-9097196">
                <a:off x="13231" y="9011"/>
                <a:ext cx="803" cy="574"/>
                <a:chOff x="3544" y="2653"/>
                <a:chExt cx="803" cy="574"/>
              </a:xfrm>
            </p:grpSpPr>
            <p:sp>
              <p:nvSpPr>
                <p:cNvPr id="903695" name="Rectangle 527"/>
                <p:cNvSpPr>
                  <a:spLocks noChangeArrowheads="1"/>
                </p:cNvSpPr>
                <p:nvPr/>
              </p:nvSpPr>
              <p:spPr bwMode="auto">
                <a:xfrm rot="-89268677">
                  <a:off x="3658" y="2538"/>
                  <a:ext cx="575" cy="805"/>
                </a:xfrm>
                <a:prstGeom prst="rect">
                  <a:avLst/>
                </a:prstGeom>
                <a:solidFill>
                  <a:srgbClr val="B8CCE4"/>
                </a:solidFill>
                <a:ln w="254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03696" name="AutoShape 528"/>
                <p:cNvSpPr>
                  <a:spLocks noChangeArrowheads="1"/>
                </p:cNvSpPr>
                <p:nvPr/>
              </p:nvSpPr>
              <p:spPr bwMode="auto">
                <a:xfrm rot="7710255">
                  <a:off x="3878" y="2726"/>
                  <a:ext cx="362" cy="540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03697" name="Line 529"/>
              <p:cNvSpPr>
                <a:spLocks noChangeShapeType="1"/>
              </p:cNvSpPr>
              <p:nvPr/>
            </p:nvSpPr>
            <p:spPr bwMode="auto">
              <a:xfrm rot="120000" flipV="1">
                <a:off x="7030" y="5128"/>
                <a:ext cx="1773" cy="115"/>
              </a:xfrm>
              <a:prstGeom prst="line">
                <a:avLst/>
              </a:prstGeom>
              <a:noFill/>
              <a:ln w="28575">
                <a:solidFill>
                  <a:srgbClr val="9933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698" name="Line 530"/>
              <p:cNvSpPr>
                <a:spLocks noChangeShapeType="1"/>
              </p:cNvSpPr>
              <p:nvPr/>
            </p:nvSpPr>
            <p:spPr bwMode="auto">
              <a:xfrm rot="120000">
                <a:off x="11315" y="6360"/>
                <a:ext cx="1060" cy="558"/>
              </a:xfrm>
              <a:prstGeom prst="line">
                <a:avLst/>
              </a:prstGeom>
              <a:noFill/>
              <a:ln w="28575">
                <a:solidFill>
                  <a:srgbClr val="9933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699" name="Line 531"/>
              <p:cNvSpPr>
                <a:spLocks noChangeShapeType="1"/>
              </p:cNvSpPr>
              <p:nvPr/>
            </p:nvSpPr>
            <p:spPr bwMode="auto">
              <a:xfrm rot="120000">
                <a:off x="11390" y="6250"/>
                <a:ext cx="1110" cy="558"/>
              </a:xfrm>
              <a:prstGeom prst="line">
                <a:avLst/>
              </a:prstGeom>
              <a:noFill/>
              <a:ln w="28575">
                <a:solidFill>
                  <a:srgbClr val="9933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700" name="Line 532"/>
              <p:cNvSpPr>
                <a:spLocks noChangeShapeType="1"/>
              </p:cNvSpPr>
              <p:nvPr/>
            </p:nvSpPr>
            <p:spPr bwMode="auto">
              <a:xfrm rot="120000">
                <a:off x="9490" y="5380"/>
                <a:ext cx="1953" cy="823"/>
              </a:xfrm>
              <a:prstGeom prst="line">
                <a:avLst/>
              </a:prstGeom>
              <a:noFill/>
              <a:ln w="28575">
                <a:solidFill>
                  <a:srgbClr val="9933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701" name="Line 533"/>
              <p:cNvSpPr>
                <a:spLocks noChangeShapeType="1"/>
              </p:cNvSpPr>
              <p:nvPr/>
            </p:nvSpPr>
            <p:spPr bwMode="auto">
              <a:xfrm rot="120000" flipV="1">
                <a:off x="7030" y="4995"/>
                <a:ext cx="1773" cy="115"/>
              </a:xfrm>
              <a:prstGeom prst="line">
                <a:avLst/>
              </a:prstGeom>
              <a:noFill/>
              <a:ln w="28575">
                <a:solidFill>
                  <a:srgbClr val="9933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702" name="Line 534"/>
              <p:cNvSpPr>
                <a:spLocks noChangeShapeType="1"/>
              </p:cNvSpPr>
              <p:nvPr/>
            </p:nvSpPr>
            <p:spPr bwMode="auto">
              <a:xfrm rot="120000">
                <a:off x="8803" y="5020"/>
                <a:ext cx="685" cy="300"/>
              </a:xfrm>
              <a:prstGeom prst="line">
                <a:avLst/>
              </a:prstGeom>
              <a:noFill/>
              <a:ln w="28575">
                <a:solidFill>
                  <a:srgbClr val="9933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03703" name="Oval 535"/>
            <p:cNvSpPr>
              <a:spLocks noChangeArrowheads="1"/>
            </p:cNvSpPr>
            <p:nvPr/>
          </p:nvSpPr>
          <p:spPr bwMode="auto">
            <a:xfrm>
              <a:off x="1276" y="2374"/>
              <a:ext cx="390" cy="430"/>
            </a:xfrm>
            <a:prstGeom prst="ellipse">
              <a:avLst/>
            </a:prstGeom>
            <a:gradFill rotWithShape="0">
              <a:gsLst>
                <a:gs pos="0">
                  <a:srgbClr val="7F7F7F"/>
                </a:gs>
                <a:gs pos="100000">
                  <a:srgbClr val="000000"/>
                </a:gs>
              </a:gsLst>
              <a:lin ang="2700000" scaled="1"/>
            </a:gradFill>
            <a:ln w="12700">
              <a:solidFill>
                <a:srgbClr val="F2F2F2"/>
              </a:solidFill>
              <a:round/>
              <a:headEnd/>
              <a:tailEnd/>
            </a:ln>
            <a:effectLst>
              <a:outerShdw sy="50000" kx="-2453608" rotWithShape="0">
                <a:srgbClr val="999999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3704" name="Text Box 536"/>
            <p:cNvSpPr txBox="1">
              <a:spLocks noChangeArrowheads="1"/>
            </p:cNvSpPr>
            <p:nvPr/>
          </p:nvSpPr>
          <p:spPr bwMode="auto">
            <a:xfrm>
              <a:off x="756" y="1839"/>
              <a:ext cx="1560" cy="520"/>
            </a:xfrm>
            <a:prstGeom prst="rect">
              <a:avLst/>
            </a:prstGeom>
            <a:solidFill>
              <a:srgbClr val="FFFF99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en-US" sz="1600" b="1" dirty="0">
                  <a:solidFill>
                    <a:srgbClr val="FF0000"/>
                  </a:solidFill>
                  <a:ea typeface="Arial" pitchFamily="34" charset="0"/>
                  <a:cs typeface="Mangal" pitchFamily="2"/>
                </a:rPr>
                <a:t>Madurai</a:t>
              </a:r>
              <a:endParaRPr lang="en-US" dirty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sp>
        <p:nvSpPr>
          <p:cNvPr id="6148" name="Rectangle 2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normAutofit/>
          </a:bodyPr>
          <a:lstStyle/>
          <a:p>
            <a:pPr algn="ctr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rgbClr val="C00000"/>
                </a:solidFill>
                <a:latin typeface="+mj-lt"/>
                <a:ea typeface="SimSun" pitchFamily="2" charset="-122"/>
                <a:cs typeface="+mj-cs"/>
              </a:rPr>
              <a:t>India – Sri Lanka Interconnection</a:t>
            </a:r>
          </a:p>
        </p:txBody>
      </p:sp>
    </p:spTree>
    <p:extLst>
      <p:ext uri="{BB962C8B-B14F-4D97-AF65-F5344CB8AC3E}">
        <p14:creationId xmlns="" xmlns:p14="http://schemas.microsoft.com/office/powerpoint/2010/main" val="373204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EBB56C-BF93-4F18-A991-6CBF2CBCFC17}" type="slidenum">
              <a:rPr lang="en-US" smtClean="0"/>
              <a:pPr>
                <a:defRPr/>
              </a:pPr>
              <a:t>22</a:t>
            </a:fld>
            <a:endParaRPr lang="en-US" smtClean="0"/>
          </a:p>
        </p:txBody>
      </p:sp>
      <p:sp>
        <p:nvSpPr>
          <p:cNvPr id="5" name="Rectangle 4"/>
          <p:cNvSpPr/>
          <p:nvPr/>
        </p:nvSpPr>
        <p:spPr>
          <a:xfrm>
            <a:off x="0" y="2286000"/>
            <a:ext cx="9144000" cy="1600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norm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sz="3600" b="1" dirty="0">
                <a:solidFill>
                  <a:srgbClr val="C00000"/>
                </a:solidFill>
                <a:latin typeface="Arial Black" pitchFamily="34" charset="0"/>
                <a:ea typeface="SimSun" pitchFamily="2" charset="-122"/>
              </a:rPr>
              <a:t>Transmission </a:t>
            </a:r>
            <a:r>
              <a:rPr lang="en-US" sz="3600" b="1" dirty="0" smtClean="0">
                <a:solidFill>
                  <a:srgbClr val="C00000"/>
                </a:solidFill>
                <a:latin typeface="Arial Black" pitchFamily="34" charset="0"/>
                <a:ea typeface="SimSun" pitchFamily="2" charset="-122"/>
              </a:rPr>
              <a:t>- </a:t>
            </a:r>
            <a:r>
              <a:rPr lang="en-US" sz="3600" b="1" smtClean="0">
                <a:solidFill>
                  <a:srgbClr val="C00000"/>
                </a:solidFill>
                <a:latin typeface="Arial Black" pitchFamily="34" charset="0"/>
                <a:ea typeface="SimSun" pitchFamily="2" charset="-122"/>
              </a:rPr>
              <a:t>Regulatory Compliance</a:t>
            </a:r>
            <a:endParaRPr lang="en-US" sz="3600" b="1" dirty="0">
              <a:solidFill>
                <a:srgbClr val="C00000"/>
              </a:solidFill>
              <a:latin typeface="Arial Black" pitchFamily="34" charset="0"/>
              <a:ea typeface="SimSun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199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/>
              <a:t>Salient Provisions in Electricity Act, 2003</a:t>
            </a:r>
            <a:endParaRPr lang="en-US" sz="3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23</a:t>
            </a:fld>
            <a:endParaRPr lang="en-IN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32545114"/>
              </p:ext>
            </p:extLst>
          </p:nvPr>
        </p:nvGraphicFramePr>
        <p:xfrm>
          <a:off x="539552" y="1052736"/>
          <a:ext cx="8064896" cy="5055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4610"/>
                <a:gridCol w="1460286"/>
              </a:tblGrid>
              <a:tr h="470554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Provisions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Article</a:t>
                      </a:r>
                      <a:endParaRPr lang="en-US" sz="2400" b="1" dirty="0"/>
                    </a:p>
                  </a:txBody>
                  <a:tcPr/>
                </a:tc>
              </a:tr>
              <a:tr h="812189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Intra-State and Inter-State Transmission System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2(36), 2(37</a:t>
                      </a:r>
                      <a:endParaRPr lang="en-US" sz="2400" b="1" dirty="0"/>
                    </a:p>
                  </a:txBody>
                  <a:tcPr/>
                </a:tc>
              </a:tr>
              <a:tr h="812189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Duty of generating company include laying dedicated transmission lines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10</a:t>
                      </a:r>
                      <a:endParaRPr lang="en-US" sz="2400" b="1" dirty="0"/>
                    </a:p>
                  </a:txBody>
                  <a:tcPr/>
                </a:tc>
              </a:tr>
              <a:tr h="812189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Transmission, Distribution and Trading are licensed activities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14</a:t>
                      </a:r>
                      <a:endParaRPr lang="en-US" sz="2400" b="1" dirty="0"/>
                    </a:p>
                  </a:txBody>
                  <a:tcPr/>
                </a:tc>
              </a:tr>
              <a:tr h="470554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CTU/STU shall be the deemed licensees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14</a:t>
                      </a:r>
                      <a:endParaRPr lang="en-US" sz="2400" b="1" dirty="0"/>
                    </a:p>
                  </a:txBody>
                  <a:tcPr/>
                </a:tc>
              </a:tr>
              <a:tr h="812189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Transmission licensee to comply with the directions of RLDCs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29</a:t>
                      </a:r>
                      <a:endParaRPr lang="en-US" sz="2400" b="1" dirty="0"/>
                    </a:p>
                  </a:txBody>
                  <a:tcPr/>
                </a:tc>
              </a:tr>
              <a:tr h="812189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Transmission licensee to comply with technical standards of CEA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34</a:t>
                      </a:r>
                    </a:p>
                    <a:p>
                      <a:pPr algn="ctr"/>
                      <a:endParaRPr lang="en-US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1060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/>
              <a:t>Salient Provisions in Electricity Act, 2003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5832648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Section – 40 : Duties of Transmission </a:t>
            </a:r>
            <a:r>
              <a:rPr lang="en-US" sz="2400" b="1" dirty="0"/>
              <a:t>licensee -</a:t>
            </a:r>
          </a:p>
          <a:p>
            <a:pPr marL="854075" indent="-457200" algn="just">
              <a:buAutoNum type="alphaLcParenBoth"/>
            </a:pPr>
            <a:r>
              <a:rPr lang="en-US" sz="2400" dirty="0" smtClean="0"/>
              <a:t>to </a:t>
            </a:r>
            <a:r>
              <a:rPr lang="en-US" sz="2400" dirty="0"/>
              <a:t>build, maintain and operate an efficient, co-ordinated </a:t>
            </a:r>
            <a:r>
              <a:rPr lang="en-US" sz="2400" dirty="0" smtClean="0"/>
              <a:t>and economical </a:t>
            </a:r>
            <a:r>
              <a:rPr lang="en-US" sz="2400" dirty="0"/>
              <a:t>inter-State transmission system or </a:t>
            </a:r>
            <a:r>
              <a:rPr lang="en-US" sz="2400" dirty="0" smtClean="0"/>
              <a:t>intra-State transmission </a:t>
            </a:r>
            <a:r>
              <a:rPr lang="en-US" sz="2400" dirty="0"/>
              <a:t>system, as the case may </a:t>
            </a:r>
            <a:r>
              <a:rPr lang="en-US" sz="2400" dirty="0" smtClean="0"/>
              <a:t>be;</a:t>
            </a:r>
          </a:p>
          <a:p>
            <a:pPr marL="854075" indent="-457200" algn="just">
              <a:buAutoNum type="alphaLcParenBoth"/>
            </a:pPr>
            <a:r>
              <a:rPr lang="en-US" sz="2400" dirty="0" smtClean="0"/>
              <a:t>to </a:t>
            </a:r>
            <a:r>
              <a:rPr lang="en-US" sz="2400" dirty="0"/>
              <a:t>comply with the directions of the Regional Load </a:t>
            </a:r>
            <a:r>
              <a:rPr lang="en-US" sz="2400" dirty="0" err="1" smtClean="0"/>
              <a:t>Despatch</a:t>
            </a:r>
            <a:r>
              <a:rPr lang="en-US" sz="2400" dirty="0" smtClean="0"/>
              <a:t> Centre </a:t>
            </a:r>
            <a:r>
              <a:rPr lang="en-US" sz="2400" dirty="0"/>
              <a:t>and the State Load </a:t>
            </a:r>
            <a:r>
              <a:rPr lang="en-US" sz="2400" dirty="0" err="1"/>
              <a:t>Despatch</a:t>
            </a:r>
            <a:r>
              <a:rPr lang="en-US" sz="2400" dirty="0"/>
              <a:t> Centre as the case may be</a:t>
            </a:r>
            <a:r>
              <a:rPr lang="en-US" sz="2400" dirty="0" smtClean="0"/>
              <a:t>;</a:t>
            </a:r>
          </a:p>
          <a:p>
            <a:pPr marL="854075" indent="-457200" algn="just">
              <a:buAutoNum type="alphaLcParenBoth"/>
            </a:pPr>
            <a:r>
              <a:rPr lang="en-US" sz="2400" dirty="0" smtClean="0"/>
              <a:t>to </a:t>
            </a:r>
            <a:r>
              <a:rPr lang="en-US" sz="2400" dirty="0"/>
              <a:t>provide non-discriminatory open access to its </a:t>
            </a:r>
            <a:r>
              <a:rPr lang="en-US" sz="2400" dirty="0" smtClean="0"/>
              <a:t>transmission system</a:t>
            </a:r>
          </a:p>
          <a:p>
            <a:endParaRPr lang="en-US" sz="24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24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71239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/>
              <a:t>Salient Provisions in Electricity Act, 2003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5832648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Section – 41 : Other </a:t>
            </a:r>
            <a:r>
              <a:rPr lang="en-US" sz="2400" b="1" dirty="0"/>
              <a:t>business of transmission </a:t>
            </a:r>
            <a:r>
              <a:rPr lang="en-US" sz="2400" b="1" dirty="0" smtClean="0"/>
              <a:t>licensee</a:t>
            </a:r>
          </a:p>
          <a:p>
            <a:pPr marL="396875" indent="0">
              <a:spcAft>
                <a:spcPts val="600"/>
              </a:spcAft>
              <a:buNone/>
            </a:pPr>
            <a:r>
              <a:rPr lang="en-US" sz="2200" dirty="0"/>
              <a:t>A transmission licensee may, with prior intimation to the </a:t>
            </a:r>
            <a:r>
              <a:rPr lang="en-US" sz="2200" dirty="0" smtClean="0"/>
              <a:t>Appropriate Commission </a:t>
            </a:r>
            <a:r>
              <a:rPr lang="en-US" sz="2200" dirty="0"/>
              <a:t>, engage in any business for optimum </a:t>
            </a:r>
            <a:r>
              <a:rPr lang="en-US" sz="2200" dirty="0" err="1"/>
              <a:t>utilisation</a:t>
            </a:r>
            <a:r>
              <a:rPr lang="en-US" sz="2200" dirty="0"/>
              <a:t> of its assets:</a:t>
            </a:r>
          </a:p>
          <a:p>
            <a:pPr marL="396875" indent="0" algn="just">
              <a:spcAft>
                <a:spcPts val="600"/>
              </a:spcAft>
              <a:buNone/>
            </a:pPr>
            <a:r>
              <a:rPr lang="en-US" sz="2200" dirty="0" smtClean="0"/>
              <a:t>Provided </a:t>
            </a:r>
            <a:r>
              <a:rPr lang="en-US" sz="2200" dirty="0"/>
              <a:t>that a proportion of the revenues derived from such </a:t>
            </a:r>
            <a:r>
              <a:rPr lang="en-US" sz="2200" dirty="0" smtClean="0"/>
              <a:t>business shall</a:t>
            </a:r>
            <a:r>
              <a:rPr lang="en-US" sz="2200" dirty="0"/>
              <a:t>, as may be specified by the Appropriate Commission, be </a:t>
            </a:r>
            <a:r>
              <a:rPr lang="en-US" sz="2200" dirty="0" err="1"/>
              <a:t>utilised</a:t>
            </a:r>
            <a:r>
              <a:rPr lang="en-US" sz="2200" dirty="0"/>
              <a:t> </a:t>
            </a:r>
            <a:r>
              <a:rPr lang="en-US" sz="2200" dirty="0" smtClean="0"/>
              <a:t>for reducing </a:t>
            </a:r>
            <a:r>
              <a:rPr lang="en-US" sz="2200" dirty="0"/>
              <a:t>its charges for transmission and wheeling:</a:t>
            </a:r>
          </a:p>
          <a:p>
            <a:pPr marL="396875" indent="0" algn="just">
              <a:spcAft>
                <a:spcPts val="600"/>
              </a:spcAft>
              <a:buNone/>
            </a:pPr>
            <a:r>
              <a:rPr lang="en-US" sz="2200" dirty="0" smtClean="0"/>
              <a:t>Provided </a:t>
            </a:r>
            <a:r>
              <a:rPr lang="en-US" sz="2200" dirty="0"/>
              <a:t>further that the transmission licensee shall maintain </a:t>
            </a:r>
            <a:r>
              <a:rPr lang="en-US" sz="2200" dirty="0" smtClean="0"/>
              <a:t>separate accounts </a:t>
            </a:r>
            <a:r>
              <a:rPr lang="en-US" sz="2200" dirty="0"/>
              <a:t>for each such business undertaking to ensure that </a:t>
            </a:r>
            <a:r>
              <a:rPr lang="en-US" sz="2200" dirty="0" smtClean="0"/>
              <a:t>transmission business </a:t>
            </a:r>
            <a:r>
              <a:rPr lang="en-US" sz="2200" dirty="0"/>
              <a:t>neither </a:t>
            </a:r>
            <a:r>
              <a:rPr lang="en-US" sz="2200" dirty="0" err="1"/>
              <a:t>subsidises</a:t>
            </a:r>
            <a:r>
              <a:rPr lang="en-US" sz="2200" dirty="0"/>
              <a:t> in any way such business undertaking </a:t>
            </a:r>
            <a:r>
              <a:rPr lang="en-US" sz="2200" dirty="0" smtClean="0"/>
              <a:t>nor encumbers </a:t>
            </a:r>
            <a:r>
              <a:rPr lang="en-US" sz="2200" dirty="0"/>
              <a:t>its transmission assets in any way to support such business:</a:t>
            </a:r>
          </a:p>
          <a:p>
            <a:pPr marL="396875" indent="0" algn="just">
              <a:spcAft>
                <a:spcPts val="600"/>
              </a:spcAft>
              <a:buNone/>
            </a:pPr>
            <a:r>
              <a:rPr lang="en-US" sz="2200" dirty="0" smtClean="0"/>
              <a:t>Provided </a:t>
            </a:r>
            <a:r>
              <a:rPr lang="en-US" sz="2200" dirty="0"/>
              <a:t>also that no transmission licensee shall enter into any </a:t>
            </a:r>
            <a:r>
              <a:rPr lang="en-US" sz="2200" dirty="0" smtClean="0"/>
              <a:t>contract or </a:t>
            </a:r>
            <a:r>
              <a:rPr lang="en-US" sz="2200" dirty="0"/>
              <a:t>otherwise engage in the business of trading in electricity 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25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66134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="" xmlns:p14="http://schemas.microsoft.com/office/powerpoint/2010/main" val="3742086318"/>
              </p:ext>
            </p:extLst>
          </p:nvPr>
        </p:nvGraphicFramePr>
        <p:xfrm>
          <a:off x="287524" y="980728"/>
          <a:ext cx="8568952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457200" y="9167"/>
            <a:ext cx="8229600" cy="92211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4800" b="1" dirty="0" smtClean="0"/>
              <a:t>CERC Regulations</a:t>
            </a:r>
            <a:endParaRPr lang="en-IN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483768" y="6235580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 smtClean="0"/>
              <a:t>Total			         104 </a:t>
            </a:r>
            <a:r>
              <a:rPr lang="en-IN" sz="2800" b="1" dirty="0" err="1" smtClean="0"/>
              <a:t>Nos</a:t>
            </a:r>
            <a:endParaRPr lang="en-IN" sz="28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26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313622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="" xmlns:p14="http://schemas.microsoft.com/office/powerpoint/2010/main" val="1403879254"/>
              </p:ext>
            </p:extLst>
          </p:nvPr>
        </p:nvGraphicFramePr>
        <p:xfrm>
          <a:off x="395536" y="980728"/>
          <a:ext cx="8424936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1"/>
          <p:cNvSpPr txBox="1">
            <a:spLocks/>
          </p:cNvSpPr>
          <p:nvPr/>
        </p:nvSpPr>
        <p:spPr>
          <a:xfrm>
            <a:off x="467544" y="116632"/>
            <a:ext cx="8229600" cy="100811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4800" b="1" smtClean="0"/>
              <a:t>Transmission Regulations</a:t>
            </a:r>
            <a:endParaRPr lang="en-IN" sz="4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27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277209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850106"/>
          </a:xfrm>
        </p:spPr>
        <p:txBody>
          <a:bodyPr>
            <a:normAutofit/>
          </a:bodyPr>
          <a:lstStyle/>
          <a:p>
            <a:r>
              <a:rPr lang="en-IN" b="1" dirty="0" smtClean="0"/>
              <a:t>Grant of Transmission Licensee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01608" cy="5328592"/>
          </a:xfrm>
        </p:spPr>
        <p:txBody>
          <a:bodyPr>
            <a:normAutofit/>
          </a:bodyPr>
          <a:lstStyle/>
          <a:p>
            <a:r>
              <a:rPr lang="en-IN" dirty="0" smtClean="0"/>
              <a:t>Eligibility : No </a:t>
            </a:r>
            <a:r>
              <a:rPr lang="en-IN" dirty="0"/>
              <a:t>person shall be eligible for grant of licence unless it is</a:t>
            </a:r>
            <a:r>
              <a:rPr lang="en-IN" dirty="0" smtClean="0"/>
              <a:t>–</a:t>
            </a:r>
          </a:p>
          <a:p>
            <a:pPr marL="1074738" indent="-514350">
              <a:spcAft>
                <a:spcPts val="1200"/>
              </a:spcAft>
              <a:buFont typeface="+mj-lt"/>
              <a:buAutoNum type="alphaLcParenR"/>
            </a:pPr>
            <a:r>
              <a:rPr lang="en-IN" sz="2400" dirty="0" smtClean="0"/>
              <a:t>selected </a:t>
            </a:r>
            <a:r>
              <a:rPr lang="en-IN" sz="2400" dirty="0"/>
              <a:t>through the process under the guidelines for </a:t>
            </a:r>
            <a:r>
              <a:rPr lang="en-IN" sz="2400" dirty="0" smtClean="0"/>
              <a:t>competitive bidding</a:t>
            </a:r>
            <a:r>
              <a:rPr lang="en-IN" sz="2400" dirty="0"/>
              <a:t>, or</a:t>
            </a:r>
          </a:p>
          <a:p>
            <a:pPr marL="1074738" indent="-514350">
              <a:spcAft>
                <a:spcPts val="1200"/>
              </a:spcAft>
              <a:buFont typeface="+mj-lt"/>
              <a:buAutoNum type="alphaLcParenR"/>
            </a:pPr>
            <a:r>
              <a:rPr lang="en-IN" sz="2400" dirty="0" smtClean="0"/>
              <a:t>a </a:t>
            </a:r>
            <a:r>
              <a:rPr lang="en-IN" sz="2400" dirty="0"/>
              <a:t>state owned or controlled company identified as a </a:t>
            </a:r>
            <a:r>
              <a:rPr lang="en-IN" sz="2400" dirty="0" smtClean="0"/>
              <a:t>project developer </a:t>
            </a:r>
            <a:r>
              <a:rPr lang="en-IN" sz="2400" dirty="0"/>
              <a:t>on or before 5.1.2011, or</a:t>
            </a:r>
          </a:p>
          <a:p>
            <a:pPr marL="1074738" indent="-514350">
              <a:spcAft>
                <a:spcPts val="1200"/>
              </a:spcAft>
              <a:buFont typeface="+mj-lt"/>
              <a:buAutoNum type="alphaLcParenR"/>
            </a:pPr>
            <a:r>
              <a:rPr lang="en-IN" sz="2400" dirty="0" smtClean="0"/>
              <a:t>a </a:t>
            </a:r>
            <a:r>
              <a:rPr lang="en-IN" sz="2400" dirty="0"/>
              <a:t>generating company which has established the </a:t>
            </a:r>
            <a:r>
              <a:rPr lang="en-IN" sz="2400" dirty="0" smtClean="0"/>
              <a:t>dedicated transmission </a:t>
            </a:r>
            <a:r>
              <a:rPr lang="en-IN" sz="2400" dirty="0"/>
              <a:t>line, and intends to use such dedicated transmission line </a:t>
            </a:r>
            <a:r>
              <a:rPr lang="en-IN" sz="2400" dirty="0" smtClean="0"/>
              <a:t>as the </a:t>
            </a:r>
            <a:r>
              <a:rPr lang="en-IN" sz="2400" dirty="0"/>
              <a:t>main transmission line and part of the inter-State transmission system: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28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54872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4" y="188640"/>
            <a:ext cx="8856984" cy="706090"/>
          </a:xfrm>
        </p:spPr>
        <p:txBody>
          <a:bodyPr>
            <a:normAutofit fontScale="90000"/>
          </a:bodyPr>
          <a:lstStyle/>
          <a:p>
            <a:r>
              <a:rPr lang="en-IN" b="1" dirty="0" smtClean="0"/>
              <a:t>Obligation of Transmission Licensee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0728"/>
            <a:ext cx="8301608" cy="5616624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en-IN" sz="2800" dirty="0" smtClean="0"/>
              <a:t>Maintain Insurance</a:t>
            </a:r>
          </a:p>
          <a:p>
            <a:pPr marL="457200" indent="-457200">
              <a:buFont typeface="+mj-lt"/>
              <a:buAutoNum type="arabicParenR"/>
            </a:pPr>
            <a:r>
              <a:rPr lang="en-IN" sz="2800" dirty="0" smtClean="0"/>
              <a:t>Build Project- Time bound, Efficient, Coordinated and Economical manner</a:t>
            </a:r>
          </a:p>
          <a:p>
            <a:pPr marL="457200" indent="-457200">
              <a:buFont typeface="+mj-lt"/>
              <a:buAutoNum type="arabicParenR"/>
            </a:pPr>
            <a:r>
              <a:rPr lang="en-IN" sz="2800" dirty="0"/>
              <a:t>E</a:t>
            </a:r>
            <a:r>
              <a:rPr lang="en-IN" sz="2800" dirty="0" smtClean="0"/>
              <a:t>stablish</a:t>
            </a:r>
            <a:r>
              <a:rPr lang="en-IN" sz="2800" dirty="0"/>
              <a:t>, </a:t>
            </a:r>
            <a:r>
              <a:rPr lang="en-IN" sz="2800" dirty="0" smtClean="0"/>
              <a:t>Operate </a:t>
            </a:r>
            <a:r>
              <a:rPr lang="en-IN" sz="2800" dirty="0"/>
              <a:t>and </a:t>
            </a:r>
            <a:r>
              <a:rPr lang="en-IN" sz="2800" dirty="0" smtClean="0"/>
              <a:t>Maintain - Prudent </a:t>
            </a:r>
            <a:r>
              <a:rPr lang="en-IN" sz="2800" dirty="0"/>
              <a:t>utility practices and the agreements</a:t>
            </a:r>
            <a:r>
              <a:rPr lang="en-IN" sz="2800" dirty="0" smtClean="0"/>
              <a:t>.</a:t>
            </a:r>
          </a:p>
          <a:p>
            <a:pPr marL="457200" indent="-457200">
              <a:buFont typeface="+mj-lt"/>
              <a:buAutoNum type="arabicParenR"/>
            </a:pPr>
            <a:r>
              <a:rPr lang="en-IN" sz="2800" dirty="0"/>
              <a:t>C</a:t>
            </a:r>
            <a:r>
              <a:rPr lang="en-IN" sz="2800" dirty="0" smtClean="0"/>
              <a:t>omply </a:t>
            </a:r>
            <a:r>
              <a:rPr lang="en-IN" sz="2800" dirty="0"/>
              <a:t>with </a:t>
            </a:r>
            <a:r>
              <a:rPr lang="en-IN" sz="2800" dirty="0" smtClean="0"/>
              <a:t>directions </a:t>
            </a:r>
            <a:r>
              <a:rPr lang="en-IN" sz="2800" dirty="0"/>
              <a:t>of </a:t>
            </a:r>
            <a:r>
              <a:rPr lang="en-IN" sz="2800" dirty="0" smtClean="0"/>
              <a:t>NLDC</a:t>
            </a:r>
          </a:p>
          <a:p>
            <a:pPr marL="457200" indent="-457200">
              <a:buFont typeface="+mj-lt"/>
              <a:buAutoNum type="arabicParenR"/>
            </a:pPr>
            <a:r>
              <a:rPr lang="en-IN" sz="2800" dirty="0"/>
              <a:t>C</a:t>
            </a:r>
            <a:r>
              <a:rPr lang="en-IN" sz="2800" dirty="0" smtClean="0"/>
              <a:t>omply </a:t>
            </a:r>
            <a:r>
              <a:rPr lang="en-IN" sz="2800" dirty="0"/>
              <a:t>with all laws in force and, in particular, </a:t>
            </a:r>
            <a:endParaRPr lang="en-IN" sz="2800" dirty="0" smtClean="0"/>
          </a:p>
          <a:p>
            <a:pPr marL="857250" lvl="1" indent="-457200">
              <a:buFont typeface="+mj-lt"/>
              <a:buAutoNum type="alphaLcParenR"/>
            </a:pPr>
            <a:r>
              <a:rPr lang="en-IN" sz="2400" dirty="0" smtClean="0"/>
              <a:t>the </a:t>
            </a:r>
            <a:r>
              <a:rPr lang="en-IN" sz="2400" dirty="0"/>
              <a:t>Act, </a:t>
            </a:r>
            <a:endParaRPr lang="en-IN" sz="2400" dirty="0" smtClean="0"/>
          </a:p>
          <a:p>
            <a:pPr marL="857250" lvl="1" indent="-457200">
              <a:buFont typeface="+mj-lt"/>
              <a:buAutoNum type="alphaLcParenR"/>
            </a:pPr>
            <a:r>
              <a:rPr lang="en-IN" sz="2400" dirty="0" smtClean="0"/>
              <a:t>the </a:t>
            </a:r>
            <a:r>
              <a:rPr lang="en-IN" sz="2400" dirty="0"/>
              <a:t>rules and regulations framed pursuant to the Act, </a:t>
            </a:r>
            <a:endParaRPr lang="en-IN" sz="2400" dirty="0" smtClean="0"/>
          </a:p>
          <a:p>
            <a:pPr marL="857250" lvl="1" indent="-457200">
              <a:buFont typeface="+mj-lt"/>
              <a:buAutoNum type="alphaLcParenR"/>
            </a:pPr>
            <a:r>
              <a:rPr lang="en-IN" sz="2400" dirty="0" smtClean="0"/>
              <a:t>the </a:t>
            </a:r>
            <a:r>
              <a:rPr lang="en-IN" sz="2400" dirty="0"/>
              <a:t>Grid Code, </a:t>
            </a:r>
            <a:endParaRPr lang="en-IN" sz="2400" dirty="0" smtClean="0"/>
          </a:p>
          <a:p>
            <a:pPr marL="857250" lvl="1" indent="-457200">
              <a:buFont typeface="+mj-lt"/>
              <a:buAutoNum type="alphaLcParenR"/>
            </a:pPr>
            <a:r>
              <a:rPr lang="en-IN" sz="2400" dirty="0" smtClean="0"/>
              <a:t>the </a:t>
            </a:r>
            <a:r>
              <a:rPr lang="en-IN" sz="2400" dirty="0"/>
              <a:t>standards, </a:t>
            </a:r>
            <a:endParaRPr lang="en-IN" sz="2400" dirty="0" smtClean="0"/>
          </a:p>
          <a:p>
            <a:pPr marL="857250" lvl="1" indent="-457200">
              <a:buFont typeface="+mj-lt"/>
              <a:buAutoNum type="alphaLcParenR"/>
            </a:pPr>
            <a:r>
              <a:rPr lang="en-IN" sz="2400" dirty="0" smtClean="0"/>
              <a:t>orders </a:t>
            </a:r>
            <a:r>
              <a:rPr lang="en-IN" sz="2400" dirty="0"/>
              <a:t>and directions issued by the Commission</a:t>
            </a:r>
            <a:r>
              <a:rPr lang="en-IN" sz="2400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29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273033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482" name="Group 2"/>
          <p:cNvGrpSpPr>
            <a:grpSpLocks/>
          </p:cNvGrpSpPr>
          <p:nvPr/>
        </p:nvGrpSpPr>
        <p:grpSpPr bwMode="auto">
          <a:xfrm>
            <a:off x="76200" y="3657600"/>
            <a:ext cx="2241550" cy="2774950"/>
            <a:chOff x="192" y="2140"/>
            <a:chExt cx="1660" cy="1844"/>
          </a:xfrm>
        </p:grpSpPr>
        <p:sp>
          <p:nvSpPr>
            <p:cNvPr id="148483" name="Freeform 3"/>
            <p:cNvSpPr>
              <a:spLocks/>
            </p:cNvSpPr>
            <p:nvPr/>
          </p:nvSpPr>
          <p:spPr bwMode="auto">
            <a:xfrm>
              <a:off x="905" y="2718"/>
              <a:ext cx="570" cy="645"/>
            </a:xfrm>
            <a:custGeom>
              <a:avLst/>
              <a:gdLst>
                <a:gd name="T0" fmla="*/ 1 w 943"/>
                <a:gd name="T1" fmla="*/ 1 h 1266"/>
                <a:gd name="T2" fmla="*/ 1 w 943"/>
                <a:gd name="T3" fmla="*/ 1 h 1266"/>
                <a:gd name="T4" fmla="*/ 1 w 943"/>
                <a:gd name="T5" fmla="*/ 1 h 1266"/>
                <a:gd name="T6" fmla="*/ 1 w 943"/>
                <a:gd name="T7" fmla="*/ 1 h 1266"/>
                <a:gd name="T8" fmla="*/ 1 w 943"/>
                <a:gd name="T9" fmla="*/ 1 h 1266"/>
                <a:gd name="T10" fmla="*/ 1 w 943"/>
                <a:gd name="T11" fmla="*/ 1 h 1266"/>
                <a:gd name="T12" fmla="*/ 1 w 943"/>
                <a:gd name="T13" fmla="*/ 1 h 1266"/>
                <a:gd name="T14" fmla="*/ 1 w 943"/>
                <a:gd name="T15" fmla="*/ 1 h 1266"/>
                <a:gd name="T16" fmla="*/ 1 w 943"/>
                <a:gd name="T17" fmla="*/ 1 h 1266"/>
                <a:gd name="T18" fmla="*/ 1 w 943"/>
                <a:gd name="T19" fmla="*/ 1 h 1266"/>
                <a:gd name="T20" fmla="*/ 1 w 943"/>
                <a:gd name="T21" fmla="*/ 1 h 1266"/>
                <a:gd name="T22" fmla="*/ 1 w 943"/>
                <a:gd name="T23" fmla="*/ 1 h 1266"/>
                <a:gd name="T24" fmla="*/ 1 w 943"/>
                <a:gd name="T25" fmla="*/ 1 h 1266"/>
                <a:gd name="T26" fmla="*/ 1 w 943"/>
                <a:gd name="T27" fmla="*/ 1 h 1266"/>
                <a:gd name="T28" fmla="*/ 1 w 943"/>
                <a:gd name="T29" fmla="*/ 1 h 1266"/>
                <a:gd name="T30" fmla="*/ 1 w 943"/>
                <a:gd name="T31" fmla="*/ 1 h 1266"/>
                <a:gd name="T32" fmla="*/ 1 w 943"/>
                <a:gd name="T33" fmla="*/ 1 h 1266"/>
                <a:gd name="T34" fmla="*/ 1 w 943"/>
                <a:gd name="T35" fmla="*/ 1 h 1266"/>
                <a:gd name="T36" fmla="*/ 1 w 943"/>
                <a:gd name="T37" fmla="*/ 1 h 1266"/>
                <a:gd name="T38" fmla="*/ 1 w 943"/>
                <a:gd name="T39" fmla="*/ 1 h 1266"/>
                <a:gd name="T40" fmla="*/ 1 w 943"/>
                <a:gd name="T41" fmla="*/ 1 h 1266"/>
                <a:gd name="T42" fmla="*/ 1 w 943"/>
                <a:gd name="T43" fmla="*/ 1 h 1266"/>
                <a:gd name="T44" fmla="*/ 1 w 943"/>
                <a:gd name="T45" fmla="*/ 1 h 1266"/>
                <a:gd name="T46" fmla="*/ 1 w 943"/>
                <a:gd name="T47" fmla="*/ 1 h 1266"/>
                <a:gd name="T48" fmla="*/ 1 w 943"/>
                <a:gd name="T49" fmla="*/ 1 h 1266"/>
                <a:gd name="T50" fmla="*/ 1 w 943"/>
                <a:gd name="T51" fmla="*/ 1 h 1266"/>
                <a:gd name="T52" fmla="*/ 1 w 943"/>
                <a:gd name="T53" fmla="*/ 1 h 1266"/>
                <a:gd name="T54" fmla="*/ 1 w 943"/>
                <a:gd name="T55" fmla="*/ 1 h 1266"/>
                <a:gd name="T56" fmla="*/ 1 w 943"/>
                <a:gd name="T57" fmla="*/ 1 h 1266"/>
                <a:gd name="T58" fmla="*/ 1 w 943"/>
                <a:gd name="T59" fmla="*/ 1 h 1266"/>
                <a:gd name="T60" fmla="*/ 1 w 943"/>
                <a:gd name="T61" fmla="*/ 1 h 1266"/>
                <a:gd name="T62" fmla="*/ 1 w 943"/>
                <a:gd name="T63" fmla="*/ 1 h 1266"/>
                <a:gd name="T64" fmla="*/ 1 w 943"/>
                <a:gd name="T65" fmla="*/ 1 h 1266"/>
                <a:gd name="T66" fmla="*/ 1 w 943"/>
                <a:gd name="T67" fmla="*/ 1 h 1266"/>
                <a:gd name="T68" fmla="*/ 1 w 943"/>
                <a:gd name="T69" fmla="*/ 1 h 1266"/>
                <a:gd name="T70" fmla="*/ 1 w 943"/>
                <a:gd name="T71" fmla="*/ 1 h 1266"/>
                <a:gd name="T72" fmla="*/ 1 w 943"/>
                <a:gd name="T73" fmla="*/ 1 h 1266"/>
                <a:gd name="T74" fmla="*/ 1 w 943"/>
                <a:gd name="T75" fmla="*/ 1 h 1266"/>
                <a:gd name="T76" fmla="*/ 1 w 943"/>
                <a:gd name="T77" fmla="*/ 1 h 1266"/>
                <a:gd name="T78" fmla="*/ 1 w 943"/>
                <a:gd name="T79" fmla="*/ 1 h 1266"/>
                <a:gd name="T80" fmla="*/ 1 w 943"/>
                <a:gd name="T81" fmla="*/ 1 h 1266"/>
                <a:gd name="T82" fmla="*/ 1 w 943"/>
                <a:gd name="T83" fmla="*/ 1 h 1266"/>
                <a:gd name="T84" fmla="*/ 1 w 943"/>
                <a:gd name="T85" fmla="*/ 1 h 1266"/>
                <a:gd name="T86" fmla="*/ 1 w 943"/>
                <a:gd name="T87" fmla="*/ 1 h 126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943"/>
                <a:gd name="T133" fmla="*/ 0 h 1266"/>
                <a:gd name="T134" fmla="*/ 943 w 943"/>
                <a:gd name="T135" fmla="*/ 1266 h 126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943" h="1266">
                  <a:moveTo>
                    <a:pt x="289" y="102"/>
                  </a:moveTo>
                  <a:cubicBezTo>
                    <a:pt x="327" y="77"/>
                    <a:pt x="343" y="84"/>
                    <a:pt x="379" y="108"/>
                  </a:cubicBezTo>
                  <a:cubicBezTo>
                    <a:pt x="391" y="143"/>
                    <a:pt x="405" y="152"/>
                    <a:pt x="439" y="162"/>
                  </a:cubicBezTo>
                  <a:cubicBezTo>
                    <a:pt x="451" y="166"/>
                    <a:pt x="475" y="174"/>
                    <a:pt x="475" y="174"/>
                  </a:cubicBezTo>
                  <a:cubicBezTo>
                    <a:pt x="481" y="172"/>
                    <a:pt x="487" y="166"/>
                    <a:pt x="493" y="168"/>
                  </a:cubicBezTo>
                  <a:cubicBezTo>
                    <a:pt x="531" y="181"/>
                    <a:pt x="517" y="194"/>
                    <a:pt x="547" y="198"/>
                  </a:cubicBezTo>
                  <a:cubicBezTo>
                    <a:pt x="571" y="201"/>
                    <a:pt x="595" y="202"/>
                    <a:pt x="619" y="204"/>
                  </a:cubicBezTo>
                  <a:cubicBezTo>
                    <a:pt x="625" y="202"/>
                    <a:pt x="631" y="197"/>
                    <a:pt x="637" y="198"/>
                  </a:cubicBezTo>
                  <a:cubicBezTo>
                    <a:pt x="650" y="199"/>
                    <a:pt x="673" y="210"/>
                    <a:pt x="673" y="210"/>
                  </a:cubicBezTo>
                  <a:cubicBezTo>
                    <a:pt x="701" y="201"/>
                    <a:pt x="723" y="213"/>
                    <a:pt x="751" y="204"/>
                  </a:cubicBezTo>
                  <a:cubicBezTo>
                    <a:pt x="774" y="181"/>
                    <a:pt x="773" y="192"/>
                    <a:pt x="763" y="156"/>
                  </a:cubicBezTo>
                  <a:cubicBezTo>
                    <a:pt x="760" y="144"/>
                    <a:pt x="751" y="120"/>
                    <a:pt x="751" y="120"/>
                  </a:cubicBezTo>
                  <a:cubicBezTo>
                    <a:pt x="768" y="69"/>
                    <a:pt x="759" y="19"/>
                    <a:pt x="817" y="0"/>
                  </a:cubicBezTo>
                  <a:cubicBezTo>
                    <a:pt x="848" y="10"/>
                    <a:pt x="843" y="28"/>
                    <a:pt x="835" y="60"/>
                  </a:cubicBezTo>
                  <a:cubicBezTo>
                    <a:pt x="832" y="72"/>
                    <a:pt x="823" y="96"/>
                    <a:pt x="823" y="96"/>
                  </a:cubicBezTo>
                  <a:cubicBezTo>
                    <a:pt x="831" y="119"/>
                    <a:pt x="835" y="131"/>
                    <a:pt x="859" y="138"/>
                  </a:cubicBezTo>
                  <a:cubicBezTo>
                    <a:pt x="875" y="142"/>
                    <a:pt x="907" y="150"/>
                    <a:pt x="907" y="150"/>
                  </a:cubicBezTo>
                  <a:cubicBezTo>
                    <a:pt x="928" y="164"/>
                    <a:pt x="935" y="174"/>
                    <a:pt x="943" y="198"/>
                  </a:cubicBezTo>
                  <a:cubicBezTo>
                    <a:pt x="937" y="229"/>
                    <a:pt x="939" y="241"/>
                    <a:pt x="913" y="258"/>
                  </a:cubicBezTo>
                  <a:cubicBezTo>
                    <a:pt x="889" y="250"/>
                    <a:pt x="885" y="240"/>
                    <a:pt x="877" y="216"/>
                  </a:cubicBezTo>
                  <a:cubicBezTo>
                    <a:pt x="845" y="227"/>
                    <a:pt x="867" y="235"/>
                    <a:pt x="835" y="246"/>
                  </a:cubicBezTo>
                  <a:cubicBezTo>
                    <a:pt x="831" y="240"/>
                    <a:pt x="826" y="234"/>
                    <a:pt x="823" y="228"/>
                  </a:cubicBezTo>
                  <a:cubicBezTo>
                    <a:pt x="820" y="222"/>
                    <a:pt x="823" y="210"/>
                    <a:pt x="817" y="210"/>
                  </a:cubicBezTo>
                  <a:cubicBezTo>
                    <a:pt x="810" y="210"/>
                    <a:pt x="811" y="223"/>
                    <a:pt x="805" y="228"/>
                  </a:cubicBezTo>
                  <a:cubicBezTo>
                    <a:pt x="800" y="232"/>
                    <a:pt x="793" y="232"/>
                    <a:pt x="787" y="234"/>
                  </a:cubicBezTo>
                  <a:cubicBezTo>
                    <a:pt x="778" y="260"/>
                    <a:pt x="776" y="278"/>
                    <a:pt x="805" y="288"/>
                  </a:cubicBezTo>
                  <a:cubicBezTo>
                    <a:pt x="822" y="314"/>
                    <a:pt x="843" y="323"/>
                    <a:pt x="853" y="354"/>
                  </a:cubicBezTo>
                  <a:cubicBezTo>
                    <a:pt x="822" y="364"/>
                    <a:pt x="826" y="372"/>
                    <a:pt x="805" y="390"/>
                  </a:cubicBezTo>
                  <a:cubicBezTo>
                    <a:pt x="794" y="399"/>
                    <a:pt x="769" y="414"/>
                    <a:pt x="769" y="414"/>
                  </a:cubicBezTo>
                  <a:cubicBezTo>
                    <a:pt x="779" y="453"/>
                    <a:pt x="766" y="429"/>
                    <a:pt x="793" y="444"/>
                  </a:cubicBezTo>
                  <a:cubicBezTo>
                    <a:pt x="806" y="451"/>
                    <a:pt x="829" y="468"/>
                    <a:pt x="829" y="468"/>
                  </a:cubicBezTo>
                  <a:cubicBezTo>
                    <a:pt x="833" y="480"/>
                    <a:pt x="845" y="492"/>
                    <a:pt x="841" y="504"/>
                  </a:cubicBezTo>
                  <a:cubicBezTo>
                    <a:pt x="837" y="516"/>
                    <a:pt x="829" y="540"/>
                    <a:pt x="829" y="540"/>
                  </a:cubicBezTo>
                  <a:cubicBezTo>
                    <a:pt x="843" y="583"/>
                    <a:pt x="834" y="565"/>
                    <a:pt x="853" y="594"/>
                  </a:cubicBezTo>
                  <a:cubicBezTo>
                    <a:pt x="855" y="604"/>
                    <a:pt x="856" y="614"/>
                    <a:pt x="859" y="624"/>
                  </a:cubicBezTo>
                  <a:cubicBezTo>
                    <a:pt x="862" y="636"/>
                    <a:pt x="871" y="660"/>
                    <a:pt x="871" y="660"/>
                  </a:cubicBezTo>
                  <a:cubicBezTo>
                    <a:pt x="876" y="714"/>
                    <a:pt x="887" y="744"/>
                    <a:pt x="877" y="798"/>
                  </a:cubicBezTo>
                  <a:cubicBezTo>
                    <a:pt x="875" y="810"/>
                    <a:pt x="865" y="834"/>
                    <a:pt x="865" y="834"/>
                  </a:cubicBezTo>
                  <a:cubicBezTo>
                    <a:pt x="858" y="829"/>
                    <a:pt x="840" y="815"/>
                    <a:pt x="829" y="816"/>
                  </a:cubicBezTo>
                  <a:cubicBezTo>
                    <a:pt x="816" y="817"/>
                    <a:pt x="793" y="828"/>
                    <a:pt x="793" y="828"/>
                  </a:cubicBezTo>
                  <a:cubicBezTo>
                    <a:pt x="768" y="791"/>
                    <a:pt x="807" y="782"/>
                    <a:pt x="769" y="756"/>
                  </a:cubicBezTo>
                  <a:cubicBezTo>
                    <a:pt x="756" y="796"/>
                    <a:pt x="739" y="812"/>
                    <a:pt x="703" y="828"/>
                  </a:cubicBezTo>
                  <a:cubicBezTo>
                    <a:pt x="691" y="833"/>
                    <a:pt x="667" y="840"/>
                    <a:pt x="667" y="840"/>
                  </a:cubicBezTo>
                  <a:cubicBezTo>
                    <a:pt x="648" y="869"/>
                    <a:pt x="657" y="851"/>
                    <a:pt x="643" y="894"/>
                  </a:cubicBezTo>
                  <a:cubicBezTo>
                    <a:pt x="641" y="900"/>
                    <a:pt x="637" y="912"/>
                    <a:pt x="637" y="912"/>
                  </a:cubicBezTo>
                  <a:cubicBezTo>
                    <a:pt x="648" y="944"/>
                    <a:pt x="638" y="961"/>
                    <a:pt x="613" y="978"/>
                  </a:cubicBezTo>
                  <a:cubicBezTo>
                    <a:pt x="599" y="1000"/>
                    <a:pt x="586" y="1000"/>
                    <a:pt x="565" y="1014"/>
                  </a:cubicBezTo>
                  <a:cubicBezTo>
                    <a:pt x="563" y="1020"/>
                    <a:pt x="564" y="1028"/>
                    <a:pt x="559" y="1032"/>
                  </a:cubicBezTo>
                  <a:cubicBezTo>
                    <a:pt x="541" y="1045"/>
                    <a:pt x="502" y="1049"/>
                    <a:pt x="481" y="1056"/>
                  </a:cubicBezTo>
                  <a:cubicBezTo>
                    <a:pt x="481" y="1056"/>
                    <a:pt x="515" y="1018"/>
                    <a:pt x="475" y="1026"/>
                  </a:cubicBezTo>
                  <a:cubicBezTo>
                    <a:pt x="465" y="1028"/>
                    <a:pt x="460" y="1056"/>
                    <a:pt x="457" y="1062"/>
                  </a:cubicBezTo>
                  <a:cubicBezTo>
                    <a:pt x="447" y="1082"/>
                    <a:pt x="445" y="1080"/>
                    <a:pt x="427" y="1092"/>
                  </a:cubicBezTo>
                  <a:cubicBezTo>
                    <a:pt x="413" y="1113"/>
                    <a:pt x="403" y="1120"/>
                    <a:pt x="379" y="1128"/>
                  </a:cubicBezTo>
                  <a:cubicBezTo>
                    <a:pt x="352" y="1169"/>
                    <a:pt x="341" y="1150"/>
                    <a:pt x="313" y="1122"/>
                  </a:cubicBezTo>
                  <a:cubicBezTo>
                    <a:pt x="297" y="1124"/>
                    <a:pt x="281" y="1124"/>
                    <a:pt x="265" y="1128"/>
                  </a:cubicBezTo>
                  <a:cubicBezTo>
                    <a:pt x="245" y="1133"/>
                    <a:pt x="234" y="1159"/>
                    <a:pt x="217" y="1170"/>
                  </a:cubicBezTo>
                  <a:cubicBezTo>
                    <a:pt x="215" y="1182"/>
                    <a:pt x="216" y="1212"/>
                    <a:pt x="193" y="1212"/>
                  </a:cubicBezTo>
                  <a:cubicBezTo>
                    <a:pt x="180" y="1212"/>
                    <a:pt x="157" y="1200"/>
                    <a:pt x="157" y="1200"/>
                  </a:cubicBezTo>
                  <a:cubicBezTo>
                    <a:pt x="153" y="1206"/>
                    <a:pt x="148" y="1211"/>
                    <a:pt x="145" y="1218"/>
                  </a:cubicBezTo>
                  <a:cubicBezTo>
                    <a:pt x="142" y="1226"/>
                    <a:pt x="145" y="1237"/>
                    <a:pt x="139" y="1242"/>
                  </a:cubicBezTo>
                  <a:cubicBezTo>
                    <a:pt x="124" y="1255"/>
                    <a:pt x="101" y="1255"/>
                    <a:pt x="85" y="1266"/>
                  </a:cubicBezTo>
                  <a:cubicBezTo>
                    <a:pt x="15" y="1259"/>
                    <a:pt x="0" y="1260"/>
                    <a:pt x="61" y="1230"/>
                  </a:cubicBezTo>
                  <a:cubicBezTo>
                    <a:pt x="79" y="1203"/>
                    <a:pt x="96" y="1170"/>
                    <a:pt x="109" y="1140"/>
                  </a:cubicBezTo>
                  <a:cubicBezTo>
                    <a:pt x="114" y="1128"/>
                    <a:pt x="121" y="1104"/>
                    <a:pt x="121" y="1104"/>
                  </a:cubicBezTo>
                  <a:cubicBezTo>
                    <a:pt x="107" y="1063"/>
                    <a:pt x="123" y="1113"/>
                    <a:pt x="109" y="1044"/>
                  </a:cubicBezTo>
                  <a:cubicBezTo>
                    <a:pt x="108" y="1038"/>
                    <a:pt x="106" y="1032"/>
                    <a:pt x="103" y="1026"/>
                  </a:cubicBezTo>
                  <a:cubicBezTo>
                    <a:pt x="100" y="1020"/>
                    <a:pt x="84" y="1010"/>
                    <a:pt x="91" y="1008"/>
                  </a:cubicBezTo>
                  <a:cubicBezTo>
                    <a:pt x="107" y="1004"/>
                    <a:pt x="132" y="1023"/>
                    <a:pt x="145" y="1032"/>
                  </a:cubicBezTo>
                  <a:cubicBezTo>
                    <a:pt x="155" y="1030"/>
                    <a:pt x="169" y="1034"/>
                    <a:pt x="175" y="1026"/>
                  </a:cubicBezTo>
                  <a:cubicBezTo>
                    <a:pt x="189" y="1009"/>
                    <a:pt x="145" y="966"/>
                    <a:pt x="145" y="966"/>
                  </a:cubicBezTo>
                  <a:cubicBezTo>
                    <a:pt x="143" y="958"/>
                    <a:pt x="139" y="950"/>
                    <a:pt x="139" y="942"/>
                  </a:cubicBezTo>
                  <a:cubicBezTo>
                    <a:pt x="139" y="867"/>
                    <a:pt x="156" y="883"/>
                    <a:pt x="223" y="876"/>
                  </a:cubicBezTo>
                  <a:cubicBezTo>
                    <a:pt x="235" y="858"/>
                    <a:pt x="247" y="840"/>
                    <a:pt x="259" y="822"/>
                  </a:cubicBezTo>
                  <a:cubicBezTo>
                    <a:pt x="263" y="816"/>
                    <a:pt x="271" y="804"/>
                    <a:pt x="271" y="804"/>
                  </a:cubicBezTo>
                  <a:cubicBezTo>
                    <a:pt x="280" y="769"/>
                    <a:pt x="295" y="732"/>
                    <a:pt x="331" y="720"/>
                  </a:cubicBezTo>
                  <a:cubicBezTo>
                    <a:pt x="345" y="677"/>
                    <a:pt x="336" y="695"/>
                    <a:pt x="355" y="666"/>
                  </a:cubicBezTo>
                  <a:cubicBezTo>
                    <a:pt x="345" y="637"/>
                    <a:pt x="350" y="610"/>
                    <a:pt x="319" y="600"/>
                  </a:cubicBezTo>
                  <a:cubicBezTo>
                    <a:pt x="321" y="594"/>
                    <a:pt x="329" y="587"/>
                    <a:pt x="325" y="582"/>
                  </a:cubicBezTo>
                  <a:cubicBezTo>
                    <a:pt x="317" y="570"/>
                    <a:pt x="289" y="558"/>
                    <a:pt x="289" y="558"/>
                  </a:cubicBezTo>
                  <a:cubicBezTo>
                    <a:pt x="276" y="538"/>
                    <a:pt x="260" y="530"/>
                    <a:pt x="247" y="510"/>
                  </a:cubicBezTo>
                  <a:cubicBezTo>
                    <a:pt x="254" y="490"/>
                    <a:pt x="264" y="476"/>
                    <a:pt x="271" y="456"/>
                  </a:cubicBezTo>
                  <a:cubicBezTo>
                    <a:pt x="265" y="452"/>
                    <a:pt x="253" y="451"/>
                    <a:pt x="253" y="444"/>
                  </a:cubicBezTo>
                  <a:cubicBezTo>
                    <a:pt x="253" y="412"/>
                    <a:pt x="301" y="452"/>
                    <a:pt x="253" y="420"/>
                  </a:cubicBezTo>
                  <a:cubicBezTo>
                    <a:pt x="237" y="372"/>
                    <a:pt x="229" y="370"/>
                    <a:pt x="289" y="360"/>
                  </a:cubicBezTo>
                  <a:cubicBezTo>
                    <a:pt x="305" y="313"/>
                    <a:pt x="330" y="315"/>
                    <a:pt x="373" y="306"/>
                  </a:cubicBezTo>
                  <a:cubicBezTo>
                    <a:pt x="348" y="289"/>
                    <a:pt x="334" y="268"/>
                    <a:pt x="325" y="240"/>
                  </a:cubicBezTo>
                  <a:cubicBezTo>
                    <a:pt x="339" y="186"/>
                    <a:pt x="332" y="208"/>
                    <a:pt x="343" y="174"/>
                  </a:cubicBezTo>
                  <a:cubicBezTo>
                    <a:pt x="330" y="154"/>
                    <a:pt x="314" y="146"/>
                    <a:pt x="301" y="126"/>
                  </a:cubicBezTo>
                  <a:cubicBezTo>
                    <a:pt x="309" y="102"/>
                    <a:pt x="313" y="110"/>
                    <a:pt x="289" y="102"/>
                  </a:cubicBezTo>
                  <a:close/>
                </a:path>
              </a:pathLst>
            </a:custGeom>
            <a:gradFill rotWithShape="0">
              <a:gsLst>
                <a:gs pos="0">
                  <a:srgbClr val="0000CC"/>
                </a:gs>
                <a:gs pos="100000">
                  <a:srgbClr val="FFFFFF"/>
                </a:gs>
              </a:gsLst>
              <a:lin ang="5400000" scaled="1"/>
            </a:gradFill>
            <a:ln w="635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48484" name="Freeform 4"/>
            <p:cNvSpPr>
              <a:spLocks/>
            </p:cNvSpPr>
            <p:nvPr/>
          </p:nvSpPr>
          <p:spPr bwMode="auto">
            <a:xfrm>
              <a:off x="477" y="3240"/>
              <a:ext cx="642" cy="744"/>
            </a:xfrm>
            <a:custGeom>
              <a:avLst/>
              <a:gdLst>
                <a:gd name="T0" fmla="*/ 1 w 1236"/>
                <a:gd name="T1" fmla="*/ 1 h 1460"/>
                <a:gd name="T2" fmla="*/ 1 w 1236"/>
                <a:gd name="T3" fmla="*/ 1 h 1460"/>
                <a:gd name="T4" fmla="*/ 1 w 1236"/>
                <a:gd name="T5" fmla="*/ 1 h 1460"/>
                <a:gd name="T6" fmla="*/ 1 w 1236"/>
                <a:gd name="T7" fmla="*/ 1 h 1460"/>
                <a:gd name="T8" fmla="*/ 1 w 1236"/>
                <a:gd name="T9" fmla="*/ 1 h 1460"/>
                <a:gd name="T10" fmla="*/ 1 w 1236"/>
                <a:gd name="T11" fmla="*/ 1 h 1460"/>
                <a:gd name="T12" fmla="*/ 1 w 1236"/>
                <a:gd name="T13" fmla="*/ 1 h 1460"/>
                <a:gd name="T14" fmla="*/ 1 w 1236"/>
                <a:gd name="T15" fmla="*/ 1 h 1460"/>
                <a:gd name="T16" fmla="*/ 1 w 1236"/>
                <a:gd name="T17" fmla="*/ 1 h 1460"/>
                <a:gd name="T18" fmla="*/ 1 w 1236"/>
                <a:gd name="T19" fmla="*/ 1 h 1460"/>
                <a:gd name="T20" fmla="*/ 1 w 1236"/>
                <a:gd name="T21" fmla="*/ 1 h 1460"/>
                <a:gd name="T22" fmla="*/ 1 w 1236"/>
                <a:gd name="T23" fmla="*/ 1 h 1460"/>
                <a:gd name="T24" fmla="*/ 1 w 1236"/>
                <a:gd name="T25" fmla="*/ 1 h 1460"/>
                <a:gd name="T26" fmla="*/ 1 w 1236"/>
                <a:gd name="T27" fmla="*/ 1 h 1460"/>
                <a:gd name="T28" fmla="*/ 1 w 1236"/>
                <a:gd name="T29" fmla="*/ 1 h 1460"/>
                <a:gd name="T30" fmla="*/ 1 w 1236"/>
                <a:gd name="T31" fmla="*/ 1 h 1460"/>
                <a:gd name="T32" fmla="*/ 1 w 1236"/>
                <a:gd name="T33" fmla="*/ 1 h 1460"/>
                <a:gd name="T34" fmla="*/ 1 w 1236"/>
                <a:gd name="T35" fmla="*/ 1 h 1460"/>
                <a:gd name="T36" fmla="*/ 1 w 1236"/>
                <a:gd name="T37" fmla="*/ 1 h 1460"/>
                <a:gd name="T38" fmla="*/ 1 w 1236"/>
                <a:gd name="T39" fmla="*/ 1 h 1460"/>
                <a:gd name="T40" fmla="*/ 1 w 1236"/>
                <a:gd name="T41" fmla="*/ 1 h 1460"/>
                <a:gd name="T42" fmla="*/ 1 w 1236"/>
                <a:gd name="T43" fmla="*/ 1 h 1460"/>
                <a:gd name="T44" fmla="*/ 1 w 1236"/>
                <a:gd name="T45" fmla="*/ 1 h 1460"/>
                <a:gd name="T46" fmla="*/ 1 w 1236"/>
                <a:gd name="T47" fmla="*/ 1 h 1460"/>
                <a:gd name="T48" fmla="*/ 1 w 1236"/>
                <a:gd name="T49" fmla="*/ 1 h 1460"/>
                <a:gd name="T50" fmla="*/ 1 w 1236"/>
                <a:gd name="T51" fmla="*/ 1 h 1460"/>
                <a:gd name="T52" fmla="*/ 1 w 1236"/>
                <a:gd name="T53" fmla="*/ 1 h 1460"/>
                <a:gd name="T54" fmla="*/ 1 w 1236"/>
                <a:gd name="T55" fmla="*/ 1 h 1460"/>
                <a:gd name="T56" fmla="*/ 1 w 1236"/>
                <a:gd name="T57" fmla="*/ 1 h 1460"/>
                <a:gd name="T58" fmla="*/ 1 w 1236"/>
                <a:gd name="T59" fmla="*/ 1 h 1460"/>
                <a:gd name="T60" fmla="*/ 1 w 1236"/>
                <a:gd name="T61" fmla="*/ 1 h 1460"/>
                <a:gd name="T62" fmla="*/ 1 w 1236"/>
                <a:gd name="T63" fmla="*/ 1 h 1460"/>
                <a:gd name="T64" fmla="*/ 1 w 1236"/>
                <a:gd name="T65" fmla="*/ 1 h 1460"/>
                <a:gd name="T66" fmla="*/ 1 w 1236"/>
                <a:gd name="T67" fmla="*/ 1 h 1460"/>
                <a:gd name="T68" fmla="*/ 1 w 1236"/>
                <a:gd name="T69" fmla="*/ 1 h 1460"/>
                <a:gd name="T70" fmla="*/ 1 w 1236"/>
                <a:gd name="T71" fmla="*/ 1 h 1460"/>
                <a:gd name="T72" fmla="*/ 1 w 1236"/>
                <a:gd name="T73" fmla="*/ 1 h 1460"/>
                <a:gd name="T74" fmla="*/ 1 w 1236"/>
                <a:gd name="T75" fmla="*/ 1 h 1460"/>
                <a:gd name="T76" fmla="*/ 1 w 1236"/>
                <a:gd name="T77" fmla="*/ 1 h 1460"/>
                <a:gd name="T78" fmla="*/ 1 w 1236"/>
                <a:gd name="T79" fmla="*/ 1 h 1460"/>
                <a:gd name="T80" fmla="*/ 1 w 1236"/>
                <a:gd name="T81" fmla="*/ 1 h 1460"/>
                <a:gd name="T82" fmla="*/ 1 w 1236"/>
                <a:gd name="T83" fmla="*/ 1 h 1460"/>
                <a:gd name="T84" fmla="*/ 1 w 1236"/>
                <a:gd name="T85" fmla="*/ 1 h 1460"/>
                <a:gd name="T86" fmla="*/ 1 w 1236"/>
                <a:gd name="T87" fmla="*/ 1 h 1460"/>
                <a:gd name="T88" fmla="*/ 1 w 1236"/>
                <a:gd name="T89" fmla="*/ 1 h 1460"/>
                <a:gd name="T90" fmla="*/ 1 w 1236"/>
                <a:gd name="T91" fmla="*/ 1 h 1460"/>
                <a:gd name="T92" fmla="*/ 1 w 1236"/>
                <a:gd name="T93" fmla="*/ 1 h 1460"/>
                <a:gd name="T94" fmla="*/ 1 w 1236"/>
                <a:gd name="T95" fmla="*/ 1 h 14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236"/>
                <a:gd name="T145" fmla="*/ 0 h 1460"/>
                <a:gd name="T146" fmla="*/ 1236 w 1236"/>
                <a:gd name="T147" fmla="*/ 1460 h 146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236" h="1460">
                  <a:moveTo>
                    <a:pt x="9" y="569"/>
                  </a:moveTo>
                  <a:cubicBezTo>
                    <a:pt x="13" y="553"/>
                    <a:pt x="17" y="537"/>
                    <a:pt x="21" y="521"/>
                  </a:cubicBezTo>
                  <a:cubicBezTo>
                    <a:pt x="24" y="509"/>
                    <a:pt x="33" y="485"/>
                    <a:pt x="33" y="485"/>
                  </a:cubicBezTo>
                  <a:cubicBezTo>
                    <a:pt x="0" y="474"/>
                    <a:pt x="18" y="466"/>
                    <a:pt x="33" y="443"/>
                  </a:cubicBezTo>
                  <a:cubicBezTo>
                    <a:pt x="41" y="360"/>
                    <a:pt x="33" y="397"/>
                    <a:pt x="81" y="365"/>
                  </a:cubicBezTo>
                  <a:cubicBezTo>
                    <a:pt x="95" y="367"/>
                    <a:pt x="91" y="340"/>
                    <a:pt x="105" y="343"/>
                  </a:cubicBezTo>
                  <a:cubicBezTo>
                    <a:pt x="111" y="344"/>
                    <a:pt x="110" y="293"/>
                    <a:pt x="131" y="326"/>
                  </a:cubicBezTo>
                  <a:cubicBezTo>
                    <a:pt x="135" y="322"/>
                    <a:pt x="137" y="365"/>
                    <a:pt x="135" y="359"/>
                  </a:cubicBezTo>
                  <a:cubicBezTo>
                    <a:pt x="137" y="343"/>
                    <a:pt x="135" y="326"/>
                    <a:pt x="141" y="311"/>
                  </a:cubicBezTo>
                  <a:cubicBezTo>
                    <a:pt x="143" y="302"/>
                    <a:pt x="145" y="315"/>
                    <a:pt x="153" y="314"/>
                  </a:cubicBezTo>
                  <a:cubicBezTo>
                    <a:pt x="161" y="313"/>
                    <a:pt x="176" y="310"/>
                    <a:pt x="189" y="305"/>
                  </a:cubicBezTo>
                  <a:cubicBezTo>
                    <a:pt x="202" y="300"/>
                    <a:pt x="215" y="288"/>
                    <a:pt x="231" y="281"/>
                  </a:cubicBezTo>
                  <a:cubicBezTo>
                    <a:pt x="253" y="264"/>
                    <a:pt x="270" y="285"/>
                    <a:pt x="285" y="263"/>
                  </a:cubicBezTo>
                  <a:cubicBezTo>
                    <a:pt x="298" y="210"/>
                    <a:pt x="278" y="235"/>
                    <a:pt x="357" y="209"/>
                  </a:cubicBezTo>
                  <a:cubicBezTo>
                    <a:pt x="363" y="207"/>
                    <a:pt x="358" y="194"/>
                    <a:pt x="363" y="191"/>
                  </a:cubicBezTo>
                  <a:cubicBezTo>
                    <a:pt x="374" y="185"/>
                    <a:pt x="387" y="187"/>
                    <a:pt x="399" y="185"/>
                  </a:cubicBezTo>
                  <a:cubicBezTo>
                    <a:pt x="407" y="173"/>
                    <a:pt x="415" y="161"/>
                    <a:pt x="423" y="149"/>
                  </a:cubicBezTo>
                  <a:cubicBezTo>
                    <a:pt x="445" y="117"/>
                    <a:pt x="419" y="100"/>
                    <a:pt x="471" y="83"/>
                  </a:cubicBezTo>
                  <a:cubicBezTo>
                    <a:pt x="487" y="67"/>
                    <a:pt x="496" y="29"/>
                    <a:pt x="513" y="23"/>
                  </a:cubicBezTo>
                  <a:cubicBezTo>
                    <a:pt x="530" y="17"/>
                    <a:pt x="549" y="19"/>
                    <a:pt x="567" y="17"/>
                  </a:cubicBezTo>
                  <a:cubicBezTo>
                    <a:pt x="601" y="0"/>
                    <a:pt x="608" y="9"/>
                    <a:pt x="639" y="23"/>
                  </a:cubicBezTo>
                  <a:cubicBezTo>
                    <a:pt x="651" y="28"/>
                    <a:pt x="675" y="35"/>
                    <a:pt x="675" y="35"/>
                  </a:cubicBezTo>
                  <a:cubicBezTo>
                    <a:pt x="687" y="47"/>
                    <a:pt x="705" y="53"/>
                    <a:pt x="717" y="65"/>
                  </a:cubicBezTo>
                  <a:cubicBezTo>
                    <a:pt x="725" y="71"/>
                    <a:pt x="696" y="74"/>
                    <a:pt x="696" y="82"/>
                  </a:cubicBezTo>
                  <a:cubicBezTo>
                    <a:pt x="696" y="90"/>
                    <a:pt x="707" y="103"/>
                    <a:pt x="717" y="113"/>
                  </a:cubicBezTo>
                  <a:cubicBezTo>
                    <a:pt x="719" y="121"/>
                    <a:pt x="748" y="137"/>
                    <a:pt x="753" y="143"/>
                  </a:cubicBezTo>
                  <a:cubicBezTo>
                    <a:pt x="757" y="148"/>
                    <a:pt x="765" y="147"/>
                    <a:pt x="771" y="149"/>
                  </a:cubicBezTo>
                  <a:cubicBezTo>
                    <a:pt x="773" y="161"/>
                    <a:pt x="770" y="175"/>
                    <a:pt x="777" y="185"/>
                  </a:cubicBezTo>
                  <a:cubicBezTo>
                    <a:pt x="781" y="190"/>
                    <a:pt x="778" y="171"/>
                    <a:pt x="783" y="167"/>
                  </a:cubicBezTo>
                  <a:cubicBezTo>
                    <a:pt x="789" y="162"/>
                    <a:pt x="793" y="187"/>
                    <a:pt x="801" y="185"/>
                  </a:cubicBezTo>
                  <a:cubicBezTo>
                    <a:pt x="802" y="192"/>
                    <a:pt x="811" y="207"/>
                    <a:pt x="813" y="218"/>
                  </a:cubicBezTo>
                  <a:cubicBezTo>
                    <a:pt x="815" y="229"/>
                    <a:pt x="808" y="248"/>
                    <a:pt x="813" y="251"/>
                  </a:cubicBezTo>
                  <a:lnTo>
                    <a:pt x="842" y="238"/>
                  </a:lnTo>
                  <a:lnTo>
                    <a:pt x="887" y="245"/>
                  </a:lnTo>
                  <a:cubicBezTo>
                    <a:pt x="900" y="242"/>
                    <a:pt x="910" y="226"/>
                    <a:pt x="921" y="221"/>
                  </a:cubicBezTo>
                  <a:cubicBezTo>
                    <a:pt x="932" y="216"/>
                    <a:pt x="940" y="225"/>
                    <a:pt x="951" y="215"/>
                  </a:cubicBezTo>
                  <a:cubicBezTo>
                    <a:pt x="971" y="208"/>
                    <a:pt x="966" y="165"/>
                    <a:pt x="986" y="158"/>
                  </a:cubicBezTo>
                  <a:cubicBezTo>
                    <a:pt x="997" y="146"/>
                    <a:pt x="995" y="176"/>
                    <a:pt x="1005" y="178"/>
                  </a:cubicBezTo>
                  <a:cubicBezTo>
                    <a:pt x="1012" y="179"/>
                    <a:pt x="1019" y="167"/>
                    <a:pt x="1026" y="166"/>
                  </a:cubicBezTo>
                  <a:cubicBezTo>
                    <a:pt x="1033" y="165"/>
                    <a:pt x="1045" y="177"/>
                    <a:pt x="1049" y="172"/>
                  </a:cubicBezTo>
                  <a:cubicBezTo>
                    <a:pt x="1053" y="167"/>
                    <a:pt x="1045" y="145"/>
                    <a:pt x="1050" y="137"/>
                  </a:cubicBezTo>
                  <a:cubicBezTo>
                    <a:pt x="1055" y="129"/>
                    <a:pt x="1071" y="131"/>
                    <a:pt x="1076" y="125"/>
                  </a:cubicBezTo>
                  <a:cubicBezTo>
                    <a:pt x="1081" y="119"/>
                    <a:pt x="1078" y="104"/>
                    <a:pt x="1082" y="101"/>
                  </a:cubicBezTo>
                  <a:cubicBezTo>
                    <a:pt x="1086" y="98"/>
                    <a:pt x="1098" y="108"/>
                    <a:pt x="1101" y="107"/>
                  </a:cubicBezTo>
                  <a:cubicBezTo>
                    <a:pt x="1104" y="106"/>
                    <a:pt x="1096" y="97"/>
                    <a:pt x="1100" y="94"/>
                  </a:cubicBezTo>
                  <a:cubicBezTo>
                    <a:pt x="1104" y="91"/>
                    <a:pt x="1116" y="84"/>
                    <a:pt x="1125" y="86"/>
                  </a:cubicBezTo>
                  <a:cubicBezTo>
                    <a:pt x="1134" y="88"/>
                    <a:pt x="1146" y="101"/>
                    <a:pt x="1155" y="107"/>
                  </a:cubicBezTo>
                  <a:cubicBezTo>
                    <a:pt x="1168" y="108"/>
                    <a:pt x="1167" y="119"/>
                    <a:pt x="1179" y="122"/>
                  </a:cubicBezTo>
                  <a:cubicBezTo>
                    <a:pt x="1191" y="125"/>
                    <a:pt x="1236" y="110"/>
                    <a:pt x="1227" y="125"/>
                  </a:cubicBezTo>
                  <a:cubicBezTo>
                    <a:pt x="1231" y="134"/>
                    <a:pt x="1136" y="204"/>
                    <a:pt x="1125" y="215"/>
                  </a:cubicBezTo>
                  <a:cubicBezTo>
                    <a:pt x="1099" y="241"/>
                    <a:pt x="1071" y="267"/>
                    <a:pt x="1041" y="287"/>
                  </a:cubicBezTo>
                  <a:cubicBezTo>
                    <a:pt x="1028" y="296"/>
                    <a:pt x="975" y="334"/>
                    <a:pt x="950" y="347"/>
                  </a:cubicBezTo>
                  <a:cubicBezTo>
                    <a:pt x="937" y="361"/>
                    <a:pt x="977" y="357"/>
                    <a:pt x="980" y="364"/>
                  </a:cubicBezTo>
                  <a:cubicBezTo>
                    <a:pt x="983" y="371"/>
                    <a:pt x="978" y="379"/>
                    <a:pt x="969" y="389"/>
                  </a:cubicBezTo>
                  <a:cubicBezTo>
                    <a:pt x="966" y="398"/>
                    <a:pt x="943" y="423"/>
                    <a:pt x="927" y="425"/>
                  </a:cubicBezTo>
                  <a:cubicBezTo>
                    <a:pt x="911" y="430"/>
                    <a:pt x="889" y="418"/>
                    <a:pt x="873" y="422"/>
                  </a:cubicBezTo>
                  <a:cubicBezTo>
                    <a:pt x="851" y="430"/>
                    <a:pt x="850" y="435"/>
                    <a:pt x="833" y="451"/>
                  </a:cubicBezTo>
                  <a:cubicBezTo>
                    <a:pt x="822" y="463"/>
                    <a:pt x="822" y="498"/>
                    <a:pt x="813" y="503"/>
                  </a:cubicBezTo>
                  <a:cubicBezTo>
                    <a:pt x="804" y="508"/>
                    <a:pt x="790" y="480"/>
                    <a:pt x="777" y="479"/>
                  </a:cubicBezTo>
                  <a:cubicBezTo>
                    <a:pt x="762" y="494"/>
                    <a:pt x="749" y="482"/>
                    <a:pt x="735" y="497"/>
                  </a:cubicBezTo>
                  <a:cubicBezTo>
                    <a:pt x="721" y="512"/>
                    <a:pt x="697" y="545"/>
                    <a:pt x="693" y="569"/>
                  </a:cubicBezTo>
                  <a:cubicBezTo>
                    <a:pt x="687" y="593"/>
                    <a:pt x="710" y="624"/>
                    <a:pt x="711" y="641"/>
                  </a:cubicBezTo>
                  <a:cubicBezTo>
                    <a:pt x="714" y="658"/>
                    <a:pt x="710" y="653"/>
                    <a:pt x="711" y="673"/>
                  </a:cubicBezTo>
                  <a:cubicBezTo>
                    <a:pt x="703" y="699"/>
                    <a:pt x="731" y="737"/>
                    <a:pt x="717" y="761"/>
                  </a:cubicBezTo>
                  <a:cubicBezTo>
                    <a:pt x="719" y="781"/>
                    <a:pt x="729" y="778"/>
                    <a:pt x="728" y="791"/>
                  </a:cubicBezTo>
                  <a:cubicBezTo>
                    <a:pt x="727" y="804"/>
                    <a:pt x="716" y="824"/>
                    <a:pt x="713" y="841"/>
                  </a:cubicBezTo>
                  <a:cubicBezTo>
                    <a:pt x="708" y="855"/>
                    <a:pt x="714" y="877"/>
                    <a:pt x="710" y="892"/>
                  </a:cubicBezTo>
                  <a:cubicBezTo>
                    <a:pt x="706" y="907"/>
                    <a:pt x="696" y="914"/>
                    <a:pt x="687" y="929"/>
                  </a:cubicBezTo>
                  <a:cubicBezTo>
                    <a:pt x="694" y="958"/>
                    <a:pt x="631" y="969"/>
                    <a:pt x="656" y="985"/>
                  </a:cubicBezTo>
                  <a:cubicBezTo>
                    <a:pt x="647" y="1018"/>
                    <a:pt x="672" y="1141"/>
                    <a:pt x="665" y="1171"/>
                  </a:cubicBezTo>
                  <a:cubicBezTo>
                    <a:pt x="658" y="1201"/>
                    <a:pt x="630" y="1156"/>
                    <a:pt x="615" y="1163"/>
                  </a:cubicBezTo>
                  <a:cubicBezTo>
                    <a:pt x="596" y="1201"/>
                    <a:pt x="598" y="1174"/>
                    <a:pt x="573" y="1211"/>
                  </a:cubicBezTo>
                  <a:cubicBezTo>
                    <a:pt x="563" y="1226"/>
                    <a:pt x="557" y="1243"/>
                    <a:pt x="549" y="1259"/>
                  </a:cubicBezTo>
                  <a:cubicBezTo>
                    <a:pt x="549" y="1271"/>
                    <a:pt x="553" y="1286"/>
                    <a:pt x="561" y="1294"/>
                  </a:cubicBezTo>
                  <a:cubicBezTo>
                    <a:pt x="569" y="1302"/>
                    <a:pt x="607" y="1303"/>
                    <a:pt x="597" y="1307"/>
                  </a:cubicBezTo>
                  <a:cubicBezTo>
                    <a:pt x="587" y="1311"/>
                    <a:pt x="520" y="1315"/>
                    <a:pt x="501" y="1319"/>
                  </a:cubicBezTo>
                  <a:cubicBezTo>
                    <a:pt x="483" y="1325"/>
                    <a:pt x="489" y="1325"/>
                    <a:pt x="483" y="1331"/>
                  </a:cubicBezTo>
                  <a:cubicBezTo>
                    <a:pt x="477" y="1337"/>
                    <a:pt x="471" y="1341"/>
                    <a:pt x="465" y="1355"/>
                  </a:cubicBezTo>
                  <a:cubicBezTo>
                    <a:pt x="454" y="1374"/>
                    <a:pt x="458" y="1399"/>
                    <a:pt x="447" y="1415"/>
                  </a:cubicBezTo>
                  <a:cubicBezTo>
                    <a:pt x="436" y="1431"/>
                    <a:pt x="410" y="1444"/>
                    <a:pt x="399" y="1451"/>
                  </a:cubicBezTo>
                  <a:cubicBezTo>
                    <a:pt x="393" y="1449"/>
                    <a:pt x="389" y="1459"/>
                    <a:pt x="383" y="1456"/>
                  </a:cubicBezTo>
                  <a:cubicBezTo>
                    <a:pt x="377" y="1453"/>
                    <a:pt x="370" y="1460"/>
                    <a:pt x="363" y="1457"/>
                  </a:cubicBezTo>
                  <a:cubicBezTo>
                    <a:pt x="346" y="1451"/>
                    <a:pt x="330" y="1431"/>
                    <a:pt x="312" y="1427"/>
                  </a:cubicBezTo>
                  <a:cubicBezTo>
                    <a:pt x="291" y="1413"/>
                    <a:pt x="287" y="1412"/>
                    <a:pt x="273" y="1391"/>
                  </a:cubicBezTo>
                  <a:cubicBezTo>
                    <a:pt x="265" y="1357"/>
                    <a:pt x="244" y="1330"/>
                    <a:pt x="225" y="1301"/>
                  </a:cubicBezTo>
                  <a:cubicBezTo>
                    <a:pt x="211" y="1246"/>
                    <a:pt x="228" y="1267"/>
                    <a:pt x="207" y="1235"/>
                  </a:cubicBezTo>
                  <a:cubicBezTo>
                    <a:pt x="202" y="1216"/>
                    <a:pt x="216" y="1216"/>
                    <a:pt x="213" y="1193"/>
                  </a:cubicBezTo>
                  <a:cubicBezTo>
                    <a:pt x="208" y="1170"/>
                    <a:pt x="187" y="1131"/>
                    <a:pt x="176" y="1099"/>
                  </a:cubicBezTo>
                  <a:cubicBezTo>
                    <a:pt x="174" y="1057"/>
                    <a:pt x="157" y="1027"/>
                    <a:pt x="147" y="1001"/>
                  </a:cubicBezTo>
                  <a:cubicBezTo>
                    <a:pt x="136" y="975"/>
                    <a:pt x="121" y="960"/>
                    <a:pt x="111" y="943"/>
                  </a:cubicBezTo>
                  <a:cubicBezTo>
                    <a:pt x="96" y="921"/>
                    <a:pt x="94" y="923"/>
                    <a:pt x="86" y="898"/>
                  </a:cubicBezTo>
                  <a:cubicBezTo>
                    <a:pt x="79" y="873"/>
                    <a:pt x="66" y="829"/>
                    <a:pt x="60" y="797"/>
                  </a:cubicBezTo>
                  <a:cubicBezTo>
                    <a:pt x="54" y="765"/>
                    <a:pt x="53" y="736"/>
                    <a:pt x="51" y="707"/>
                  </a:cubicBezTo>
                  <a:cubicBezTo>
                    <a:pt x="49" y="678"/>
                    <a:pt x="50" y="643"/>
                    <a:pt x="45" y="623"/>
                  </a:cubicBezTo>
                  <a:cubicBezTo>
                    <a:pt x="34" y="591"/>
                    <a:pt x="46" y="617"/>
                    <a:pt x="21" y="587"/>
                  </a:cubicBezTo>
                  <a:cubicBezTo>
                    <a:pt x="16" y="581"/>
                    <a:pt x="9" y="569"/>
                    <a:pt x="9" y="569"/>
                  </a:cubicBezTo>
                  <a:close/>
                </a:path>
              </a:pathLst>
            </a:custGeom>
            <a:gradFill rotWithShape="0">
              <a:gsLst>
                <a:gs pos="0">
                  <a:srgbClr val="FF99CC"/>
                </a:gs>
                <a:gs pos="100000">
                  <a:srgbClr val="FFFFFF"/>
                </a:gs>
              </a:gsLst>
              <a:lin ang="5400000" scaled="1"/>
            </a:gradFill>
            <a:ln w="635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48485" name="Freeform 5"/>
            <p:cNvSpPr>
              <a:spLocks/>
            </p:cNvSpPr>
            <p:nvPr/>
          </p:nvSpPr>
          <p:spPr bwMode="auto">
            <a:xfrm>
              <a:off x="192" y="2800"/>
              <a:ext cx="927" cy="749"/>
            </a:xfrm>
            <a:custGeom>
              <a:avLst/>
              <a:gdLst>
                <a:gd name="T0" fmla="*/ 1 w 1755"/>
                <a:gd name="T1" fmla="*/ 1 h 1470"/>
                <a:gd name="T2" fmla="*/ 1 w 1755"/>
                <a:gd name="T3" fmla="*/ 1 h 1470"/>
                <a:gd name="T4" fmla="*/ 1 w 1755"/>
                <a:gd name="T5" fmla="*/ 1 h 1470"/>
                <a:gd name="T6" fmla="*/ 1 w 1755"/>
                <a:gd name="T7" fmla="*/ 1 h 1470"/>
                <a:gd name="T8" fmla="*/ 1 w 1755"/>
                <a:gd name="T9" fmla="*/ 1 h 1470"/>
                <a:gd name="T10" fmla="*/ 1 w 1755"/>
                <a:gd name="T11" fmla="*/ 1 h 1470"/>
                <a:gd name="T12" fmla="*/ 1 w 1755"/>
                <a:gd name="T13" fmla="*/ 1 h 1470"/>
                <a:gd name="T14" fmla="*/ 1 w 1755"/>
                <a:gd name="T15" fmla="*/ 1 h 1470"/>
                <a:gd name="T16" fmla="*/ 1 w 1755"/>
                <a:gd name="T17" fmla="*/ 1 h 1470"/>
                <a:gd name="T18" fmla="*/ 1 w 1755"/>
                <a:gd name="T19" fmla="*/ 1 h 1470"/>
                <a:gd name="T20" fmla="*/ 1 w 1755"/>
                <a:gd name="T21" fmla="*/ 1 h 1470"/>
                <a:gd name="T22" fmla="*/ 1 w 1755"/>
                <a:gd name="T23" fmla="*/ 1 h 1470"/>
                <a:gd name="T24" fmla="*/ 1 w 1755"/>
                <a:gd name="T25" fmla="*/ 1 h 1470"/>
                <a:gd name="T26" fmla="*/ 1 w 1755"/>
                <a:gd name="T27" fmla="*/ 1 h 1470"/>
                <a:gd name="T28" fmla="*/ 1 w 1755"/>
                <a:gd name="T29" fmla="*/ 1 h 1470"/>
                <a:gd name="T30" fmla="*/ 1 w 1755"/>
                <a:gd name="T31" fmla="*/ 1 h 1470"/>
                <a:gd name="T32" fmla="*/ 1 w 1755"/>
                <a:gd name="T33" fmla="*/ 1 h 1470"/>
                <a:gd name="T34" fmla="*/ 1 w 1755"/>
                <a:gd name="T35" fmla="*/ 1 h 1470"/>
                <a:gd name="T36" fmla="*/ 1 w 1755"/>
                <a:gd name="T37" fmla="*/ 1 h 1470"/>
                <a:gd name="T38" fmla="*/ 1 w 1755"/>
                <a:gd name="T39" fmla="*/ 1 h 1470"/>
                <a:gd name="T40" fmla="*/ 1 w 1755"/>
                <a:gd name="T41" fmla="*/ 1 h 1470"/>
                <a:gd name="T42" fmla="*/ 1 w 1755"/>
                <a:gd name="T43" fmla="*/ 1 h 1470"/>
                <a:gd name="T44" fmla="*/ 1 w 1755"/>
                <a:gd name="T45" fmla="*/ 1 h 1470"/>
                <a:gd name="T46" fmla="*/ 1 w 1755"/>
                <a:gd name="T47" fmla="*/ 1 h 1470"/>
                <a:gd name="T48" fmla="*/ 1 w 1755"/>
                <a:gd name="T49" fmla="*/ 1 h 1470"/>
                <a:gd name="T50" fmla="*/ 1 w 1755"/>
                <a:gd name="T51" fmla="*/ 1 h 1470"/>
                <a:gd name="T52" fmla="*/ 1 w 1755"/>
                <a:gd name="T53" fmla="*/ 1 h 1470"/>
                <a:gd name="T54" fmla="*/ 1 w 1755"/>
                <a:gd name="T55" fmla="*/ 1 h 1470"/>
                <a:gd name="T56" fmla="*/ 1 w 1755"/>
                <a:gd name="T57" fmla="*/ 1 h 1470"/>
                <a:gd name="T58" fmla="*/ 1 w 1755"/>
                <a:gd name="T59" fmla="*/ 1 h 1470"/>
                <a:gd name="T60" fmla="*/ 1 w 1755"/>
                <a:gd name="T61" fmla="*/ 1 h 1470"/>
                <a:gd name="T62" fmla="*/ 1 w 1755"/>
                <a:gd name="T63" fmla="*/ 1 h 1470"/>
                <a:gd name="T64" fmla="*/ 1 w 1755"/>
                <a:gd name="T65" fmla="*/ 1 h 1470"/>
                <a:gd name="T66" fmla="*/ 1 w 1755"/>
                <a:gd name="T67" fmla="*/ 1 h 1470"/>
                <a:gd name="T68" fmla="*/ 1 w 1755"/>
                <a:gd name="T69" fmla="*/ 1 h 1470"/>
                <a:gd name="T70" fmla="*/ 1 w 1755"/>
                <a:gd name="T71" fmla="*/ 1 h 1470"/>
                <a:gd name="T72" fmla="*/ 1 w 1755"/>
                <a:gd name="T73" fmla="*/ 1 h 1470"/>
                <a:gd name="T74" fmla="*/ 1 w 1755"/>
                <a:gd name="T75" fmla="*/ 1 h 1470"/>
                <a:gd name="T76" fmla="*/ 1 w 1755"/>
                <a:gd name="T77" fmla="*/ 1 h 1470"/>
                <a:gd name="T78" fmla="*/ 1 w 1755"/>
                <a:gd name="T79" fmla="*/ 1 h 1470"/>
                <a:gd name="T80" fmla="*/ 1 w 1755"/>
                <a:gd name="T81" fmla="*/ 1 h 1470"/>
                <a:gd name="T82" fmla="*/ 1 w 1755"/>
                <a:gd name="T83" fmla="*/ 1 h 1470"/>
                <a:gd name="T84" fmla="*/ 1 w 1755"/>
                <a:gd name="T85" fmla="*/ 1 h 1470"/>
                <a:gd name="T86" fmla="*/ 1 w 1755"/>
                <a:gd name="T87" fmla="*/ 1 h 1470"/>
                <a:gd name="T88" fmla="*/ 1 w 1755"/>
                <a:gd name="T89" fmla="*/ 1 h 147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755"/>
                <a:gd name="T136" fmla="*/ 0 h 1470"/>
                <a:gd name="T137" fmla="*/ 1755 w 1755"/>
                <a:gd name="T138" fmla="*/ 1470 h 147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755" h="1470">
                  <a:moveTo>
                    <a:pt x="39" y="300"/>
                  </a:moveTo>
                  <a:cubicBezTo>
                    <a:pt x="26" y="320"/>
                    <a:pt x="0" y="340"/>
                    <a:pt x="21" y="366"/>
                  </a:cubicBezTo>
                  <a:cubicBezTo>
                    <a:pt x="30" y="377"/>
                    <a:pt x="57" y="390"/>
                    <a:pt x="57" y="390"/>
                  </a:cubicBezTo>
                  <a:cubicBezTo>
                    <a:pt x="70" y="429"/>
                    <a:pt x="100" y="432"/>
                    <a:pt x="135" y="438"/>
                  </a:cubicBezTo>
                  <a:cubicBezTo>
                    <a:pt x="169" y="460"/>
                    <a:pt x="193" y="434"/>
                    <a:pt x="231" y="426"/>
                  </a:cubicBezTo>
                  <a:cubicBezTo>
                    <a:pt x="204" y="467"/>
                    <a:pt x="191" y="474"/>
                    <a:pt x="141" y="480"/>
                  </a:cubicBezTo>
                  <a:cubicBezTo>
                    <a:pt x="129" y="484"/>
                    <a:pt x="117" y="488"/>
                    <a:pt x="105" y="492"/>
                  </a:cubicBezTo>
                  <a:cubicBezTo>
                    <a:pt x="99" y="494"/>
                    <a:pt x="87" y="498"/>
                    <a:pt x="87" y="498"/>
                  </a:cubicBezTo>
                  <a:cubicBezTo>
                    <a:pt x="100" y="460"/>
                    <a:pt x="78" y="469"/>
                    <a:pt x="63" y="492"/>
                  </a:cubicBezTo>
                  <a:cubicBezTo>
                    <a:pt x="71" y="526"/>
                    <a:pt x="82" y="563"/>
                    <a:pt x="111" y="582"/>
                  </a:cubicBezTo>
                  <a:cubicBezTo>
                    <a:pt x="119" y="606"/>
                    <a:pt x="132" y="616"/>
                    <a:pt x="153" y="630"/>
                  </a:cubicBezTo>
                  <a:cubicBezTo>
                    <a:pt x="164" y="646"/>
                    <a:pt x="195" y="682"/>
                    <a:pt x="213" y="690"/>
                  </a:cubicBezTo>
                  <a:cubicBezTo>
                    <a:pt x="225" y="695"/>
                    <a:pt x="249" y="702"/>
                    <a:pt x="249" y="702"/>
                  </a:cubicBezTo>
                  <a:cubicBezTo>
                    <a:pt x="285" y="690"/>
                    <a:pt x="304" y="678"/>
                    <a:pt x="345" y="672"/>
                  </a:cubicBezTo>
                  <a:cubicBezTo>
                    <a:pt x="364" y="659"/>
                    <a:pt x="383" y="658"/>
                    <a:pt x="393" y="636"/>
                  </a:cubicBezTo>
                  <a:cubicBezTo>
                    <a:pt x="398" y="624"/>
                    <a:pt x="405" y="600"/>
                    <a:pt x="405" y="600"/>
                  </a:cubicBezTo>
                  <a:cubicBezTo>
                    <a:pt x="407" y="578"/>
                    <a:pt x="403" y="555"/>
                    <a:pt x="411" y="534"/>
                  </a:cubicBezTo>
                  <a:cubicBezTo>
                    <a:pt x="413" y="528"/>
                    <a:pt x="426" y="534"/>
                    <a:pt x="429" y="540"/>
                  </a:cubicBezTo>
                  <a:cubicBezTo>
                    <a:pt x="436" y="554"/>
                    <a:pt x="411" y="566"/>
                    <a:pt x="405" y="570"/>
                  </a:cubicBezTo>
                  <a:cubicBezTo>
                    <a:pt x="455" y="587"/>
                    <a:pt x="385" y="583"/>
                    <a:pt x="435" y="600"/>
                  </a:cubicBezTo>
                  <a:cubicBezTo>
                    <a:pt x="450" y="644"/>
                    <a:pt x="448" y="692"/>
                    <a:pt x="459" y="738"/>
                  </a:cubicBezTo>
                  <a:cubicBezTo>
                    <a:pt x="452" y="766"/>
                    <a:pt x="442" y="794"/>
                    <a:pt x="435" y="822"/>
                  </a:cubicBezTo>
                  <a:cubicBezTo>
                    <a:pt x="440" y="937"/>
                    <a:pt x="440" y="1054"/>
                    <a:pt x="477" y="1164"/>
                  </a:cubicBezTo>
                  <a:cubicBezTo>
                    <a:pt x="483" y="1254"/>
                    <a:pt x="496" y="1390"/>
                    <a:pt x="549" y="1470"/>
                  </a:cubicBezTo>
                  <a:cubicBezTo>
                    <a:pt x="594" y="1455"/>
                    <a:pt x="572" y="1418"/>
                    <a:pt x="567" y="1380"/>
                  </a:cubicBezTo>
                  <a:cubicBezTo>
                    <a:pt x="572" y="1349"/>
                    <a:pt x="582" y="1336"/>
                    <a:pt x="591" y="1308"/>
                  </a:cubicBezTo>
                  <a:cubicBezTo>
                    <a:pt x="593" y="1292"/>
                    <a:pt x="591" y="1275"/>
                    <a:pt x="597" y="1260"/>
                  </a:cubicBezTo>
                  <a:cubicBezTo>
                    <a:pt x="601" y="1249"/>
                    <a:pt x="641" y="1236"/>
                    <a:pt x="651" y="1230"/>
                  </a:cubicBezTo>
                  <a:cubicBezTo>
                    <a:pt x="673" y="1196"/>
                    <a:pt x="650" y="1222"/>
                    <a:pt x="699" y="1206"/>
                  </a:cubicBezTo>
                  <a:cubicBezTo>
                    <a:pt x="699" y="1206"/>
                    <a:pt x="732" y="1189"/>
                    <a:pt x="735" y="1188"/>
                  </a:cubicBezTo>
                  <a:cubicBezTo>
                    <a:pt x="761" y="1150"/>
                    <a:pt x="774" y="1157"/>
                    <a:pt x="825" y="1152"/>
                  </a:cubicBezTo>
                  <a:cubicBezTo>
                    <a:pt x="845" y="1139"/>
                    <a:pt x="853" y="1123"/>
                    <a:pt x="873" y="1110"/>
                  </a:cubicBezTo>
                  <a:cubicBezTo>
                    <a:pt x="889" y="1062"/>
                    <a:pt x="865" y="1118"/>
                    <a:pt x="897" y="1086"/>
                  </a:cubicBezTo>
                  <a:cubicBezTo>
                    <a:pt x="926" y="1057"/>
                    <a:pt x="908" y="1052"/>
                    <a:pt x="939" y="1038"/>
                  </a:cubicBezTo>
                  <a:cubicBezTo>
                    <a:pt x="951" y="1033"/>
                    <a:pt x="975" y="1026"/>
                    <a:pt x="975" y="1026"/>
                  </a:cubicBezTo>
                  <a:cubicBezTo>
                    <a:pt x="1003" y="985"/>
                    <a:pt x="985" y="995"/>
                    <a:pt x="1017" y="984"/>
                  </a:cubicBezTo>
                  <a:cubicBezTo>
                    <a:pt x="1006" y="952"/>
                    <a:pt x="1014" y="923"/>
                    <a:pt x="1047" y="912"/>
                  </a:cubicBezTo>
                  <a:cubicBezTo>
                    <a:pt x="1061" y="869"/>
                    <a:pt x="1048" y="883"/>
                    <a:pt x="1077" y="864"/>
                  </a:cubicBezTo>
                  <a:cubicBezTo>
                    <a:pt x="1121" y="873"/>
                    <a:pt x="1157" y="893"/>
                    <a:pt x="1203" y="900"/>
                  </a:cubicBezTo>
                  <a:cubicBezTo>
                    <a:pt x="1260" y="919"/>
                    <a:pt x="1249" y="924"/>
                    <a:pt x="1269" y="984"/>
                  </a:cubicBezTo>
                  <a:cubicBezTo>
                    <a:pt x="1271" y="990"/>
                    <a:pt x="1281" y="987"/>
                    <a:pt x="1287" y="990"/>
                  </a:cubicBezTo>
                  <a:cubicBezTo>
                    <a:pt x="1293" y="993"/>
                    <a:pt x="1299" y="998"/>
                    <a:pt x="1305" y="1002"/>
                  </a:cubicBezTo>
                  <a:cubicBezTo>
                    <a:pt x="1313" y="1026"/>
                    <a:pt x="1320" y="1036"/>
                    <a:pt x="1341" y="1050"/>
                  </a:cubicBezTo>
                  <a:cubicBezTo>
                    <a:pt x="1349" y="1074"/>
                    <a:pt x="1353" y="1084"/>
                    <a:pt x="1377" y="1092"/>
                  </a:cubicBezTo>
                  <a:cubicBezTo>
                    <a:pt x="1386" y="1118"/>
                    <a:pt x="1394" y="1118"/>
                    <a:pt x="1419" y="1110"/>
                  </a:cubicBezTo>
                  <a:cubicBezTo>
                    <a:pt x="1421" y="1104"/>
                    <a:pt x="1421" y="1097"/>
                    <a:pt x="1425" y="1092"/>
                  </a:cubicBezTo>
                  <a:cubicBezTo>
                    <a:pt x="1430" y="1086"/>
                    <a:pt x="1439" y="1086"/>
                    <a:pt x="1443" y="1080"/>
                  </a:cubicBezTo>
                  <a:cubicBezTo>
                    <a:pt x="1472" y="1033"/>
                    <a:pt x="1435" y="1051"/>
                    <a:pt x="1473" y="1038"/>
                  </a:cubicBezTo>
                  <a:cubicBezTo>
                    <a:pt x="1475" y="1032"/>
                    <a:pt x="1475" y="1025"/>
                    <a:pt x="1479" y="1020"/>
                  </a:cubicBezTo>
                  <a:cubicBezTo>
                    <a:pt x="1484" y="1014"/>
                    <a:pt x="1493" y="1014"/>
                    <a:pt x="1497" y="1008"/>
                  </a:cubicBezTo>
                  <a:cubicBezTo>
                    <a:pt x="1504" y="997"/>
                    <a:pt x="1505" y="984"/>
                    <a:pt x="1509" y="972"/>
                  </a:cubicBezTo>
                  <a:cubicBezTo>
                    <a:pt x="1511" y="966"/>
                    <a:pt x="1515" y="954"/>
                    <a:pt x="1515" y="954"/>
                  </a:cubicBezTo>
                  <a:cubicBezTo>
                    <a:pt x="1507" y="920"/>
                    <a:pt x="1498" y="887"/>
                    <a:pt x="1479" y="858"/>
                  </a:cubicBezTo>
                  <a:cubicBezTo>
                    <a:pt x="1481" y="850"/>
                    <a:pt x="1477" y="836"/>
                    <a:pt x="1485" y="834"/>
                  </a:cubicBezTo>
                  <a:cubicBezTo>
                    <a:pt x="1497" y="831"/>
                    <a:pt x="1521" y="846"/>
                    <a:pt x="1521" y="846"/>
                  </a:cubicBezTo>
                  <a:cubicBezTo>
                    <a:pt x="1536" y="869"/>
                    <a:pt x="1543" y="873"/>
                    <a:pt x="1569" y="864"/>
                  </a:cubicBezTo>
                  <a:cubicBezTo>
                    <a:pt x="1540" y="845"/>
                    <a:pt x="1553" y="859"/>
                    <a:pt x="1539" y="816"/>
                  </a:cubicBezTo>
                  <a:cubicBezTo>
                    <a:pt x="1537" y="810"/>
                    <a:pt x="1533" y="798"/>
                    <a:pt x="1533" y="798"/>
                  </a:cubicBezTo>
                  <a:cubicBezTo>
                    <a:pt x="1537" y="753"/>
                    <a:pt x="1526" y="722"/>
                    <a:pt x="1569" y="708"/>
                  </a:cubicBezTo>
                  <a:cubicBezTo>
                    <a:pt x="1625" y="719"/>
                    <a:pt x="1607" y="705"/>
                    <a:pt x="1647" y="678"/>
                  </a:cubicBezTo>
                  <a:cubicBezTo>
                    <a:pt x="1654" y="656"/>
                    <a:pt x="1670" y="646"/>
                    <a:pt x="1677" y="624"/>
                  </a:cubicBezTo>
                  <a:cubicBezTo>
                    <a:pt x="1679" y="608"/>
                    <a:pt x="1677" y="591"/>
                    <a:pt x="1683" y="576"/>
                  </a:cubicBezTo>
                  <a:cubicBezTo>
                    <a:pt x="1687" y="565"/>
                    <a:pt x="1727" y="552"/>
                    <a:pt x="1737" y="546"/>
                  </a:cubicBezTo>
                  <a:cubicBezTo>
                    <a:pt x="1743" y="537"/>
                    <a:pt x="1755" y="522"/>
                    <a:pt x="1755" y="510"/>
                  </a:cubicBezTo>
                  <a:cubicBezTo>
                    <a:pt x="1755" y="491"/>
                    <a:pt x="1742" y="487"/>
                    <a:pt x="1731" y="474"/>
                  </a:cubicBezTo>
                  <a:cubicBezTo>
                    <a:pt x="1705" y="443"/>
                    <a:pt x="1684" y="366"/>
                    <a:pt x="1647" y="354"/>
                  </a:cubicBezTo>
                  <a:cubicBezTo>
                    <a:pt x="1615" y="365"/>
                    <a:pt x="1622" y="375"/>
                    <a:pt x="1587" y="366"/>
                  </a:cubicBezTo>
                  <a:cubicBezTo>
                    <a:pt x="1568" y="337"/>
                    <a:pt x="1581" y="308"/>
                    <a:pt x="1551" y="288"/>
                  </a:cubicBezTo>
                  <a:cubicBezTo>
                    <a:pt x="1523" y="246"/>
                    <a:pt x="1561" y="294"/>
                    <a:pt x="1509" y="264"/>
                  </a:cubicBezTo>
                  <a:cubicBezTo>
                    <a:pt x="1483" y="249"/>
                    <a:pt x="1508" y="245"/>
                    <a:pt x="1491" y="228"/>
                  </a:cubicBezTo>
                  <a:cubicBezTo>
                    <a:pt x="1478" y="215"/>
                    <a:pt x="1455" y="219"/>
                    <a:pt x="1437" y="216"/>
                  </a:cubicBezTo>
                  <a:cubicBezTo>
                    <a:pt x="1405" y="227"/>
                    <a:pt x="1427" y="235"/>
                    <a:pt x="1395" y="246"/>
                  </a:cubicBezTo>
                  <a:cubicBezTo>
                    <a:pt x="1359" y="234"/>
                    <a:pt x="1389" y="222"/>
                    <a:pt x="1353" y="210"/>
                  </a:cubicBezTo>
                  <a:cubicBezTo>
                    <a:pt x="1322" y="220"/>
                    <a:pt x="1326" y="207"/>
                    <a:pt x="1317" y="180"/>
                  </a:cubicBezTo>
                  <a:cubicBezTo>
                    <a:pt x="1303" y="182"/>
                    <a:pt x="1288" y="180"/>
                    <a:pt x="1275" y="186"/>
                  </a:cubicBezTo>
                  <a:cubicBezTo>
                    <a:pt x="1268" y="189"/>
                    <a:pt x="1269" y="199"/>
                    <a:pt x="1263" y="204"/>
                  </a:cubicBezTo>
                  <a:cubicBezTo>
                    <a:pt x="1258" y="208"/>
                    <a:pt x="1251" y="208"/>
                    <a:pt x="1245" y="210"/>
                  </a:cubicBezTo>
                  <a:cubicBezTo>
                    <a:pt x="1211" y="188"/>
                    <a:pt x="1237" y="175"/>
                    <a:pt x="1203" y="186"/>
                  </a:cubicBezTo>
                  <a:cubicBezTo>
                    <a:pt x="1178" y="223"/>
                    <a:pt x="1174" y="195"/>
                    <a:pt x="1167" y="168"/>
                  </a:cubicBezTo>
                  <a:cubicBezTo>
                    <a:pt x="1157" y="170"/>
                    <a:pt x="1146" y="169"/>
                    <a:pt x="1137" y="174"/>
                  </a:cubicBezTo>
                  <a:cubicBezTo>
                    <a:pt x="1108" y="191"/>
                    <a:pt x="1136" y="244"/>
                    <a:pt x="1143" y="264"/>
                  </a:cubicBezTo>
                  <a:cubicBezTo>
                    <a:pt x="1147" y="276"/>
                    <a:pt x="1151" y="288"/>
                    <a:pt x="1155" y="300"/>
                  </a:cubicBezTo>
                  <a:cubicBezTo>
                    <a:pt x="1157" y="306"/>
                    <a:pt x="1161" y="318"/>
                    <a:pt x="1161" y="318"/>
                  </a:cubicBezTo>
                  <a:cubicBezTo>
                    <a:pt x="1136" y="326"/>
                    <a:pt x="1128" y="320"/>
                    <a:pt x="1107" y="306"/>
                  </a:cubicBezTo>
                  <a:cubicBezTo>
                    <a:pt x="1103" y="294"/>
                    <a:pt x="1099" y="282"/>
                    <a:pt x="1095" y="270"/>
                  </a:cubicBezTo>
                  <a:cubicBezTo>
                    <a:pt x="1093" y="264"/>
                    <a:pt x="1089" y="252"/>
                    <a:pt x="1089" y="252"/>
                  </a:cubicBezTo>
                  <a:cubicBezTo>
                    <a:pt x="1095" y="226"/>
                    <a:pt x="1109" y="217"/>
                    <a:pt x="1101" y="192"/>
                  </a:cubicBezTo>
                  <a:cubicBezTo>
                    <a:pt x="1103" y="186"/>
                    <a:pt x="1103" y="178"/>
                    <a:pt x="1107" y="174"/>
                  </a:cubicBezTo>
                  <a:cubicBezTo>
                    <a:pt x="1117" y="164"/>
                    <a:pt x="1143" y="150"/>
                    <a:pt x="1143" y="150"/>
                  </a:cubicBezTo>
                  <a:cubicBezTo>
                    <a:pt x="1147" y="144"/>
                    <a:pt x="1150" y="137"/>
                    <a:pt x="1155" y="132"/>
                  </a:cubicBezTo>
                  <a:cubicBezTo>
                    <a:pt x="1160" y="127"/>
                    <a:pt x="1169" y="126"/>
                    <a:pt x="1173" y="120"/>
                  </a:cubicBezTo>
                  <a:cubicBezTo>
                    <a:pt x="1180" y="109"/>
                    <a:pt x="1185" y="84"/>
                    <a:pt x="1185" y="84"/>
                  </a:cubicBezTo>
                  <a:cubicBezTo>
                    <a:pt x="1179" y="66"/>
                    <a:pt x="1173" y="48"/>
                    <a:pt x="1167" y="30"/>
                  </a:cubicBezTo>
                  <a:cubicBezTo>
                    <a:pt x="1165" y="24"/>
                    <a:pt x="1155" y="27"/>
                    <a:pt x="1149" y="24"/>
                  </a:cubicBezTo>
                  <a:cubicBezTo>
                    <a:pt x="1136" y="17"/>
                    <a:pt x="1113" y="0"/>
                    <a:pt x="1113" y="0"/>
                  </a:cubicBezTo>
                  <a:cubicBezTo>
                    <a:pt x="1061" y="17"/>
                    <a:pt x="1016" y="53"/>
                    <a:pt x="963" y="66"/>
                  </a:cubicBezTo>
                  <a:cubicBezTo>
                    <a:pt x="943" y="79"/>
                    <a:pt x="938" y="94"/>
                    <a:pt x="915" y="102"/>
                  </a:cubicBezTo>
                  <a:cubicBezTo>
                    <a:pt x="908" y="122"/>
                    <a:pt x="898" y="136"/>
                    <a:pt x="891" y="156"/>
                  </a:cubicBezTo>
                  <a:cubicBezTo>
                    <a:pt x="911" y="163"/>
                    <a:pt x="925" y="173"/>
                    <a:pt x="945" y="180"/>
                  </a:cubicBezTo>
                  <a:cubicBezTo>
                    <a:pt x="957" y="176"/>
                    <a:pt x="969" y="172"/>
                    <a:pt x="981" y="168"/>
                  </a:cubicBezTo>
                  <a:cubicBezTo>
                    <a:pt x="995" y="163"/>
                    <a:pt x="1005" y="204"/>
                    <a:pt x="1005" y="204"/>
                  </a:cubicBezTo>
                  <a:cubicBezTo>
                    <a:pt x="981" y="220"/>
                    <a:pt x="962" y="215"/>
                    <a:pt x="945" y="240"/>
                  </a:cubicBezTo>
                  <a:cubicBezTo>
                    <a:pt x="960" y="263"/>
                    <a:pt x="978" y="271"/>
                    <a:pt x="945" y="282"/>
                  </a:cubicBezTo>
                  <a:cubicBezTo>
                    <a:pt x="939" y="278"/>
                    <a:pt x="933" y="265"/>
                    <a:pt x="927" y="270"/>
                  </a:cubicBezTo>
                  <a:cubicBezTo>
                    <a:pt x="917" y="278"/>
                    <a:pt x="915" y="306"/>
                    <a:pt x="915" y="306"/>
                  </a:cubicBezTo>
                  <a:cubicBezTo>
                    <a:pt x="919" y="312"/>
                    <a:pt x="934" y="322"/>
                    <a:pt x="927" y="324"/>
                  </a:cubicBezTo>
                  <a:cubicBezTo>
                    <a:pt x="915" y="327"/>
                    <a:pt x="903" y="316"/>
                    <a:pt x="891" y="312"/>
                  </a:cubicBezTo>
                  <a:cubicBezTo>
                    <a:pt x="885" y="310"/>
                    <a:pt x="873" y="306"/>
                    <a:pt x="873" y="306"/>
                  </a:cubicBezTo>
                  <a:cubicBezTo>
                    <a:pt x="850" y="314"/>
                    <a:pt x="848" y="328"/>
                    <a:pt x="825" y="336"/>
                  </a:cubicBezTo>
                  <a:cubicBezTo>
                    <a:pt x="816" y="362"/>
                    <a:pt x="808" y="362"/>
                    <a:pt x="783" y="354"/>
                  </a:cubicBezTo>
                  <a:cubicBezTo>
                    <a:pt x="795" y="304"/>
                    <a:pt x="777" y="348"/>
                    <a:pt x="807" y="324"/>
                  </a:cubicBezTo>
                  <a:cubicBezTo>
                    <a:pt x="832" y="304"/>
                    <a:pt x="807" y="294"/>
                    <a:pt x="843" y="282"/>
                  </a:cubicBezTo>
                  <a:cubicBezTo>
                    <a:pt x="852" y="255"/>
                    <a:pt x="841" y="249"/>
                    <a:pt x="819" y="234"/>
                  </a:cubicBezTo>
                  <a:cubicBezTo>
                    <a:pt x="783" y="243"/>
                    <a:pt x="782" y="267"/>
                    <a:pt x="771" y="234"/>
                  </a:cubicBezTo>
                  <a:cubicBezTo>
                    <a:pt x="773" y="224"/>
                    <a:pt x="782" y="213"/>
                    <a:pt x="777" y="204"/>
                  </a:cubicBezTo>
                  <a:cubicBezTo>
                    <a:pt x="776" y="202"/>
                    <a:pt x="729" y="226"/>
                    <a:pt x="723" y="228"/>
                  </a:cubicBezTo>
                  <a:cubicBezTo>
                    <a:pt x="708" y="272"/>
                    <a:pt x="708" y="252"/>
                    <a:pt x="717" y="288"/>
                  </a:cubicBezTo>
                  <a:cubicBezTo>
                    <a:pt x="713" y="329"/>
                    <a:pt x="721" y="381"/>
                    <a:pt x="675" y="396"/>
                  </a:cubicBezTo>
                  <a:cubicBezTo>
                    <a:pt x="675" y="397"/>
                    <a:pt x="689" y="434"/>
                    <a:pt x="675" y="438"/>
                  </a:cubicBezTo>
                  <a:cubicBezTo>
                    <a:pt x="668" y="440"/>
                    <a:pt x="664" y="429"/>
                    <a:pt x="657" y="426"/>
                  </a:cubicBezTo>
                  <a:cubicBezTo>
                    <a:pt x="645" y="421"/>
                    <a:pt x="633" y="418"/>
                    <a:pt x="621" y="414"/>
                  </a:cubicBezTo>
                  <a:cubicBezTo>
                    <a:pt x="607" y="409"/>
                    <a:pt x="585" y="390"/>
                    <a:pt x="585" y="390"/>
                  </a:cubicBezTo>
                  <a:cubicBezTo>
                    <a:pt x="574" y="357"/>
                    <a:pt x="572" y="343"/>
                    <a:pt x="543" y="324"/>
                  </a:cubicBezTo>
                  <a:cubicBezTo>
                    <a:pt x="537" y="307"/>
                    <a:pt x="540" y="286"/>
                    <a:pt x="531" y="270"/>
                  </a:cubicBezTo>
                  <a:cubicBezTo>
                    <a:pt x="528" y="265"/>
                    <a:pt x="484" y="259"/>
                    <a:pt x="477" y="258"/>
                  </a:cubicBezTo>
                  <a:cubicBezTo>
                    <a:pt x="438" y="232"/>
                    <a:pt x="390" y="230"/>
                    <a:pt x="351" y="204"/>
                  </a:cubicBezTo>
                  <a:cubicBezTo>
                    <a:pt x="339" y="208"/>
                    <a:pt x="323" y="211"/>
                    <a:pt x="315" y="222"/>
                  </a:cubicBezTo>
                  <a:cubicBezTo>
                    <a:pt x="294" y="248"/>
                    <a:pt x="328" y="235"/>
                    <a:pt x="291" y="252"/>
                  </a:cubicBezTo>
                  <a:cubicBezTo>
                    <a:pt x="279" y="257"/>
                    <a:pt x="255" y="264"/>
                    <a:pt x="255" y="264"/>
                  </a:cubicBezTo>
                  <a:cubicBezTo>
                    <a:pt x="251" y="258"/>
                    <a:pt x="250" y="248"/>
                    <a:pt x="243" y="246"/>
                  </a:cubicBezTo>
                  <a:cubicBezTo>
                    <a:pt x="233" y="243"/>
                    <a:pt x="223" y="250"/>
                    <a:pt x="213" y="252"/>
                  </a:cubicBezTo>
                  <a:cubicBezTo>
                    <a:pt x="197" y="254"/>
                    <a:pt x="181" y="256"/>
                    <a:pt x="165" y="258"/>
                  </a:cubicBezTo>
                  <a:cubicBezTo>
                    <a:pt x="132" y="247"/>
                    <a:pt x="103" y="245"/>
                    <a:pt x="69" y="252"/>
                  </a:cubicBezTo>
                  <a:cubicBezTo>
                    <a:pt x="50" y="281"/>
                    <a:pt x="59" y="263"/>
                    <a:pt x="45" y="306"/>
                  </a:cubicBezTo>
                  <a:cubicBezTo>
                    <a:pt x="43" y="312"/>
                    <a:pt x="31" y="316"/>
                    <a:pt x="27" y="312"/>
                  </a:cubicBezTo>
                  <a:cubicBezTo>
                    <a:pt x="23" y="308"/>
                    <a:pt x="35" y="304"/>
                    <a:pt x="39" y="300"/>
                  </a:cubicBezTo>
                  <a:close/>
                </a:path>
              </a:pathLst>
            </a:custGeom>
            <a:gradFill rotWithShape="0">
              <a:gsLst>
                <a:gs pos="0">
                  <a:srgbClr val="FFCC99"/>
                </a:gs>
                <a:gs pos="100000">
                  <a:srgbClr val="FFFFFF"/>
                </a:gs>
              </a:gsLst>
              <a:lin ang="5400000" scaled="1"/>
            </a:gradFill>
            <a:ln w="635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48486" name="Freeform 6"/>
            <p:cNvSpPr>
              <a:spLocks/>
            </p:cNvSpPr>
            <p:nvPr/>
          </p:nvSpPr>
          <p:spPr bwMode="auto">
            <a:xfrm>
              <a:off x="287" y="2140"/>
              <a:ext cx="855" cy="896"/>
            </a:xfrm>
            <a:custGeom>
              <a:avLst/>
              <a:gdLst>
                <a:gd name="T0" fmla="*/ 1 w 1636"/>
                <a:gd name="T1" fmla="*/ 1 h 1758"/>
                <a:gd name="T2" fmla="*/ 1 w 1636"/>
                <a:gd name="T3" fmla="*/ 1 h 1758"/>
                <a:gd name="T4" fmla="*/ 1 w 1636"/>
                <a:gd name="T5" fmla="*/ 1 h 1758"/>
                <a:gd name="T6" fmla="*/ 1 w 1636"/>
                <a:gd name="T7" fmla="*/ 1 h 1758"/>
                <a:gd name="T8" fmla="*/ 1 w 1636"/>
                <a:gd name="T9" fmla="*/ 1 h 1758"/>
                <a:gd name="T10" fmla="*/ 1 w 1636"/>
                <a:gd name="T11" fmla="*/ 1 h 1758"/>
                <a:gd name="T12" fmla="*/ 1 w 1636"/>
                <a:gd name="T13" fmla="*/ 1 h 1758"/>
                <a:gd name="T14" fmla="*/ 1 w 1636"/>
                <a:gd name="T15" fmla="*/ 1 h 1758"/>
                <a:gd name="T16" fmla="*/ 1 w 1636"/>
                <a:gd name="T17" fmla="*/ 1 h 1758"/>
                <a:gd name="T18" fmla="*/ 1 w 1636"/>
                <a:gd name="T19" fmla="*/ 1 h 1758"/>
                <a:gd name="T20" fmla="*/ 1 w 1636"/>
                <a:gd name="T21" fmla="*/ 1 h 1758"/>
                <a:gd name="T22" fmla="*/ 1 w 1636"/>
                <a:gd name="T23" fmla="*/ 1 h 1758"/>
                <a:gd name="T24" fmla="*/ 1 w 1636"/>
                <a:gd name="T25" fmla="*/ 1 h 1758"/>
                <a:gd name="T26" fmla="*/ 1 w 1636"/>
                <a:gd name="T27" fmla="*/ 1 h 1758"/>
                <a:gd name="T28" fmla="*/ 1 w 1636"/>
                <a:gd name="T29" fmla="*/ 1 h 1758"/>
                <a:gd name="T30" fmla="*/ 1 w 1636"/>
                <a:gd name="T31" fmla="*/ 1 h 1758"/>
                <a:gd name="T32" fmla="*/ 1 w 1636"/>
                <a:gd name="T33" fmla="*/ 1 h 1758"/>
                <a:gd name="T34" fmla="*/ 1 w 1636"/>
                <a:gd name="T35" fmla="*/ 1 h 1758"/>
                <a:gd name="T36" fmla="*/ 1 w 1636"/>
                <a:gd name="T37" fmla="*/ 1 h 1758"/>
                <a:gd name="T38" fmla="*/ 1 w 1636"/>
                <a:gd name="T39" fmla="*/ 1 h 1758"/>
                <a:gd name="T40" fmla="*/ 1 w 1636"/>
                <a:gd name="T41" fmla="*/ 1 h 1758"/>
                <a:gd name="T42" fmla="*/ 1 w 1636"/>
                <a:gd name="T43" fmla="*/ 1 h 1758"/>
                <a:gd name="T44" fmla="*/ 1 w 1636"/>
                <a:gd name="T45" fmla="*/ 1 h 1758"/>
                <a:gd name="T46" fmla="*/ 1 w 1636"/>
                <a:gd name="T47" fmla="*/ 1 h 1758"/>
                <a:gd name="T48" fmla="*/ 1 w 1636"/>
                <a:gd name="T49" fmla="*/ 1 h 1758"/>
                <a:gd name="T50" fmla="*/ 1 w 1636"/>
                <a:gd name="T51" fmla="*/ 1 h 1758"/>
                <a:gd name="T52" fmla="*/ 1 w 1636"/>
                <a:gd name="T53" fmla="*/ 1 h 1758"/>
                <a:gd name="T54" fmla="*/ 1 w 1636"/>
                <a:gd name="T55" fmla="*/ 1 h 1758"/>
                <a:gd name="T56" fmla="*/ 1 w 1636"/>
                <a:gd name="T57" fmla="*/ 1 h 1758"/>
                <a:gd name="T58" fmla="*/ 1 w 1636"/>
                <a:gd name="T59" fmla="*/ 1 h 1758"/>
                <a:gd name="T60" fmla="*/ 1 w 1636"/>
                <a:gd name="T61" fmla="*/ 1 h 1758"/>
                <a:gd name="T62" fmla="*/ 1 w 1636"/>
                <a:gd name="T63" fmla="*/ 1 h 1758"/>
                <a:gd name="T64" fmla="*/ 1 w 1636"/>
                <a:gd name="T65" fmla="*/ 1 h 1758"/>
                <a:gd name="T66" fmla="*/ 1 w 1636"/>
                <a:gd name="T67" fmla="*/ 1 h 1758"/>
                <a:gd name="T68" fmla="*/ 1 w 1636"/>
                <a:gd name="T69" fmla="*/ 1 h 1758"/>
                <a:gd name="T70" fmla="*/ 1 w 1636"/>
                <a:gd name="T71" fmla="*/ 1 h 1758"/>
                <a:gd name="T72" fmla="*/ 1 w 1636"/>
                <a:gd name="T73" fmla="*/ 1 h 1758"/>
                <a:gd name="T74" fmla="*/ 1 w 1636"/>
                <a:gd name="T75" fmla="*/ 1 h 1758"/>
                <a:gd name="T76" fmla="*/ 1 w 1636"/>
                <a:gd name="T77" fmla="*/ 1 h 1758"/>
                <a:gd name="T78" fmla="*/ 1 w 1636"/>
                <a:gd name="T79" fmla="*/ 1 h 1758"/>
                <a:gd name="T80" fmla="*/ 1 w 1636"/>
                <a:gd name="T81" fmla="*/ 1 h 1758"/>
                <a:gd name="T82" fmla="*/ 1 w 1636"/>
                <a:gd name="T83" fmla="*/ 1 h 1758"/>
                <a:gd name="T84" fmla="*/ 1 w 1636"/>
                <a:gd name="T85" fmla="*/ 1 h 1758"/>
                <a:gd name="T86" fmla="*/ 1 w 1636"/>
                <a:gd name="T87" fmla="*/ 1 h 1758"/>
                <a:gd name="T88" fmla="*/ 1 w 1636"/>
                <a:gd name="T89" fmla="*/ 1 h 1758"/>
                <a:gd name="T90" fmla="*/ 1 w 1636"/>
                <a:gd name="T91" fmla="*/ 1 h 1758"/>
                <a:gd name="T92" fmla="*/ 1 w 1636"/>
                <a:gd name="T93" fmla="*/ 1 h 1758"/>
                <a:gd name="T94" fmla="*/ 1 w 1636"/>
                <a:gd name="T95" fmla="*/ 1 h 1758"/>
                <a:gd name="T96" fmla="*/ 1 w 1636"/>
                <a:gd name="T97" fmla="*/ 1 h 1758"/>
                <a:gd name="T98" fmla="*/ 1 w 1636"/>
                <a:gd name="T99" fmla="*/ 1 h 1758"/>
                <a:gd name="T100" fmla="*/ 1 w 1636"/>
                <a:gd name="T101" fmla="*/ 1 h 175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36"/>
                <a:gd name="T154" fmla="*/ 0 h 1758"/>
                <a:gd name="T155" fmla="*/ 1636 w 1636"/>
                <a:gd name="T156" fmla="*/ 1758 h 175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36" h="1758">
                  <a:moveTo>
                    <a:pt x="1504" y="1656"/>
                  </a:moveTo>
                  <a:cubicBezTo>
                    <a:pt x="1509" y="1620"/>
                    <a:pt x="1525" y="1602"/>
                    <a:pt x="1516" y="1572"/>
                  </a:cubicBezTo>
                  <a:cubicBezTo>
                    <a:pt x="1512" y="1560"/>
                    <a:pt x="1508" y="1548"/>
                    <a:pt x="1504" y="1536"/>
                  </a:cubicBezTo>
                  <a:cubicBezTo>
                    <a:pt x="1502" y="1530"/>
                    <a:pt x="1498" y="1518"/>
                    <a:pt x="1498" y="1518"/>
                  </a:cubicBezTo>
                  <a:cubicBezTo>
                    <a:pt x="1504" y="1514"/>
                    <a:pt x="1511" y="1512"/>
                    <a:pt x="1516" y="1506"/>
                  </a:cubicBezTo>
                  <a:cubicBezTo>
                    <a:pt x="1520" y="1501"/>
                    <a:pt x="1517" y="1492"/>
                    <a:pt x="1522" y="1488"/>
                  </a:cubicBezTo>
                  <a:cubicBezTo>
                    <a:pt x="1532" y="1481"/>
                    <a:pt x="1547" y="1483"/>
                    <a:pt x="1558" y="1476"/>
                  </a:cubicBezTo>
                  <a:cubicBezTo>
                    <a:pt x="1582" y="1460"/>
                    <a:pt x="1608" y="1453"/>
                    <a:pt x="1636" y="1446"/>
                  </a:cubicBezTo>
                  <a:cubicBezTo>
                    <a:pt x="1624" y="1438"/>
                    <a:pt x="1612" y="1430"/>
                    <a:pt x="1600" y="1422"/>
                  </a:cubicBezTo>
                  <a:cubicBezTo>
                    <a:pt x="1594" y="1418"/>
                    <a:pt x="1582" y="1410"/>
                    <a:pt x="1582" y="1410"/>
                  </a:cubicBezTo>
                  <a:cubicBezTo>
                    <a:pt x="1590" y="1371"/>
                    <a:pt x="1604" y="1372"/>
                    <a:pt x="1576" y="1344"/>
                  </a:cubicBezTo>
                  <a:cubicBezTo>
                    <a:pt x="1578" y="1338"/>
                    <a:pt x="1578" y="1330"/>
                    <a:pt x="1582" y="1326"/>
                  </a:cubicBezTo>
                  <a:cubicBezTo>
                    <a:pt x="1586" y="1322"/>
                    <a:pt x="1597" y="1326"/>
                    <a:pt x="1600" y="1320"/>
                  </a:cubicBezTo>
                  <a:cubicBezTo>
                    <a:pt x="1609" y="1302"/>
                    <a:pt x="1583" y="1298"/>
                    <a:pt x="1576" y="1296"/>
                  </a:cubicBezTo>
                  <a:cubicBezTo>
                    <a:pt x="1565" y="1264"/>
                    <a:pt x="1575" y="1282"/>
                    <a:pt x="1534" y="1254"/>
                  </a:cubicBezTo>
                  <a:cubicBezTo>
                    <a:pt x="1522" y="1246"/>
                    <a:pt x="1498" y="1230"/>
                    <a:pt x="1498" y="1230"/>
                  </a:cubicBezTo>
                  <a:cubicBezTo>
                    <a:pt x="1488" y="1271"/>
                    <a:pt x="1484" y="1253"/>
                    <a:pt x="1450" y="1242"/>
                  </a:cubicBezTo>
                  <a:cubicBezTo>
                    <a:pt x="1424" y="1203"/>
                    <a:pt x="1450" y="1209"/>
                    <a:pt x="1396" y="1200"/>
                  </a:cubicBezTo>
                  <a:cubicBezTo>
                    <a:pt x="1353" y="1172"/>
                    <a:pt x="1353" y="1180"/>
                    <a:pt x="1306" y="1164"/>
                  </a:cubicBezTo>
                  <a:cubicBezTo>
                    <a:pt x="1276" y="1119"/>
                    <a:pt x="1270" y="1106"/>
                    <a:pt x="1216" y="1092"/>
                  </a:cubicBezTo>
                  <a:cubicBezTo>
                    <a:pt x="1196" y="1087"/>
                    <a:pt x="1162" y="1062"/>
                    <a:pt x="1162" y="1062"/>
                  </a:cubicBezTo>
                  <a:cubicBezTo>
                    <a:pt x="1168" y="1011"/>
                    <a:pt x="1171" y="972"/>
                    <a:pt x="1216" y="942"/>
                  </a:cubicBezTo>
                  <a:cubicBezTo>
                    <a:pt x="1230" y="920"/>
                    <a:pt x="1244" y="922"/>
                    <a:pt x="1258" y="900"/>
                  </a:cubicBezTo>
                  <a:cubicBezTo>
                    <a:pt x="1256" y="894"/>
                    <a:pt x="1252" y="888"/>
                    <a:pt x="1252" y="882"/>
                  </a:cubicBezTo>
                  <a:cubicBezTo>
                    <a:pt x="1252" y="876"/>
                    <a:pt x="1262" y="868"/>
                    <a:pt x="1258" y="864"/>
                  </a:cubicBezTo>
                  <a:cubicBezTo>
                    <a:pt x="1251" y="857"/>
                    <a:pt x="1238" y="861"/>
                    <a:pt x="1228" y="858"/>
                  </a:cubicBezTo>
                  <a:cubicBezTo>
                    <a:pt x="1192" y="848"/>
                    <a:pt x="1199" y="851"/>
                    <a:pt x="1174" y="834"/>
                  </a:cubicBezTo>
                  <a:cubicBezTo>
                    <a:pt x="1143" y="788"/>
                    <a:pt x="1132" y="770"/>
                    <a:pt x="1078" y="756"/>
                  </a:cubicBezTo>
                  <a:cubicBezTo>
                    <a:pt x="1057" y="742"/>
                    <a:pt x="1049" y="736"/>
                    <a:pt x="1024" y="744"/>
                  </a:cubicBezTo>
                  <a:cubicBezTo>
                    <a:pt x="1013" y="711"/>
                    <a:pt x="1014" y="676"/>
                    <a:pt x="1006" y="642"/>
                  </a:cubicBezTo>
                  <a:cubicBezTo>
                    <a:pt x="1001" y="622"/>
                    <a:pt x="989" y="608"/>
                    <a:pt x="982" y="588"/>
                  </a:cubicBezTo>
                  <a:cubicBezTo>
                    <a:pt x="1035" y="553"/>
                    <a:pt x="1026" y="607"/>
                    <a:pt x="1060" y="630"/>
                  </a:cubicBezTo>
                  <a:cubicBezTo>
                    <a:pt x="1085" y="592"/>
                    <a:pt x="1095" y="628"/>
                    <a:pt x="1108" y="588"/>
                  </a:cubicBezTo>
                  <a:cubicBezTo>
                    <a:pt x="1100" y="540"/>
                    <a:pt x="1106" y="564"/>
                    <a:pt x="1090" y="516"/>
                  </a:cubicBezTo>
                  <a:cubicBezTo>
                    <a:pt x="1085" y="502"/>
                    <a:pt x="1054" y="492"/>
                    <a:pt x="1054" y="492"/>
                  </a:cubicBezTo>
                  <a:cubicBezTo>
                    <a:pt x="1072" y="465"/>
                    <a:pt x="1075" y="462"/>
                    <a:pt x="1060" y="432"/>
                  </a:cubicBezTo>
                  <a:cubicBezTo>
                    <a:pt x="1062" y="422"/>
                    <a:pt x="1058" y="408"/>
                    <a:pt x="1066" y="402"/>
                  </a:cubicBezTo>
                  <a:cubicBezTo>
                    <a:pt x="1072" y="398"/>
                    <a:pt x="1077" y="413"/>
                    <a:pt x="1084" y="414"/>
                  </a:cubicBezTo>
                  <a:cubicBezTo>
                    <a:pt x="1094" y="416"/>
                    <a:pt x="1114" y="400"/>
                    <a:pt x="1120" y="396"/>
                  </a:cubicBezTo>
                  <a:cubicBezTo>
                    <a:pt x="1124" y="390"/>
                    <a:pt x="1132" y="385"/>
                    <a:pt x="1132" y="378"/>
                  </a:cubicBezTo>
                  <a:cubicBezTo>
                    <a:pt x="1132" y="365"/>
                    <a:pt x="1120" y="342"/>
                    <a:pt x="1120" y="342"/>
                  </a:cubicBezTo>
                  <a:cubicBezTo>
                    <a:pt x="1136" y="331"/>
                    <a:pt x="1174" y="318"/>
                    <a:pt x="1174" y="318"/>
                  </a:cubicBezTo>
                  <a:cubicBezTo>
                    <a:pt x="1185" y="302"/>
                    <a:pt x="1198" y="264"/>
                    <a:pt x="1198" y="264"/>
                  </a:cubicBezTo>
                  <a:cubicBezTo>
                    <a:pt x="1196" y="246"/>
                    <a:pt x="1195" y="228"/>
                    <a:pt x="1192" y="210"/>
                  </a:cubicBezTo>
                  <a:cubicBezTo>
                    <a:pt x="1191" y="204"/>
                    <a:pt x="1191" y="196"/>
                    <a:pt x="1186" y="192"/>
                  </a:cubicBezTo>
                  <a:cubicBezTo>
                    <a:pt x="1176" y="185"/>
                    <a:pt x="1162" y="184"/>
                    <a:pt x="1150" y="180"/>
                  </a:cubicBezTo>
                  <a:cubicBezTo>
                    <a:pt x="1144" y="178"/>
                    <a:pt x="1132" y="174"/>
                    <a:pt x="1132" y="174"/>
                  </a:cubicBezTo>
                  <a:cubicBezTo>
                    <a:pt x="1109" y="182"/>
                    <a:pt x="1066" y="177"/>
                    <a:pt x="1042" y="180"/>
                  </a:cubicBezTo>
                  <a:cubicBezTo>
                    <a:pt x="1013" y="190"/>
                    <a:pt x="1003" y="213"/>
                    <a:pt x="976" y="222"/>
                  </a:cubicBezTo>
                  <a:cubicBezTo>
                    <a:pt x="956" y="219"/>
                    <a:pt x="930" y="224"/>
                    <a:pt x="916" y="210"/>
                  </a:cubicBezTo>
                  <a:cubicBezTo>
                    <a:pt x="910" y="204"/>
                    <a:pt x="915" y="192"/>
                    <a:pt x="910" y="186"/>
                  </a:cubicBezTo>
                  <a:cubicBezTo>
                    <a:pt x="901" y="175"/>
                    <a:pt x="882" y="178"/>
                    <a:pt x="868" y="174"/>
                  </a:cubicBezTo>
                  <a:cubicBezTo>
                    <a:pt x="840" y="133"/>
                    <a:pt x="858" y="143"/>
                    <a:pt x="826" y="132"/>
                  </a:cubicBezTo>
                  <a:cubicBezTo>
                    <a:pt x="819" y="112"/>
                    <a:pt x="823" y="111"/>
                    <a:pt x="802" y="102"/>
                  </a:cubicBezTo>
                  <a:cubicBezTo>
                    <a:pt x="790" y="97"/>
                    <a:pt x="766" y="90"/>
                    <a:pt x="766" y="90"/>
                  </a:cubicBezTo>
                  <a:cubicBezTo>
                    <a:pt x="757" y="64"/>
                    <a:pt x="745" y="44"/>
                    <a:pt x="736" y="18"/>
                  </a:cubicBezTo>
                  <a:cubicBezTo>
                    <a:pt x="734" y="12"/>
                    <a:pt x="724" y="15"/>
                    <a:pt x="718" y="12"/>
                  </a:cubicBezTo>
                  <a:cubicBezTo>
                    <a:pt x="712" y="9"/>
                    <a:pt x="706" y="4"/>
                    <a:pt x="700" y="0"/>
                  </a:cubicBezTo>
                  <a:cubicBezTo>
                    <a:pt x="646" y="9"/>
                    <a:pt x="592" y="29"/>
                    <a:pt x="538" y="42"/>
                  </a:cubicBezTo>
                  <a:cubicBezTo>
                    <a:pt x="520" y="47"/>
                    <a:pt x="502" y="54"/>
                    <a:pt x="484" y="60"/>
                  </a:cubicBezTo>
                  <a:cubicBezTo>
                    <a:pt x="478" y="62"/>
                    <a:pt x="466" y="66"/>
                    <a:pt x="466" y="66"/>
                  </a:cubicBezTo>
                  <a:cubicBezTo>
                    <a:pt x="460" y="72"/>
                    <a:pt x="453" y="77"/>
                    <a:pt x="448" y="84"/>
                  </a:cubicBezTo>
                  <a:cubicBezTo>
                    <a:pt x="439" y="95"/>
                    <a:pt x="424" y="120"/>
                    <a:pt x="424" y="120"/>
                  </a:cubicBezTo>
                  <a:cubicBezTo>
                    <a:pt x="433" y="156"/>
                    <a:pt x="437" y="142"/>
                    <a:pt x="466" y="162"/>
                  </a:cubicBezTo>
                  <a:cubicBezTo>
                    <a:pt x="503" y="137"/>
                    <a:pt x="491" y="160"/>
                    <a:pt x="514" y="180"/>
                  </a:cubicBezTo>
                  <a:cubicBezTo>
                    <a:pt x="525" y="189"/>
                    <a:pt x="550" y="204"/>
                    <a:pt x="550" y="204"/>
                  </a:cubicBezTo>
                  <a:cubicBezTo>
                    <a:pt x="554" y="217"/>
                    <a:pt x="567" y="227"/>
                    <a:pt x="568" y="240"/>
                  </a:cubicBezTo>
                  <a:cubicBezTo>
                    <a:pt x="570" y="258"/>
                    <a:pt x="557" y="277"/>
                    <a:pt x="562" y="294"/>
                  </a:cubicBezTo>
                  <a:cubicBezTo>
                    <a:pt x="564" y="301"/>
                    <a:pt x="587" y="282"/>
                    <a:pt x="580" y="282"/>
                  </a:cubicBezTo>
                  <a:cubicBezTo>
                    <a:pt x="567" y="282"/>
                    <a:pt x="544" y="294"/>
                    <a:pt x="544" y="294"/>
                  </a:cubicBezTo>
                  <a:cubicBezTo>
                    <a:pt x="531" y="314"/>
                    <a:pt x="516" y="319"/>
                    <a:pt x="508" y="342"/>
                  </a:cubicBezTo>
                  <a:cubicBezTo>
                    <a:pt x="526" y="395"/>
                    <a:pt x="512" y="393"/>
                    <a:pt x="502" y="444"/>
                  </a:cubicBezTo>
                  <a:cubicBezTo>
                    <a:pt x="504" y="454"/>
                    <a:pt x="505" y="464"/>
                    <a:pt x="508" y="474"/>
                  </a:cubicBezTo>
                  <a:cubicBezTo>
                    <a:pt x="528" y="548"/>
                    <a:pt x="512" y="527"/>
                    <a:pt x="598" y="534"/>
                  </a:cubicBezTo>
                  <a:cubicBezTo>
                    <a:pt x="627" y="553"/>
                    <a:pt x="614" y="539"/>
                    <a:pt x="628" y="582"/>
                  </a:cubicBezTo>
                  <a:cubicBezTo>
                    <a:pt x="637" y="608"/>
                    <a:pt x="688" y="609"/>
                    <a:pt x="706" y="612"/>
                  </a:cubicBezTo>
                  <a:cubicBezTo>
                    <a:pt x="673" y="634"/>
                    <a:pt x="635" y="654"/>
                    <a:pt x="598" y="666"/>
                  </a:cubicBezTo>
                  <a:cubicBezTo>
                    <a:pt x="584" y="708"/>
                    <a:pt x="574" y="698"/>
                    <a:pt x="604" y="708"/>
                  </a:cubicBezTo>
                  <a:cubicBezTo>
                    <a:pt x="620" y="756"/>
                    <a:pt x="567" y="769"/>
                    <a:pt x="538" y="798"/>
                  </a:cubicBezTo>
                  <a:cubicBezTo>
                    <a:pt x="535" y="807"/>
                    <a:pt x="524" y="862"/>
                    <a:pt x="508" y="870"/>
                  </a:cubicBezTo>
                  <a:cubicBezTo>
                    <a:pt x="497" y="875"/>
                    <a:pt x="484" y="874"/>
                    <a:pt x="472" y="876"/>
                  </a:cubicBezTo>
                  <a:cubicBezTo>
                    <a:pt x="466" y="894"/>
                    <a:pt x="465" y="914"/>
                    <a:pt x="454" y="930"/>
                  </a:cubicBezTo>
                  <a:cubicBezTo>
                    <a:pt x="446" y="942"/>
                    <a:pt x="435" y="952"/>
                    <a:pt x="430" y="966"/>
                  </a:cubicBezTo>
                  <a:cubicBezTo>
                    <a:pt x="428" y="972"/>
                    <a:pt x="428" y="979"/>
                    <a:pt x="424" y="984"/>
                  </a:cubicBezTo>
                  <a:cubicBezTo>
                    <a:pt x="407" y="1006"/>
                    <a:pt x="366" y="1009"/>
                    <a:pt x="340" y="1014"/>
                  </a:cubicBezTo>
                  <a:cubicBezTo>
                    <a:pt x="320" y="1034"/>
                    <a:pt x="311" y="1061"/>
                    <a:pt x="298" y="1086"/>
                  </a:cubicBezTo>
                  <a:cubicBezTo>
                    <a:pt x="295" y="1092"/>
                    <a:pt x="297" y="1100"/>
                    <a:pt x="292" y="1104"/>
                  </a:cubicBezTo>
                  <a:cubicBezTo>
                    <a:pt x="276" y="1115"/>
                    <a:pt x="254" y="1117"/>
                    <a:pt x="238" y="1128"/>
                  </a:cubicBezTo>
                  <a:cubicBezTo>
                    <a:pt x="193" y="1122"/>
                    <a:pt x="176" y="1111"/>
                    <a:pt x="136" y="1098"/>
                  </a:cubicBezTo>
                  <a:cubicBezTo>
                    <a:pt x="136" y="1098"/>
                    <a:pt x="97" y="1107"/>
                    <a:pt x="94" y="1110"/>
                  </a:cubicBezTo>
                  <a:cubicBezTo>
                    <a:pt x="90" y="1114"/>
                    <a:pt x="92" y="1123"/>
                    <a:pt x="88" y="1128"/>
                  </a:cubicBezTo>
                  <a:cubicBezTo>
                    <a:pt x="83" y="1134"/>
                    <a:pt x="76" y="1136"/>
                    <a:pt x="70" y="1140"/>
                  </a:cubicBezTo>
                  <a:cubicBezTo>
                    <a:pt x="59" y="1172"/>
                    <a:pt x="64" y="1190"/>
                    <a:pt x="34" y="1200"/>
                  </a:cubicBezTo>
                  <a:cubicBezTo>
                    <a:pt x="0" y="1251"/>
                    <a:pt x="18" y="1256"/>
                    <a:pt x="70" y="1266"/>
                  </a:cubicBezTo>
                  <a:cubicBezTo>
                    <a:pt x="71" y="1279"/>
                    <a:pt x="68" y="1341"/>
                    <a:pt x="82" y="1368"/>
                  </a:cubicBezTo>
                  <a:cubicBezTo>
                    <a:pt x="92" y="1387"/>
                    <a:pt x="130" y="1410"/>
                    <a:pt x="130" y="1410"/>
                  </a:cubicBezTo>
                  <a:cubicBezTo>
                    <a:pt x="143" y="1448"/>
                    <a:pt x="147" y="1486"/>
                    <a:pt x="160" y="1524"/>
                  </a:cubicBezTo>
                  <a:cubicBezTo>
                    <a:pt x="172" y="1520"/>
                    <a:pt x="184" y="1508"/>
                    <a:pt x="196" y="1512"/>
                  </a:cubicBezTo>
                  <a:cubicBezTo>
                    <a:pt x="226" y="1522"/>
                    <a:pt x="256" y="1527"/>
                    <a:pt x="286" y="1536"/>
                  </a:cubicBezTo>
                  <a:cubicBezTo>
                    <a:pt x="332" y="1549"/>
                    <a:pt x="275" y="1533"/>
                    <a:pt x="322" y="1554"/>
                  </a:cubicBezTo>
                  <a:cubicBezTo>
                    <a:pt x="347" y="1565"/>
                    <a:pt x="374" y="1569"/>
                    <a:pt x="400" y="1578"/>
                  </a:cubicBezTo>
                  <a:cubicBezTo>
                    <a:pt x="388" y="1613"/>
                    <a:pt x="409" y="1639"/>
                    <a:pt x="424" y="1668"/>
                  </a:cubicBezTo>
                  <a:cubicBezTo>
                    <a:pt x="427" y="1674"/>
                    <a:pt x="425" y="1682"/>
                    <a:pt x="430" y="1686"/>
                  </a:cubicBezTo>
                  <a:cubicBezTo>
                    <a:pt x="440" y="1693"/>
                    <a:pt x="454" y="1694"/>
                    <a:pt x="466" y="1698"/>
                  </a:cubicBezTo>
                  <a:cubicBezTo>
                    <a:pt x="480" y="1703"/>
                    <a:pt x="502" y="1722"/>
                    <a:pt x="502" y="1722"/>
                  </a:cubicBezTo>
                  <a:cubicBezTo>
                    <a:pt x="514" y="1758"/>
                    <a:pt x="529" y="1742"/>
                    <a:pt x="538" y="1716"/>
                  </a:cubicBezTo>
                  <a:cubicBezTo>
                    <a:pt x="526" y="1680"/>
                    <a:pt x="530" y="1712"/>
                    <a:pt x="550" y="1692"/>
                  </a:cubicBezTo>
                  <a:cubicBezTo>
                    <a:pt x="560" y="1682"/>
                    <a:pt x="574" y="1656"/>
                    <a:pt x="574" y="1656"/>
                  </a:cubicBezTo>
                  <a:cubicBezTo>
                    <a:pt x="570" y="1644"/>
                    <a:pt x="566" y="1632"/>
                    <a:pt x="562" y="1620"/>
                  </a:cubicBezTo>
                  <a:cubicBezTo>
                    <a:pt x="560" y="1614"/>
                    <a:pt x="556" y="1602"/>
                    <a:pt x="556" y="1602"/>
                  </a:cubicBezTo>
                  <a:cubicBezTo>
                    <a:pt x="561" y="1586"/>
                    <a:pt x="562" y="1569"/>
                    <a:pt x="568" y="1554"/>
                  </a:cubicBezTo>
                  <a:cubicBezTo>
                    <a:pt x="571" y="1547"/>
                    <a:pt x="577" y="1542"/>
                    <a:pt x="580" y="1536"/>
                  </a:cubicBezTo>
                  <a:cubicBezTo>
                    <a:pt x="583" y="1530"/>
                    <a:pt x="584" y="1524"/>
                    <a:pt x="586" y="1518"/>
                  </a:cubicBezTo>
                  <a:cubicBezTo>
                    <a:pt x="598" y="1522"/>
                    <a:pt x="618" y="1518"/>
                    <a:pt x="622" y="1530"/>
                  </a:cubicBezTo>
                  <a:cubicBezTo>
                    <a:pt x="624" y="1536"/>
                    <a:pt x="624" y="1544"/>
                    <a:pt x="628" y="1548"/>
                  </a:cubicBezTo>
                  <a:cubicBezTo>
                    <a:pt x="639" y="1559"/>
                    <a:pt x="673" y="1561"/>
                    <a:pt x="688" y="1566"/>
                  </a:cubicBezTo>
                  <a:cubicBezTo>
                    <a:pt x="698" y="1597"/>
                    <a:pt x="685" y="1593"/>
                    <a:pt x="658" y="1602"/>
                  </a:cubicBezTo>
                  <a:cubicBezTo>
                    <a:pt x="644" y="1645"/>
                    <a:pt x="635" y="1631"/>
                    <a:pt x="664" y="1650"/>
                  </a:cubicBezTo>
                  <a:cubicBezTo>
                    <a:pt x="696" y="1639"/>
                    <a:pt x="699" y="1636"/>
                    <a:pt x="706" y="1602"/>
                  </a:cubicBezTo>
                  <a:cubicBezTo>
                    <a:pt x="733" y="1607"/>
                    <a:pt x="753" y="1616"/>
                    <a:pt x="778" y="1608"/>
                  </a:cubicBezTo>
                  <a:cubicBezTo>
                    <a:pt x="780" y="1596"/>
                    <a:pt x="790" y="1531"/>
                    <a:pt x="808" y="1584"/>
                  </a:cubicBezTo>
                  <a:cubicBezTo>
                    <a:pt x="810" y="1578"/>
                    <a:pt x="816" y="1572"/>
                    <a:pt x="814" y="1566"/>
                  </a:cubicBezTo>
                  <a:cubicBezTo>
                    <a:pt x="809" y="1554"/>
                    <a:pt x="771" y="1556"/>
                    <a:pt x="802" y="1530"/>
                  </a:cubicBezTo>
                  <a:cubicBezTo>
                    <a:pt x="812" y="1522"/>
                    <a:pt x="826" y="1522"/>
                    <a:pt x="838" y="1518"/>
                  </a:cubicBezTo>
                  <a:cubicBezTo>
                    <a:pt x="844" y="1516"/>
                    <a:pt x="856" y="1512"/>
                    <a:pt x="856" y="1512"/>
                  </a:cubicBezTo>
                  <a:cubicBezTo>
                    <a:pt x="868" y="1476"/>
                    <a:pt x="839" y="1490"/>
                    <a:pt x="808" y="1482"/>
                  </a:cubicBezTo>
                  <a:cubicBezTo>
                    <a:pt x="796" y="1479"/>
                    <a:pt x="784" y="1474"/>
                    <a:pt x="772" y="1470"/>
                  </a:cubicBezTo>
                  <a:cubicBezTo>
                    <a:pt x="766" y="1468"/>
                    <a:pt x="754" y="1464"/>
                    <a:pt x="754" y="1464"/>
                  </a:cubicBezTo>
                  <a:cubicBezTo>
                    <a:pt x="750" y="1452"/>
                    <a:pt x="746" y="1440"/>
                    <a:pt x="742" y="1428"/>
                  </a:cubicBezTo>
                  <a:cubicBezTo>
                    <a:pt x="740" y="1422"/>
                    <a:pt x="771" y="1393"/>
                    <a:pt x="772" y="1392"/>
                  </a:cubicBezTo>
                  <a:cubicBezTo>
                    <a:pt x="808" y="1368"/>
                    <a:pt x="845" y="1358"/>
                    <a:pt x="886" y="1344"/>
                  </a:cubicBezTo>
                  <a:cubicBezTo>
                    <a:pt x="905" y="1338"/>
                    <a:pt x="921" y="1326"/>
                    <a:pt x="940" y="1320"/>
                  </a:cubicBezTo>
                  <a:cubicBezTo>
                    <a:pt x="946" y="1318"/>
                    <a:pt x="958" y="1314"/>
                    <a:pt x="958" y="1314"/>
                  </a:cubicBezTo>
                  <a:cubicBezTo>
                    <a:pt x="1023" y="1323"/>
                    <a:pt x="1005" y="1316"/>
                    <a:pt x="1036" y="1362"/>
                  </a:cubicBezTo>
                  <a:cubicBezTo>
                    <a:pt x="1031" y="1398"/>
                    <a:pt x="1032" y="1433"/>
                    <a:pt x="994" y="1446"/>
                  </a:cubicBezTo>
                  <a:cubicBezTo>
                    <a:pt x="988" y="1452"/>
                    <a:pt x="981" y="1457"/>
                    <a:pt x="976" y="1464"/>
                  </a:cubicBezTo>
                  <a:cubicBezTo>
                    <a:pt x="967" y="1475"/>
                    <a:pt x="952" y="1500"/>
                    <a:pt x="952" y="1500"/>
                  </a:cubicBezTo>
                  <a:cubicBezTo>
                    <a:pt x="955" y="1540"/>
                    <a:pt x="941" y="1588"/>
                    <a:pt x="982" y="1602"/>
                  </a:cubicBezTo>
                  <a:cubicBezTo>
                    <a:pt x="1026" y="1668"/>
                    <a:pt x="1026" y="1591"/>
                    <a:pt x="988" y="1566"/>
                  </a:cubicBezTo>
                  <a:cubicBezTo>
                    <a:pt x="978" y="1528"/>
                    <a:pt x="978" y="1487"/>
                    <a:pt x="1012" y="1464"/>
                  </a:cubicBezTo>
                  <a:cubicBezTo>
                    <a:pt x="1018" y="1468"/>
                    <a:pt x="1025" y="1471"/>
                    <a:pt x="1030" y="1476"/>
                  </a:cubicBezTo>
                  <a:cubicBezTo>
                    <a:pt x="1035" y="1481"/>
                    <a:pt x="1035" y="1493"/>
                    <a:pt x="1042" y="1494"/>
                  </a:cubicBezTo>
                  <a:cubicBezTo>
                    <a:pt x="1055" y="1496"/>
                    <a:pt x="1078" y="1482"/>
                    <a:pt x="1078" y="1482"/>
                  </a:cubicBezTo>
                  <a:cubicBezTo>
                    <a:pt x="1085" y="1493"/>
                    <a:pt x="1091" y="1509"/>
                    <a:pt x="1108" y="1506"/>
                  </a:cubicBezTo>
                  <a:cubicBezTo>
                    <a:pt x="1115" y="1505"/>
                    <a:pt x="1119" y="1497"/>
                    <a:pt x="1126" y="1494"/>
                  </a:cubicBezTo>
                  <a:cubicBezTo>
                    <a:pt x="1138" y="1489"/>
                    <a:pt x="1162" y="1482"/>
                    <a:pt x="1162" y="1482"/>
                  </a:cubicBezTo>
                  <a:cubicBezTo>
                    <a:pt x="1207" y="1497"/>
                    <a:pt x="1153" y="1475"/>
                    <a:pt x="1192" y="1506"/>
                  </a:cubicBezTo>
                  <a:cubicBezTo>
                    <a:pt x="1198" y="1511"/>
                    <a:pt x="1239" y="1518"/>
                    <a:pt x="1240" y="1518"/>
                  </a:cubicBezTo>
                  <a:cubicBezTo>
                    <a:pt x="1246" y="1522"/>
                    <a:pt x="1251" y="1530"/>
                    <a:pt x="1258" y="1530"/>
                  </a:cubicBezTo>
                  <a:cubicBezTo>
                    <a:pt x="1271" y="1530"/>
                    <a:pt x="1294" y="1518"/>
                    <a:pt x="1294" y="1518"/>
                  </a:cubicBezTo>
                  <a:cubicBezTo>
                    <a:pt x="1329" y="1527"/>
                    <a:pt x="1360" y="1540"/>
                    <a:pt x="1390" y="1560"/>
                  </a:cubicBezTo>
                  <a:cubicBezTo>
                    <a:pt x="1407" y="1586"/>
                    <a:pt x="1411" y="1608"/>
                    <a:pt x="1438" y="1626"/>
                  </a:cubicBezTo>
                  <a:cubicBezTo>
                    <a:pt x="1454" y="1675"/>
                    <a:pt x="1437" y="1664"/>
                    <a:pt x="1492" y="1656"/>
                  </a:cubicBezTo>
                  <a:cubicBezTo>
                    <a:pt x="1507" y="1633"/>
                    <a:pt x="1504" y="1631"/>
                    <a:pt x="1504" y="1656"/>
                  </a:cubicBezTo>
                  <a:close/>
                </a:path>
              </a:pathLst>
            </a:custGeom>
            <a:gradFill rotWithShape="0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/>
            </a:gradFill>
            <a:ln w="635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48487" name="Freeform 7"/>
            <p:cNvSpPr>
              <a:spLocks/>
            </p:cNvSpPr>
            <p:nvPr/>
          </p:nvSpPr>
          <p:spPr bwMode="auto">
            <a:xfrm>
              <a:off x="1451" y="2605"/>
              <a:ext cx="401" cy="489"/>
            </a:xfrm>
            <a:custGeom>
              <a:avLst/>
              <a:gdLst>
                <a:gd name="T0" fmla="*/ 0 w 810"/>
                <a:gd name="T1" fmla="*/ 1 h 960"/>
                <a:gd name="T2" fmla="*/ 0 w 810"/>
                <a:gd name="T3" fmla="*/ 1 h 960"/>
                <a:gd name="T4" fmla="*/ 0 w 810"/>
                <a:gd name="T5" fmla="*/ 1 h 960"/>
                <a:gd name="T6" fmla="*/ 0 w 810"/>
                <a:gd name="T7" fmla="*/ 1 h 960"/>
                <a:gd name="T8" fmla="*/ 0 w 810"/>
                <a:gd name="T9" fmla="*/ 1 h 960"/>
                <a:gd name="T10" fmla="*/ 0 w 810"/>
                <a:gd name="T11" fmla="*/ 1 h 960"/>
                <a:gd name="T12" fmla="*/ 0 w 810"/>
                <a:gd name="T13" fmla="*/ 1 h 960"/>
                <a:gd name="T14" fmla="*/ 0 w 810"/>
                <a:gd name="T15" fmla="*/ 1 h 960"/>
                <a:gd name="T16" fmla="*/ 0 w 810"/>
                <a:gd name="T17" fmla="*/ 1 h 960"/>
                <a:gd name="T18" fmla="*/ 0 w 810"/>
                <a:gd name="T19" fmla="*/ 1 h 960"/>
                <a:gd name="T20" fmla="*/ 0 w 810"/>
                <a:gd name="T21" fmla="*/ 1 h 960"/>
                <a:gd name="T22" fmla="*/ 0 w 810"/>
                <a:gd name="T23" fmla="*/ 1 h 960"/>
                <a:gd name="T24" fmla="*/ 0 w 810"/>
                <a:gd name="T25" fmla="*/ 1 h 960"/>
                <a:gd name="T26" fmla="*/ 0 w 810"/>
                <a:gd name="T27" fmla="*/ 1 h 960"/>
                <a:gd name="T28" fmla="*/ 0 w 810"/>
                <a:gd name="T29" fmla="*/ 1 h 960"/>
                <a:gd name="T30" fmla="*/ 0 w 810"/>
                <a:gd name="T31" fmla="*/ 1 h 960"/>
                <a:gd name="T32" fmla="*/ 0 w 810"/>
                <a:gd name="T33" fmla="*/ 1 h 960"/>
                <a:gd name="T34" fmla="*/ 0 w 810"/>
                <a:gd name="T35" fmla="*/ 1 h 960"/>
                <a:gd name="T36" fmla="*/ 0 w 810"/>
                <a:gd name="T37" fmla="*/ 0 h 960"/>
                <a:gd name="T38" fmla="*/ 0 w 810"/>
                <a:gd name="T39" fmla="*/ 1 h 960"/>
                <a:gd name="T40" fmla="*/ 0 w 810"/>
                <a:gd name="T41" fmla="*/ 1 h 960"/>
                <a:gd name="T42" fmla="*/ 0 w 810"/>
                <a:gd name="T43" fmla="*/ 1 h 960"/>
                <a:gd name="T44" fmla="*/ 0 w 810"/>
                <a:gd name="T45" fmla="*/ 1 h 960"/>
                <a:gd name="T46" fmla="*/ 0 w 810"/>
                <a:gd name="T47" fmla="*/ 1 h 960"/>
                <a:gd name="T48" fmla="*/ 0 w 810"/>
                <a:gd name="T49" fmla="*/ 1 h 960"/>
                <a:gd name="T50" fmla="*/ 0 w 810"/>
                <a:gd name="T51" fmla="*/ 1 h 960"/>
                <a:gd name="T52" fmla="*/ 0 w 810"/>
                <a:gd name="T53" fmla="*/ 1 h 960"/>
                <a:gd name="T54" fmla="*/ 0 w 810"/>
                <a:gd name="T55" fmla="*/ 1 h 960"/>
                <a:gd name="T56" fmla="*/ 0 w 810"/>
                <a:gd name="T57" fmla="*/ 1 h 960"/>
                <a:gd name="T58" fmla="*/ 0 w 810"/>
                <a:gd name="T59" fmla="*/ 1 h 960"/>
                <a:gd name="T60" fmla="*/ 0 w 810"/>
                <a:gd name="T61" fmla="*/ 1 h 960"/>
                <a:gd name="T62" fmla="*/ 0 w 810"/>
                <a:gd name="T63" fmla="*/ 1 h 960"/>
                <a:gd name="T64" fmla="*/ 0 w 810"/>
                <a:gd name="T65" fmla="*/ 1 h 960"/>
                <a:gd name="T66" fmla="*/ 0 w 810"/>
                <a:gd name="T67" fmla="*/ 1 h 960"/>
                <a:gd name="T68" fmla="*/ 0 w 810"/>
                <a:gd name="T69" fmla="*/ 1 h 960"/>
                <a:gd name="T70" fmla="*/ 0 w 810"/>
                <a:gd name="T71" fmla="*/ 1 h 960"/>
                <a:gd name="T72" fmla="*/ 0 w 810"/>
                <a:gd name="T73" fmla="*/ 1 h 960"/>
                <a:gd name="T74" fmla="*/ 0 w 810"/>
                <a:gd name="T75" fmla="*/ 1 h 960"/>
                <a:gd name="T76" fmla="*/ 0 w 810"/>
                <a:gd name="T77" fmla="*/ 1 h 960"/>
                <a:gd name="T78" fmla="*/ 0 w 810"/>
                <a:gd name="T79" fmla="*/ 1 h 960"/>
                <a:gd name="T80" fmla="*/ 0 w 810"/>
                <a:gd name="T81" fmla="*/ 1 h 960"/>
                <a:gd name="T82" fmla="*/ 0 w 810"/>
                <a:gd name="T83" fmla="*/ 1 h 960"/>
                <a:gd name="T84" fmla="*/ 0 w 810"/>
                <a:gd name="T85" fmla="*/ 1 h 960"/>
                <a:gd name="T86" fmla="*/ 0 w 810"/>
                <a:gd name="T87" fmla="*/ 1 h 960"/>
                <a:gd name="T88" fmla="*/ 0 w 810"/>
                <a:gd name="T89" fmla="*/ 1 h 960"/>
                <a:gd name="T90" fmla="*/ 0 w 810"/>
                <a:gd name="T91" fmla="*/ 1 h 960"/>
                <a:gd name="T92" fmla="*/ 0 w 810"/>
                <a:gd name="T93" fmla="*/ 1 h 960"/>
                <a:gd name="T94" fmla="*/ 0 w 810"/>
                <a:gd name="T95" fmla="*/ 1 h 960"/>
                <a:gd name="T96" fmla="*/ 0 w 810"/>
                <a:gd name="T97" fmla="*/ 1 h 960"/>
                <a:gd name="T98" fmla="*/ 0 w 810"/>
                <a:gd name="T99" fmla="*/ 1 h 960"/>
                <a:gd name="T100" fmla="*/ 0 w 810"/>
                <a:gd name="T101" fmla="*/ 1 h 960"/>
                <a:gd name="T102" fmla="*/ 0 w 810"/>
                <a:gd name="T103" fmla="*/ 1 h 960"/>
                <a:gd name="T104" fmla="*/ 0 w 810"/>
                <a:gd name="T105" fmla="*/ 1 h 960"/>
                <a:gd name="T106" fmla="*/ 0 w 810"/>
                <a:gd name="T107" fmla="*/ 1 h 960"/>
                <a:gd name="T108" fmla="*/ 0 w 810"/>
                <a:gd name="T109" fmla="*/ 1 h 960"/>
                <a:gd name="T110" fmla="*/ 0 w 810"/>
                <a:gd name="T111" fmla="*/ 1 h 960"/>
                <a:gd name="T112" fmla="*/ 0 w 810"/>
                <a:gd name="T113" fmla="*/ 1 h 960"/>
                <a:gd name="T114" fmla="*/ 0 w 810"/>
                <a:gd name="T115" fmla="*/ 1 h 960"/>
                <a:gd name="T116" fmla="*/ 0 w 810"/>
                <a:gd name="T117" fmla="*/ 1 h 960"/>
                <a:gd name="T118" fmla="*/ 0 w 810"/>
                <a:gd name="T119" fmla="*/ 1 h 960"/>
                <a:gd name="T120" fmla="*/ 0 w 810"/>
                <a:gd name="T121" fmla="*/ 1 h 960"/>
                <a:gd name="T122" fmla="*/ 0 w 810"/>
                <a:gd name="T123" fmla="*/ 1 h 9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10"/>
                <a:gd name="T187" fmla="*/ 0 h 960"/>
                <a:gd name="T188" fmla="*/ 810 w 810"/>
                <a:gd name="T189" fmla="*/ 960 h 9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10" h="960">
                  <a:moveTo>
                    <a:pt x="12" y="414"/>
                  </a:moveTo>
                  <a:cubicBezTo>
                    <a:pt x="18" y="410"/>
                    <a:pt x="25" y="407"/>
                    <a:pt x="30" y="402"/>
                  </a:cubicBezTo>
                  <a:cubicBezTo>
                    <a:pt x="39" y="391"/>
                    <a:pt x="54" y="366"/>
                    <a:pt x="54" y="366"/>
                  </a:cubicBezTo>
                  <a:cubicBezTo>
                    <a:pt x="129" y="391"/>
                    <a:pt x="194" y="359"/>
                    <a:pt x="264" y="342"/>
                  </a:cubicBezTo>
                  <a:cubicBezTo>
                    <a:pt x="276" y="306"/>
                    <a:pt x="272" y="338"/>
                    <a:pt x="252" y="318"/>
                  </a:cubicBezTo>
                  <a:cubicBezTo>
                    <a:pt x="220" y="286"/>
                    <a:pt x="276" y="310"/>
                    <a:pt x="228" y="294"/>
                  </a:cubicBezTo>
                  <a:cubicBezTo>
                    <a:pt x="224" y="288"/>
                    <a:pt x="221" y="281"/>
                    <a:pt x="216" y="276"/>
                  </a:cubicBezTo>
                  <a:cubicBezTo>
                    <a:pt x="211" y="271"/>
                    <a:pt x="201" y="271"/>
                    <a:pt x="198" y="264"/>
                  </a:cubicBezTo>
                  <a:cubicBezTo>
                    <a:pt x="192" y="250"/>
                    <a:pt x="215" y="238"/>
                    <a:pt x="222" y="234"/>
                  </a:cubicBezTo>
                  <a:cubicBezTo>
                    <a:pt x="247" y="222"/>
                    <a:pt x="296" y="223"/>
                    <a:pt x="312" y="222"/>
                  </a:cubicBezTo>
                  <a:cubicBezTo>
                    <a:pt x="321" y="186"/>
                    <a:pt x="325" y="200"/>
                    <a:pt x="354" y="180"/>
                  </a:cubicBezTo>
                  <a:cubicBezTo>
                    <a:pt x="377" y="146"/>
                    <a:pt x="349" y="118"/>
                    <a:pt x="390" y="132"/>
                  </a:cubicBezTo>
                  <a:cubicBezTo>
                    <a:pt x="404" y="128"/>
                    <a:pt x="422" y="127"/>
                    <a:pt x="432" y="114"/>
                  </a:cubicBezTo>
                  <a:cubicBezTo>
                    <a:pt x="449" y="93"/>
                    <a:pt x="437" y="87"/>
                    <a:pt x="468" y="66"/>
                  </a:cubicBezTo>
                  <a:cubicBezTo>
                    <a:pt x="470" y="60"/>
                    <a:pt x="470" y="52"/>
                    <a:pt x="474" y="48"/>
                  </a:cubicBezTo>
                  <a:cubicBezTo>
                    <a:pt x="487" y="35"/>
                    <a:pt x="497" y="45"/>
                    <a:pt x="510" y="48"/>
                  </a:cubicBezTo>
                  <a:cubicBezTo>
                    <a:pt x="537" y="54"/>
                    <a:pt x="562" y="57"/>
                    <a:pt x="588" y="66"/>
                  </a:cubicBezTo>
                  <a:cubicBezTo>
                    <a:pt x="604" y="55"/>
                    <a:pt x="612" y="52"/>
                    <a:pt x="624" y="36"/>
                  </a:cubicBezTo>
                  <a:cubicBezTo>
                    <a:pt x="633" y="25"/>
                    <a:pt x="648" y="0"/>
                    <a:pt x="648" y="0"/>
                  </a:cubicBezTo>
                  <a:cubicBezTo>
                    <a:pt x="672" y="8"/>
                    <a:pt x="676" y="18"/>
                    <a:pt x="684" y="42"/>
                  </a:cubicBezTo>
                  <a:cubicBezTo>
                    <a:pt x="672" y="79"/>
                    <a:pt x="677" y="42"/>
                    <a:pt x="696" y="72"/>
                  </a:cubicBezTo>
                  <a:cubicBezTo>
                    <a:pt x="703" y="83"/>
                    <a:pt x="708" y="108"/>
                    <a:pt x="708" y="108"/>
                  </a:cubicBezTo>
                  <a:cubicBezTo>
                    <a:pt x="688" y="168"/>
                    <a:pt x="733" y="141"/>
                    <a:pt x="768" y="132"/>
                  </a:cubicBezTo>
                  <a:cubicBezTo>
                    <a:pt x="803" y="144"/>
                    <a:pt x="803" y="147"/>
                    <a:pt x="810" y="186"/>
                  </a:cubicBezTo>
                  <a:cubicBezTo>
                    <a:pt x="808" y="192"/>
                    <a:pt x="808" y="200"/>
                    <a:pt x="804" y="204"/>
                  </a:cubicBezTo>
                  <a:cubicBezTo>
                    <a:pt x="794" y="214"/>
                    <a:pt x="768" y="228"/>
                    <a:pt x="768" y="228"/>
                  </a:cubicBezTo>
                  <a:cubicBezTo>
                    <a:pt x="783" y="272"/>
                    <a:pt x="783" y="252"/>
                    <a:pt x="774" y="288"/>
                  </a:cubicBezTo>
                  <a:cubicBezTo>
                    <a:pt x="762" y="284"/>
                    <a:pt x="750" y="280"/>
                    <a:pt x="738" y="276"/>
                  </a:cubicBezTo>
                  <a:cubicBezTo>
                    <a:pt x="732" y="274"/>
                    <a:pt x="720" y="270"/>
                    <a:pt x="720" y="270"/>
                  </a:cubicBezTo>
                  <a:cubicBezTo>
                    <a:pt x="707" y="274"/>
                    <a:pt x="694" y="277"/>
                    <a:pt x="684" y="288"/>
                  </a:cubicBezTo>
                  <a:cubicBezTo>
                    <a:pt x="675" y="299"/>
                    <a:pt x="672" y="316"/>
                    <a:pt x="660" y="324"/>
                  </a:cubicBezTo>
                  <a:cubicBezTo>
                    <a:pt x="642" y="336"/>
                    <a:pt x="624" y="348"/>
                    <a:pt x="606" y="360"/>
                  </a:cubicBezTo>
                  <a:cubicBezTo>
                    <a:pt x="600" y="364"/>
                    <a:pt x="588" y="372"/>
                    <a:pt x="588" y="372"/>
                  </a:cubicBezTo>
                  <a:cubicBezTo>
                    <a:pt x="586" y="386"/>
                    <a:pt x="579" y="400"/>
                    <a:pt x="582" y="414"/>
                  </a:cubicBezTo>
                  <a:cubicBezTo>
                    <a:pt x="585" y="428"/>
                    <a:pt x="606" y="450"/>
                    <a:pt x="606" y="450"/>
                  </a:cubicBezTo>
                  <a:cubicBezTo>
                    <a:pt x="604" y="458"/>
                    <a:pt x="605" y="468"/>
                    <a:pt x="600" y="474"/>
                  </a:cubicBezTo>
                  <a:cubicBezTo>
                    <a:pt x="591" y="485"/>
                    <a:pt x="564" y="498"/>
                    <a:pt x="564" y="498"/>
                  </a:cubicBezTo>
                  <a:cubicBezTo>
                    <a:pt x="554" y="529"/>
                    <a:pt x="538" y="522"/>
                    <a:pt x="558" y="552"/>
                  </a:cubicBezTo>
                  <a:cubicBezTo>
                    <a:pt x="551" y="606"/>
                    <a:pt x="542" y="610"/>
                    <a:pt x="522" y="654"/>
                  </a:cubicBezTo>
                  <a:cubicBezTo>
                    <a:pt x="507" y="689"/>
                    <a:pt x="515" y="701"/>
                    <a:pt x="486" y="720"/>
                  </a:cubicBezTo>
                  <a:cubicBezTo>
                    <a:pt x="469" y="714"/>
                    <a:pt x="449" y="705"/>
                    <a:pt x="432" y="720"/>
                  </a:cubicBezTo>
                  <a:cubicBezTo>
                    <a:pt x="422" y="728"/>
                    <a:pt x="420" y="756"/>
                    <a:pt x="420" y="756"/>
                  </a:cubicBezTo>
                  <a:cubicBezTo>
                    <a:pt x="416" y="798"/>
                    <a:pt x="413" y="908"/>
                    <a:pt x="396" y="942"/>
                  </a:cubicBezTo>
                  <a:cubicBezTo>
                    <a:pt x="391" y="951"/>
                    <a:pt x="369" y="957"/>
                    <a:pt x="360" y="960"/>
                  </a:cubicBezTo>
                  <a:cubicBezTo>
                    <a:pt x="334" y="921"/>
                    <a:pt x="321" y="878"/>
                    <a:pt x="306" y="834"/>
                  </a:cubicBezTo>
                  <a:cubicBezTo>
                    <a:pt x="308" y="820"/>
                    <a:pt x="319" y="771"/>
                    <a:pt x="306" y="756"/>
                  </a:cubicBezTo>
                  <a:cubicBezTo>
                    <a:pt x="298" y="746"/>
                    <a:pt x="270" y="744"/>
                    <a:pt x="270" y="744"/>
                  </a:cubicBezTo>
                  <a:cubicBezTo>
                    <a:pt x="262" y="769"/>
                    <a:pt x="277" y="814"/>
                    <a:pt x="252" y="822"/>
                  </a:cubicBezTo>
                  <a:cubicBezTo>
                    <a:pt x="240" y="826"/>
                    <a:pt x="216" y="834"/>
                    <a:pt x="216" y="834"/>
                  </a:cubicBezTo>
                  <a:cubicBezTo>
                    <a:pt x="195" y="820"/>
                    <a:pt x="182" y="810"/>
                    <a:pt x="174" y="786"/>
                  </a:cubicBezTo>
                  <a:cubicBezTo>
                    <a:pt x="184" y="727"/>
                    <a:pt x="191" y="699"/>
                    <a:pt x="252" y="684"/>
                  </a:cubicBezTo>
                  <a:cubicBezTo>
                    <a:pt x="277" y="667"/>
                    <a:pt x="279" y="646"/>
                    <a:pt x="288" y="618"/>
                  </a:cubicBezTo>
                  <a:cubicBezTo>
                    <a:pt x="292" y="606"/>
                    <a:pt x="300" y="582"/>
                    <a:pt x="300" y="582"/>
                  </a:cubicBezTo>
                  <a:cubicBezTo>
                    <a:pt x="282" y="576"/>
                    <a:pt x="264" y="570"/>
                    <a:pt x="246" y="564"/>
                  </a:cubicBezTo>
                  <a:cubicBezTo>
                    <a:pt x="240" y="562"/>
                    <a:pt x="228" y="558"/>
                    <a:pt x="228" y="558"/>
                  </a:cubicBezTo>
                  <a:cubicBezTo>
                    <a:pt x="190" y="615"/>
                    <a:pt x="162" y="586"/>
                    <a:pt x="78" y="582"/>
                  </a:cubicBezTo>
                  <a:cubicBezTo>
                    <a:pt x="58" y="575"/>
                    <a:pt x="44" y="565"/>
                    <a:pt x="24" y="558"/>
                  </a:cubicBezTo>
                  <a:cubicBezTo>
                    <a:pt x="7" y="508"/>
                    <a:pt x="33" y="588"/>
                    <a:pt x="12" y="498"/>
                  </a:cubicBezTo>
                  <a:cubicBezTo>
                    <a:pt x="9" y="486"/>
                    <a:pt x="0" y="462"/>
                    <a:pt x="0" y="462"/>
                  </a:cubicBezTo>
                  <a:cubicBezTo>
                    <a:pt x="2" y="452"/>
                    <a:pt x="3" y="442"/>
                    <a:pt x="6" y="432"/>
                  </a:cubicBezTo>
                  <a:cubicBezTo>
                    <a:pt x="9" y="420"/>
                    <a:pt x="14" y="408"/>
                    <a:pt x="18" y="396"/>
                  </a:cubicBezTo>
                  <a:cubicBezTo>
                    <a:pt x="20" y="390"/>
                    <a:pt x="14" y="408"/>
                    <a:pt x="12" y="414"/>
                  </a:cubicBezTo>
                  <a:close/>
                </a:path>
              </a:pathLst>
            </a:custGeom>
            <a:gradFill rotWithShape="0">
              <a:gsLst>
                <a:gs pos="0">
                  <a:srgbClr val="FFFF00"/>
                </a:gs>
                <a:gs pos="100000">
                  <a:srgbClr val="CCFF99"/>
                </a:gs>
              </a:gsLst>
              <a:lin ang="5400000" scaled="1"/>
            </a:gradFill>
            <a:ln w="635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48488" name="Group 8"/>
          <p:cNvGrpSpPr>
            <a:grpSpLocks/>
          </p:cNvGrpSpPr>
          <p:nvPr/>
        </p:nvGrpSpPr>
        <p:grpSpPr bwMode="auto">
          <a:xfrm>
            <a:off x="4606925" y="2168525"/>
            <a:ext cx="2555875" cy="2708275"/>
            <a:chOff x="1440" y="246"/>
            <a:chExt cx="3530" cy="3614"/>
          </a:xfrm>
        </p:grpSpPr>
        <p:sp>
          <p:nvSpPr>
            <p:cNvPr id="148489" name="Freeform 9"/>
            <p:cNvSpPr>
              <a:spLocks/>
            </p:cNvSpPr>
            <p:nvPr/>
          </p:nvSpPr>
          <p:spPr bwMode="auto">
            <a:xfrm>
              <a:off x="2058" y="2400"/>
              <a:ext cx="1398" cy="1460"/>
            </a:xfrm>
            <a:custGeom>
              <a:avLst/>
              <a:gdLst>
                <a:gd name="T0" fmla="*/ 538 w 1236"/>
                <a:gd name="T1" fmla="*/ 521 h 1460"/>
                <a:gd name="T2" fmla="*/ 810 w 1236"/>
                <a:gd name="T3" fmla="*/ 443 h 1460"/>
                <a:gd name="T4" fmla="*/ 2608 w 1236"/>
                <a:gd name="T5" fmla="*/ 343 h 1460"/>
                <a:gd name="T6" fmla="*/ 3337 w 1236"/>
                <a:gd name="T7" fmla="*/ 359 h 1460"/>
                <a:gd name="T8" fmla="*/ 3774 w 1236"/>
                <a:gd name="T9" fmla="*/ 314 h 1460"/>
                <a:gd name="T10" fmla="*/ 5681 w 1236"/>
                <a:gd name="T11" fmla="*/ 281 h 1460"/>
                <a:gd name="T12" fmla="*/ 8803 w 1236"/>
                <a:gd name="T13" fmla="*/ 209 h 1460"/>
                <a:gd name="T14" fmla="*/ 9826 w 1236"/>
                <a:gd name="T15" fmla="*/ 185 h 1460"/>
                <a:gd name="T16" fmla="*/ 11566 w 1236"/>
                <a:gd name="T17" fmla="*/ 83 h 1460"/>
                <a:gd name="T18" fmla="*/ 13916 w 1236"/>
                <a:gd name="T19" fmla="*/ 17 h 1460"/>
                <a:gd name="T20" fmla="*/ 16594 w 1236"/>
                <a:gd name="T21" fmla="*/ 35 h 1460"/>
                <a:gd name="T22" fmla="*/ 17099 w 1236"/>
                <a:gd name="T23" fmla="*/ 82 h 1460"/>
                <a:gd name="T24" fmla="*/ 18535 w 1236"/>
                <a:gd name="T25" fmla="*/ 143 h 1460"/>
                <a:gd name="T26" fmla="*/ 19095 w 1236"/>
                <a:gd name="T27" fmla="*/ 185 h 1460"/>
                <a:gd name="T28" fmla="*/ 19696 w 1236"/>
                <a:gd name="T29" fmla="*/ 185 h 1460"/>
                <a:gd name="T30" fmla="*/ 19981 w 1236"/>
                <a:gd name="T31" fmla="*/ 251 h 1460"/>
                <a:gd name="T32" fmla="*/ 21789 w 1236"/>
                <a:gd name="T33" fmla="*/ 245 h 1460"/>
                <a:gd name="T34" fmla="*/ 23387 w 1236"/>
                <a:gd name="T35" fmla="*/ 215 h 1460"/>
                <a:gd name="T36" fmla="*/ 24730 w 1236"/>
                <a:gd name="T37" fmla="*/ 178 h 1460"/>
                <a:gd name="T38" fmla="*/ 25777 w 1236"/>
                <a:gd name="T39" fmla="*/ 172 h 1460"/>
                <a:gd name="T40" fmla="*/ 26452 w 1236"/>
                <a:gd name="T41" fmla="*/ 125 h 1460"/>
                <a:gd name="T42" fmla="*/ 27077 w 1236"/>
                <a:gd name="T43" fmla="*/ 107 h 1460"/>
                <a:gd name="T44" fmla="*/ 27653 w 1236"/>
                <a:gd name="T45" fmla="*/ 86 h 1460"/>
                <a:gd name="T46" fmla="*/ 29005 w 1236"/>
                <a:gd name="T47" fmla="*/ 122 h 1460"/>
                <a:gd name="T48" fmla="*/ 27653 w 1236"/>
                <a:gd name="T49" fmla="*/ 215 h 1460"/>
                <a:gd name="T50" fmla="*/ 23374 w 1236"/>
                <a:gd name="T51" fmla="*/ 347 h 1460"/>
                <a:gd name="T52" fmla="*/ 23828 w 1236"/>
                <a:gd name="T53" fmla="*/ 389 h 1460"/>
                <a:gd name="T54" fmla="*/ 21442 w 1236"/>
                <a:gd name="T55" fmla="*/ 422 h 1460"/>
                <a:gd name="T56" fmla="*/ 19981 w 1236"/>
                <a:gd name="T57" fmla="*/ 503 h 1460"/>
                <a:gd name="T58" fmla="*/ 18064 w 1236"/>
                <a:gd name="T59" fmla="*/ 497 h 1460"/>
                <a:gd name="T60" fmla="*/ 17456 w 1236"/>
                <a:gd name="T61" fmla="*/ 641 h 1460"/>
                <a:gd name="T62" fmla="*/ 17631 w 1236"/>
                <a:gd name="T63" fmla="*/ 761 h 1460"/>
                <a:gd name="T64" fmla="*/ 17528 w 1236"/>
                <a:gd name="T65" fmla="*/ 841 h 1460"/>
                <a:gd name="T66" fmla="*/ 16882 w 1236"/>
                <a:gd name="T67" fmla="*/ 929 h 1460"/>
                <a:gd name="T68" fmla="*/ 16365 w 1236"/>
                <a:gd name="T69" fmla="*/ 1171 h 1460"/>
                <a:gd name="T70" fmla="*/ 14084 w 1236"/>
                <a:gd name="T71" fmla="*/ 1211 h 1460"/>
                <a:gd name="T72" fmla="*/ 13784 w 1236"/>
                <a:gd name="T73" fmla="*/ 1294 h 1460"/>
                <a:gd name="T74" fmla="*/ 12303 w 1236"/>
                <a:gd name="T75" fmla="*/ 1319 h 1460"/>
                <a:gd name="T76" fmla="*/ 11437 w 1236"/>
                <a:gd name="T77" fmla="*/ 1355 h 1460"/>
                <a:gd name="T78" fmla="*/ 9826 w 1236"/>
                <a:gd name="T79" fmla="*/ 1451 h 1460"/>
                <a:gd name="T80" fmla="*/ 8940 w 1236"/>
                <a:gd name="T81" fmla="*/ 1457 h 1460"/>
                <a:gd name="T82" fmla="*/ 6726 w 1236"/>
                <a:gd name="T83" fmla="*/ 1391 h 1460"/>
                <a:gd name="T84" fmla="*/ 5086 w 1236"/>
                <a:gd name="T85" fmla="*/ 1235 h 1460"/>
                <a:gd name="T86" fmla="*/ 4318 w 1236"/>
                <a:gd name="T87" fmla="*/ 1099 h 1460"/>
                <a:gd name="T88" fmla="*/ 2748 w 1236"/>
                <a:gd name="T89" fmla="*/ 943 h 1460"/>
                <a:gd name="T90" fmla="*/ 1484 w 1236"/>
                <a:gd name="T91" fmla="*/ 797 h 1460"/>
                <a:gd name="T92" fmla="*/ 1127 w 1236"/>
                <a:gd name="T93" fmla="*/ 623 h 1460"/>
                <a:gd name="T94" fmla="*/ 209 w 1236"/>
                <a:gd name="T95" fmla="*/ 569 h 14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236"/>
                <a:gd name="T145" fmla="*/ 0 h 1460"/>
                <a:gd name="T146" fmla="*/ 1236 w 1236"/>
                <a:gd name="T147" fmla="*/ 1460 h 146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236" h="1460">
                  <a:moveTo>
                    <a:pt x="9" y="569"/>
                  </a:moveTo>
                  <a:cubicBezTo>
                    <a:pt x="13" y="553"/>
                    <a:pt x="17" y="537"/>
                    <a:pt x="21" y="521"/>
                  </a:cubicBezTo>
                  <a:cubicBezTo>
                    <a:pt x="24" y="509"/>
                    <a:pt x="33" y="485"/>
                    <a:pt x="33" y="485"/>
                  </a:cubicBezTo>
                  <a:cubicBezTo>
                    <a:pt x="0" y="474"/>
                    <a:pt x="18" y="466"/>
                    <a:pt x="33" y="443"/>
                  </a:cubicBezTo>
                  <a:cubicBezTo>
                    <a:pt x="41" y="360"/>
                    <a:pt x="33" y="397"/>
                    <a:pt x="81" y="365"/>
                  </a:cubicBezTo>
                  <a:cubicBezTo>
                    <a:pt x="95" y="367"/>
                    <a:pt x="91" y="340"/>
                    <a:pt x="105" y="343"/>
                  </a:cubicBezTo>
                  <a:cubicBezTo>
                    <a:pt x="111" y="344"/>
                    <a:pt x="110" y="293"/>
                    <a:pt x="131" y="326"/>
                  </a:cubicBezTo>
                  <a:cubicBezTo>
                    <a:pt x="135" y="322"/>
                    <a:pt x="137" y="365"/>
                    <a:pt x="135" y="359"/>
                  </a:cubicBezTo>
                  <a:cubicBezTo>
                    <a:pt x="137" y="343"/>
                    <a:pt x="135" y="326"/>
                    <a:pt x="141" y="311"/>
                  </a:cubicBezTo>
                  <a:cubicBezTo>
                    <a:pt x="143" y="302"/>
                    <a:pt x="145" y="315"/>
                    <a:pt x="153" y="314"/>
                  </a:cubicBezTo>
                  <a:cubicBezTo>
                    <a:pt x="161" y="313"/>
                    <a:pt x="176" y="310"/>
                    <a:pt x="189" y="305"/>
                  </a:cubicBezTo>
                  <a:cubicBezTo>
                    <a:pt x="202" y="300"/>
                    <a:pt x="215" y="288"/>
                    <a:pt x="231" y="281"/>
                  </a:cubicBezTo>
                  <a:cubicBezTo>
                    <a:pt x="253" y="264"/>
                    <a:pt x="270" y="285"/>
                    <a:pt x="285" y="263"/>
                  </a:cubicBezTo>
                  <a:cubicBezTo>
                    <a:pt x="298" y="210"/>
                    <a:pt x="278" y="235"/>
                    <a:pt x="357" y="209"/>
                  </a:cubicBezTo>
                  <a:cubicBezTo>
                    <a:pt x="363" y="207"/>
                    <a:pt x="358" y="194"/>
                    <a:pt x="363" y="191"/>
                  </a:cubicBezTo>
                  <a:cubicBezTo>
                    <a:pt x="374" y="185"/>
                    <a:pt x="387" y="187"/>
                    <a:pt x="399" y="185"/>
                  </a:cubicBezTo>
                  <a:cubicBezTo>
                    <a:pt x="407" y="173"/>
                    <a:pt x="415" y="161"/>
                    <a:pt x="423" y="149"/>
                  </a:cubicBezTo>
                  <a:cubicBezTo>
                    <a:pt x="445" y="117"/>
                    <a:pt x="419" y="100"/>
                    <a:pt x="471" y="83"/>
                  </a:cubicBezTo>
                  <a:cubicBezTo>
                    <a:pt x="487" y="67"/>
                    <a:pt x="496" y="29"/>
                    <a:pt x="513" y="23"/>
                  </a:cubicBezTo>
                  <a:cubicBezTo>
                    <a:pt x="530" y="17"/>
                    <a:pt x="549" y="19"/>
                    <a:pt x="567" y="17"/>
                  </a:cubicBezTo>
                  <a:cubicBezTo>
                    <a:pt x="601" y="0"/>
                    <a:pt x="608" y="9"/>
                    <a:pt x="639" y="23"/>
                  </a:cubicBezTo>
                  <a:cubicBezTo>
                    <a:pt x="651" y="28"/>
                    <a:pt x="675" y="35"/>
                    <a:pt x="675" y="35"/>
                  </a:cubicBezTo>
                  <a:cubicBezTo>
                    <a:pt x="687" y="47"/>
                    <a:pt x="705" y="53"/>
                    <a:pt x="717" y="65"/>
                  </a:cubicBezTo>
                  <a:cubicBezTo>
                    <a:pt x="725" y="71"/>
                    <a:pt x="696" y="74"/>
                    <a:pt x="696" y="82"/>
                  </a:cubicBezTo>
                  <a:cubicBezTo>
                    <a:pt x="696" y="90"/>
                    <a:pt x="707" y="103"/>
                    <a:pt x="717" y="113"/>
                  </a:cubicBezTo>
                  <a:cubicBezTo>
                    <a:pt x="719" y="121"/>
                    <a:pt x="748" y="137"/>
                    <a:pt x="753" y="143"/>
                  </a:cubicBezTo>
                  <a:cubicBezTo>
                    <a:pt x="757" y="148"/>
                    <a:pt x="765" y="147"/>
                    <a:pt x="771" y="149"/>
                  </a:cubicBezTo>
                  <a:cubicBezTo>
                    <a:pt x="773" y="161"/>
                    <a:pt x="770" y="175"/>
                    <a:pt x="777" y="185"/>
                  </a:cubicBezTo>
                  <a:cubicBezTo>
                    <a:pt x="781" y="190"/>
                    <a:pt x="778" y="171"/>
                    <a:pt x="783" y="167"/>
                  </a:cubicBezTo>
                  <a:cubicBezTo>
                    <a:pt x="789" y="162"/>
                    <a:pt x="793" y="187"/>
                    <a:pt x="801" y="185"/>
                  </a:cubicBezTo>
                  <a:cubicBezTo>
                    <a:pt x="802" y="192"/>
                    <a:pt x="811" y="207"/>
                    <a:pt x="813" y="218"/>
                  </a:cubicBezTo>
                  <a:cubicBezTo>
                    <a:pt x="815" y="229"/>
                    <a:pt x="808" y="248"/>
                    <a:pt x="813" y="251"/>
                  </a:cubicBezTo>
                  <a:lnTo>
                    <a:pt x="842" y="238"/>
                  </a:lnTo>
                  <a:lnTo>
                    <a:pt x="887" y="245"/>
                  </a:lnTo>
                  <a:cubicBezTo>
                    <a:pt x="900" y="242"/>
                    <a:pt x="910" y="226"/>
                    <a:pt x="921" y="221"/>
                  </a:cubicBezTo>
                  <a:cubicBezTo>
                    <a:pt x="932" y="216"/>
                    <a:pt x="940" y="225"/>
                    <a:pt x="951" y="215"/>
                  </a:cubicBezTo>
                  <a:cubicBezTo>
                    <a:pt x="971" y="208"/>
                    <a:pt x="966" y="165"/>
                    <a:pt x="986" y="158"/>
                  </a:cubicBezTo>
                  <a:cubicBezTo>
                    <a:pt x="997" y="146"/>
                    <a:pt x="995" y="176"/>
                    <a:pt x="1005" y="178"/>
                  </a:cubicBezTo>
                  <a:cubicBezTo>
                    <a:pt x="1012" y="179"/>
                    <a:pt x="1019" y="167"/>
                    <a:pt x="1026" y="166"/>
                  </a:cubicBezTo>
                  <a:cubicBezTo>
                    <a:pt x="1033" y="165"/>
                    <a:pt x="1045" y="177"/>
                    <a:pt x="1049" y="172"/>
                  </a:cubicBezTo>
                  <a:cubicBezTo>
                    <a:pt x="1053" y="167"/>
                    <a:pt x="1045" y="145"/>
                    <a:pt x="1050" y="137"/>
                  </a:cubicBezTo>
                  <a:cubicBezTo>
                    <a:pt x="1055" y="129"/>
                    <a:pt x="1071" y="131"/>
                    <a:pt x="1076" y="125"/>
                  </a:cubicBezTo>
                  <a:cubicBezTo>
                    <a:pt x="1081" y="119"/>
                    <a:pt x="1078" y="104"/>
                    <a:pt x="1082" y="101"/>
                  </a:cubicBezTo>
                  <a:cubicBezTo>
                    <a:pt x="1086" y="98"/>
                    <a:pt x="1098" y="108"/>
                    <a:pt x="1101" y="107"/>
                  </a:cubicBezTo>
                  <a:cubicBezTo>
                    <a:pt x="1104" y="106"/>
                    <a:pt x="1096" y="97"/>
                    <a:pt x="1100" y="94"/>
                  </a:cubicBezTo>
                  <a:cubicBezTo>
                    <a:pt x="1104" y="91"/>
                    <a:pt x="1116" y="84"/>
                    <a:pt x="1125" y="86"/>
                  </a:cubicBezTo>
                  <a:cubicBezTo>
                    <a:pt x="1134" y="88"/>
                    <a:pt x="1146" y="101"/>
                    <a:pt x="1155" y="107"/>
                  </a:cubicBezTo>
                  <a:cubicBezTo>
                    <a:pt x="1168" y="108"/>
                    <a:pt x="1167" y="119"/>
                    <a:pt x="1179" y="122"/>
                  </a:cubicBezTo>
                  <a:cubicBezTo>
                    <a:pt x="1191" y="125"/>
                    <a:pt x="1236" y="110"/>
                    <a:pt x="1227" y="125"/>
                  </a:cubicBezTo>
                  <a:cubicBezTo>
                    <a:pt x="1231" y="134"/>
                    <a:pt x="1136" y="204"/>
                    <a:pt x="1125" y="215"/>
                  </a:cubicBezTo>
                  <a:cubicBezTo>
                    <a:pt x="1099" y="241"/>
                    <a:pt x="1071" y="267"/>
                    <a:pt x="1041" y="287"/>
                  </a:cubicBezTo>
                  <a:cubicBezTo>
                    <a:pt x="1028" y="296"/>
                    <a:pt x="975" y="334"/>
                    <a:pt x="950" y="347"/>
                  </a:cubicBezTo>
                  <a:cubicBezTo>
                    <a:pt x="937" y="361"/>
                    <a:pt x="977" y="357"/>
                    <a:pt x="980" y="364"/>
                  </a:cubicBezTo>
                  <a:cubicBezTo>
                    <a:pt x="983" y="371"/>
                    <a:pt x="978" y="379"/>
                    <a:pt x="969" y="389"/>
                  </a:cubicBezTo>
                  <a:cubicBezTo>
                    <a:pt x="966" y="398"/>
                    <a:pt x="943" y="423"/>
                    <a:pt x="927" y="425"/>
                  </a:cubicBezTo>
                  <a:cubicBezTo>
                    <a:pt x="911" y="430"/>
                    <a:pt x="889" y="418"/>
                    <a:pt x="873" y="422"/>
                  </a:cubicBezTo>
                  <a:cubicBezTo>
                    <a:pt x="851" y="430"/>
                    <a:pt x="850" y="435"/>
                    <a:pt x="833" y="451"/>
                  </a:cubicBezTo>
                  <a:cubicBezTo>
                    <a:pt x="822" y="463"/>
                    <a:pt x="822" y="498"/>
                    <a:pt x="813" y="503"/>
                  </a:cubicBezTo>
                  <a:cubicBezTo>
                    <a:pt x="804" y="508"/>
                    <a:pt x="790" y="480"/>
                    <a:pt x="777" y="479"/>
                  </a:cubicBezTo>
                  <a:cubicBezTo>
                    <a:pt x="762" y="494"/>
                    <a:pt x="749" y="482"/>
                    <a:pt x="735" y="497"/>
                  </a:cubicBezTo>
                  <a:cubicBezTo>
                    <a:pt x="721" y="512"/>
                    <a:pt x="697" y="545"/>
                    <a:pt x="693" y="569"/>
                  </a:cubicBezTo>
                  <a:cubicBezTo>
                    <a:pt x="687" y="593"/>
                    <a:pt x="710" y="624"/>
                    <a:pt x="711" y="641"/>
                  </a:cubicBezTo>
                  <a:cubicBezTo>
                    <a:pt x="714" y="658"/>
                    <a:pt x="710" y="653"/>
                    <a:pt x="711" y="673"/>
                  </a:cubicBezTo>
                  <a:cubicBezTo>
                    <a:pt x="703" y="699"/>
                    <a:pt x="731" y="737"/>
                    <a:pt x="717" y="761"/>
                  </a:cubicBezTo>
                  <a:cubicBezTo>
                    <a:pt x="719" y="781"/>
                    <a:pt x="729" y="778"/>
                    <a:pt x="728" y="791"/>
                  </a:cubicBezTo>
                  <a:cubicBezTo>
                    <a:pt x="727" y="804"/>
                    <a:pt x="716" y="824"/>
                    <a:pt x="713" y="841"/>
                  </a:cubicBezTo>
                  <a:cubicBezTo>
                    <a:pt x="708" y="855"/>
                    <a:pt x="714" y="877"/>
                    <a:pt x="710" y="892"/>
                  </a:cubicBezTo>
                  <a:cubicBezTo>
                    <a:pt x="706" y="907"/>
                    <a:pt x="696" y="914"/>
                    <a:pt x="687" y="929"/>
                  </a:cubicBezTo>
                  <a:cubicBezTo>
                    <a:pt x="694" y="958"/>
                    <a:pt x="631" y="969"/>
                    <a:pt x="656" y="985"/>
                  </a:cubicBezTo>
                  <a:cubicBezTo>
                    <a:pt x="647" y="1018"/>
                    <a:pt x="672" y="1141"/>
                    <a:pt x="665" y="1171"/>
                  </a:cubicBezTo>
                  <a:cubicBezTo>
                    <a:pt x="658" y="1201"/>
                    <a:pt x="630" y="1156"/>
                    <a:pt x="615" y="1163"/>
                  </a:cubicBezTo>
                  <a:cubicBezTo>
                    <a:pt x="596" y="1201"/>
                    <a:pt x="598" y="1174"/>
                    <a:pt x="573" y="1211"/>
                  </a:cubicBezTo>
                  <a:cubicBezTo>
                    <a:pt x="563" y="1226"/>
                    <a:pt x="557" y="1243"/>
                    <a:pt x="549" y="1259"/>
                  </a:cubicBezTo>
                  <a:cubicBezTo>
                    <a:pt x="549" y="1271"/>
                    <a:pt x="553" y="1286"/>
                    <a:pt x="561" y="1294"/>
                  </a:cubicBezTo>
                  <a:cubicBezTo>
                    <a:pt x="569" y="1302"/>
                    <a:pt x="607" y="1303"/>
                    <a:pt x="597" y="1307"/>
                  </a:cubicBezTo>
                  <a:cubicBezTo>
                    <a:pt x="587" y="1311"/>
                    <a:pt x="520" y="1315"/>
                    <a:pt x="501" y="1319"/>
                  </a:cubicBezTo>
                  <a:cubicBezTo>
                    <a:pt x="483" y="1325"/>
                    <a:pt x="489" y="1325"/>
                    <a:pt x="483" y="1331"/>
                  </a:cubicBezTo>
                  <a:cubicBezTo>
                    <a:pt x="477" y="1337"/>
                    <a:pt x="471" y="1341"/>
                    <a:pt x="465" y="1355"/>
                  </a:cubicBezTo>
                  <a:cubicBezTo>
                    <a:pt x="454" y="1374"/>
                    <a:pt x="458" y="1399"/>
                    <a:pt x="447" y="1415"/>
                  </a:cubicBezTo>
                  <a:cubicBezTo>
                    <a:pt x="436" y="1431"/>
                    <a:pt x="410" y="1444"/>
                    <a:pt x="399" y="1451"/>
                  </a:cubicBezTo>
                  <a:cubicBezTo>
                    <a:pt x="393" y="1449"/>
                    <a:pt x="389" y="1459"/>
                    <a:pt x="383" y="1456"/>
                  </a:cubicBezTo>
                  <a:cubicBezTo>
                    <a:pt x="377" y="1453"/>
                    <a:pt x="370" y="1460"/>
                    <a:pt x="363" y="1457"/>
                  </a:cubicBezTo>
                  <a:cubicBezTo>
                    <a:pt x="346" y="1451"/>
                    <a:pt x="330" y="1431"/>
                    <a:pt x="312" y="1427"/>
                  </a:cubicBezTo>
                  <a:cubicBezTo>
                    <a:pt x="291" y="1413"/>
                    <a:pt x="287" y="1412"/>
                    <a:pt x="273" y="1391"/>
                  </a:cubicBezTo>
                  <a:cubicBezTo>
                    <a:pt x="265" y="1357"/>
                    <a:pt x="244" y="1330"/>
                    <a:pt x="225" y="1301"/>
                  </a:cubicBezTo>
                  <a:cubicBezTo>
                    <a:pt x="211" y="1246"/>
                    <a:pt x="228" y="1267"/>
                    <a:pt x="207" y="1235"/>
                  </a:cubicBezTo>
                  <a:cubicBezTo>
                    <a:pt x="202" y="1216"/>
                    <a:pt x="216" y="1216"/>
                    <a:pt x="213" y="1193"/>
                  </a:cubicBezTo>
                  <a:cubicBezTo>
                    <a:pt x="208" y="1170"/>
                    <a:pt x="187" y="1131"/>
                    <a:pt x="176" y="1099"/>
                  </a:cubicBezTo>
                  <a:cubicBezTo>
                    <a:pt x="174" y="1057"/>
                    <a:pt x="157" y="1027"/>
                    <a:pt x="147" y="1001"/>
                  </a:cubicBezTo>
                  <a:cubicBezTo>
                    <a:pt x="136" y="975"/>
                    <a:pt x="121" y="960"/>
                    <a:pt x="111" y="943"/>
                  </a:cubicBezTo>
                  <a:cubicBezTo>
                    <a:pt x="96" y="921"/>
                    <a:pt x="94" y="923"/>
                    <a:pt x="86" y="898"/>
                  </a:cubicBezTo>
                  <a:cubicBezTo>
                    <a:pt x="79" y="873"/>
                    <a:pt x="66" y="829"/>
                    <a:pt x="60" y="797"/>
                  </a:cubicBezTo>
                  <a:cubicBezTo>
                    <a:pt x="54" y="765"/>
                    <a:pt x="53" y="736"/>
                    <a:pt x="51" y="707"/>
                  </a:cubicBezTo>
                  <a:cubicBezTo>
                    <a:pt x="49" y="678"/>
                    <a:pt x="50" y="643"/>
                    <a:pt x="45" y="623"/>
                  </a:cubicBezTo>
                  <a:cubicBezTo>
                    <a:pt x="34" y="591"/>
                    <a:pt x="46" y="617"/>
                    <a:pt x="21" y="587"/>
                  </a:cubicBezTo>
                  <a:cubicBezTo>
                    <a:pt x="16" y="581"/>
                    <a:pt x="9" y="569"/>
                    <a:pt x="9" y="569"/>
                  </a:cubicBezTo>
                  <a:close/>
                </a:path>
              </a:pathLst>
            </a:custGeom>
            <a:gradFill rotWithShape="0">
              <a:gsLst>
                <a:gs pos="0">
                  <a:srgbClr val="FF99CC"/>
                </a:gs>
                <a:gs pos="100000">
                  <a:srgbClr val="FFFFFF"/>
                </a:gs>
              </a:gsLst>
              <a:lin ang="5400000" scaled="1"/>
            </a:gradFill>
            <a:ln w="635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48490" name="Freeform 10"/>
            <p:cNvSpPr>
              <a:spLocks/>
            </p:cNvSpPr>
            <p:nvPr/>
          </p:nvSpPr>
          <p:spPr bwMode="auto">
            <a:xfrm>
              <a:off x="1595" y="246"/>
              <a:ext cx="1851" cy="1758"/>
            </a:xfrm>
            <a:custGeom>
              <a:avLst/>
              <a:gdLst>
                <a:gd name="T0" fmla="*/ 37292 w 1636"/>
                <a:gd name="T1" fmla="*/ 1536 h 1758"/>
                <a:gd name="T2" fmla="*/ 37734 w 1636"/>
                <a:gd name="T3" fmla="*/ 1488 h 1758"/>
                <a:gd name="T4" fmla="*/ 39653 w 1636"/>
                <a:gd name="T5" fmla="*/ 1422 h 1758"/>
                <a:gd name="T6" fmla="*/ 39190 w 1636"/>
                <a:gd name="T7" fmla="*/ 1326 h 1758"/>
                <a:gd name="T8" fmla="*/ 38016 w 1636"/>
                <a:gd name="T9" fmla="*/ 1254 h 1758"/>
                <a:gd name="T10" fmla="*/ 34625 w 1636"/>
                <a:gd name="T11" fmla="*/ 1200 h 1758"/>
                <a:gd name="T12" fmla="*/ 28799 w 1636"/>
                <a:gd name="T13" fmla="*/ 1062 h 1758"/>
                <a:gd name="T14" fmla="*/ 31042 w 1636"/>
                <a:gd name="T15" fmla="*/ 882 h 1758"/>
                <a:gd name="T16" fmla="*/ 29109 w 1636"/>
                <a:gd name="T17" fmla="*/ 834 h 1758"/>
                <a:gd name="T18" fmla="*/ 24934 w 1636"/>
                <a:gd name="T19" fmla="*/ 642 h 1758"/>
                <a:gd name="T20" fmla="*/ 27484 w 1636"/>
                <a:gd name="T21" fmla="*/ 588 h 1758"/>
                <a:gd name="T22" fmla="*/ 26272 w 1636"/>
                <a:gd name="T23" fmla="*/ 432 h 1758"/>
                <a:gd name="T24" fmla="*/ 27754 w 1636"/>
                <a:gd name="T25" fmla="*/ 396 h 1758"/>
                <a:gd name="T26" fmla="*/ 29109 w 1636"/>
                <a:gd name="T27" fmla="*/ 318 h 1758"/>
                <a:gd name="T28" fmla="*/ 29389 w 1636"/>
                <a:gd name="T29" fmla="*/ 192 h 1758"/>
                <a:gd name="T30" fmla="*/ 25826 w 1636"/>
                <a:gd name="T31" fmla="*/ 180 h 1758"/>
                <a:gd name="T32" fmla="*/ 22556 w 1636"/>
                <a:gd name="T33" fmla="*/ 186 h 1758"/>
                <a:gd name="T34" fmla="*/ 19879 w 1636"/>
                <a:gd name="T35" fmla="*/ 102 h 1758"/>
                <a:gd name="T36" fmla="*/ 17814 w 1636"/>
                <a:gd name="T37" fmla="*/ 12 h 1758"/>
                <a:gd name="T38" fmla="*/ 11993 w 1636"/>
                <a:gd name="T39" fmla="*/ 60 h 1758"/>
                <a:gd name="T40" fmla="*/ 10506 w 1636"/>
                <a:gd name="T41" fmla="*/ 120 h 1758"/>
                <a:gd name="T42" fmla="*/ 13646 w 1636"/>
                <a:gd name="T43" fmla="*/ 204 h 1758"/>
                <a:gd name="T44" fmla="*/ 14371 w 1636"/>
                <a:gd name="T45" fmla="*/ 282 h 1758"/>
                <a:gd name="T46" fmla="*/ 12460 w 1636"/>
                <a:gd name="T47" fmla="*/ 444 h 1758"/>
                <a:gd name="T48" fmla="*/ 15573 w 1636"/>
                <a:gd name="T49" fmla="*/ 582 h 1758"/>
                <a:gd name="T50" fmla="*/ 14970 w 1636"/>
                <a:gd name="T51" fmla="*/ 708 h 1758"/>
                <a:gd name="T52" fmla="*/ 11694 w 1636"/>
                <a:gd name="T53" fmla="*/ 876 h 1758"/>
                <a:gd name="T54" fmla="*/ 10506 w 1636"/>
                <a:gd name="T55" fmla="*/ 984 h 1758"/>
                <a:gd name="T56" fmla="*/ 7220 w 1636"/>
                <a:gd name="T57" fmla="*/ 1104 h 1758"/>
                <a:gd name="T58" fmla="*/ 2316 w 1636"/>
                <a:gd name="T59" fmla="*/ 1110 h 1758"/>
                <a:gd name="T60" fmla="*/ 827 w 1636"/>
                <a:gd name="T61" fmla="*/ 1200 h 1758"/>
                <a:gd name="T62" fmla="*/ 3228 w 1636"/>
                <a:gd name="T63" fmla="*/ 1410 h 1758"/>
                <a:gd name="T64" fmla="*/ 7097 w 1636"/>
                <a:gd name="T65" fmla="*/ 1536 h 1758"/>
                <a:gd name="T66" fmla="*/ 10506 w 1636"/>
                <a:gd name="T67" fmla="*/ 1668 h 1758"/>
                <a:gd name="T68" fmla="*/ 12460 w 1636"/>
                <a:gd name="T69" fmla="*/ 1722 h 1758"/>
                <a:gd name="T70" fmla="*/ 14203 w 1636"/>
                <a:gd name="T71" fmla="*/ 1656 h 1758"/>
                <a:gd name="T72" fmla="*/ 14097 w 1636"/>
                <a:gd name="T73" fmla="*/ 1554 h 1758"/>
                <a:gd name="T74" fmla="*/ 15439 w 1636"/>
                <a:gd name="T75" fmla="*/ 1530 h 1758"/>
                <a:gd name="T76" fmla="*/ 16299 w 1636"/>
                <a:gd name="T77" fmla="*/ 1602 h 1758"/>
                <a:gd name="T78" fmla="*/ 19304 w 1636"/>
                <a:gd name="T79" fmla="*/ 1608 h 1758"/>
                <a:gd name="T80" fmla="*/ 19879 w 1636"/>
                <a:gd name="T81" fmla="*/ 1530 h 1758"/>
                <a:gd name="T82" fmla="*/ 20028 w 1636"/>
                <a:gd name="T83" fmla="*/ 1482 h 1758"/>
                <a:gd name="T84" fmla="*/ 18397 w 1636"/>
                <a:gd name="T85" fmla="*/ 1428 h 1758"/>
                <a:gd name="T86" fmla="*/ 23308 w 1636"/>
                <a:gd name="T87" fmla="*/ 1320 h 1758"/>
                <a:gd name="T88" fmla="*/ 24641 w 1636"/>
                <a:gd name="T89" fmla="*/ 1446 h 1758"/>
                <a:gd name="T90" fmla="*/ 24327 w 1636"/>
                <a:gd name="T91" fmla="*/ 1602 h 1758"/>
                <a:gd name="T92" fmla="*/ 25520 w 1636"/>
                <a:gd name="T93" fmla="*/ 1476 h 1758"/>
                <a:gd name="T94" fmla="*/ 27484 w 1636"/>
                <a:gd name="T95" fmla="*/ 1506 h 1758"/>
                <a:gd name="T96" fmla="*/ 29565 w 1636"/>
                <a:gd name="T97" fmla="*/ 1506 h 1758"/>
                <a:gd name="T98" fmla="*/ 32085 w 1636"/>
                <a:gd name="T99" fmla="*/ 1518 h 1758"/>
                <a:gd name="T100" fmla="*/ 36972 w 1636"/>
                <a:gd name="T101" fmla="*/ 1656 h 175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36"/>
                <a:gd name="T154" fmla="*/ 0 h 1758"/>
                <a:gd name="T155" fmla="*/ 1636 w 1636"/>
                <a:gd name="T156" fmla="*/ 1758 h 175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36" h="1758">
                  <a:moveTo>
                    <a:pt x="1504" y="1656"/>
                  </a:moveTo>
                  <a:cubicBezTo>
                    <a:pt x="1509" y="1620"/>
                    <a:pt x="1525" y="1602"/>
                    <a:pt x="1516" y="1572"/>
                  </a:cubicBezTo>
                  <a:cubicBezTo>
                    <a:pt x="1512" y="1560"/>
                    <a:pt x="1508" y="1548"/>
                    <a:pt x="1504" y="1536"/>
                  </a:cubicBezTo>
                  <a:cubicBezTo>
                    <a:pt x="1502" y="1530"/>
                    <a:pt x="1498" y="1518"/>
                    <a:pt x="1498" y="1518"/>
                  </a:cubicBezTo>
                  <a:cubicBezTo>
                    <a:pt x="1504" y="1514"/>
                    <a:pt x="1511" y="1512"/>
                    <a:pt x="1516" y="1506"/>
                  </a:cubicBezTo>
                  <a:cubicBezTo>
                    <a:pt x="1520" y="1501"/>
                    <a:pt x="1517" y="1492"/>
                    <a:pt x="1522" y="1488"/>
                  </a:cubicBezTo>
                  <a:cubicBezTo>
                    <a:pt x="1532" y="1481"/>
                    <a:pt x="1547" y="1483"/>
                    <a:pt x="1558" y="1476"/>
                  </a:cubicBezTo>
                  <a:cubicBezTo>
                    <a:pt x="1582" y="1460"/>
                    <a:pt x="1608" y="1453"/>
                    <a:pt x="1636" y="1446"/>
                  </a:cubicBezTo>
                  <a:cubicBezTo>
                    <a:pt x="1624" y="1438"/>
                    <a:pt x="1612" y="1430"/>
                    <a:pt x="1600" y="1422"/>
                  </a:cubicBezTo>
                  <a:cubicBezTo>
                    <a:pt x="1594" y="1418"/>
                    <a:pt x="1582" y="1410"/>
                    <a:pt x="1582" y="1410"/>
                  </a:cubicBezTo>
                  <a:cubicBezTo>
                    <a:pt x="1590" y="1371"/>
                    <a:pt x="1604" y="1372"/>
                    <a:pt x="1576" y="1344"/>
                  </a:cubicBezTo>
                  <a:cubicBezTo>
                    <a:pt x="1578" y="1338"/>
                    <a:pt x="1578" y="1330"/>
                    <a:pt x="1582" y="1326"/>
                  </a:cubicBezTo>
                  <a:cubicBezTo>
                    <a:pt x="1586" y="1322"/>
                    <a:pt x="1597" y="1326"/>
                    <a:pt x="1600" y="1320"/>
                  </a:cubicBezTo>
                  <a:cubicBezTo>
                    <a:pt x="1609" y="1302"/>
                    <a:pt x="1583" y="1298"/>
                    <a:pt x="1576" y="1296"/>
                  </a:cubicBezTo>
                  <a:cubicBezTo>
                    <a:pt x="1565" y="1264"/>
                    <a:pt x="1575" y="1282"/>
                    <a:pt x="1534" y="1254"/>
                  </a:cubicBezTo>
                  <a:cubicBezTo>
                    <a:pt x="1522" y="1246"/>
                    <a:pt x="1498" y="1230"/>
                    <a:pt x="1498" y="1230"/>
                  </a:cubicBezTo>
                  <a:cubicBezTo>
                    <a:pt x="1488" y="1271"/>
                    <a:pt x="1484" y="1253"/>
                    <a:pt x="1450" y="1242"/>
                  </a:cubicBezTo>
                  <a:cubicBezTo>
                    <a:pt x="1424" y="1203"/>
                    <a:pt x="1450" y="1209"/>
                    <a:pt x="1396" y="1200"/>
                  </a:cubicBezTo>
                  <a:cubicBezTo>
                    <a:pt x="1353" y="1172"/>
                    <a:pt x="1353" y="1180"/>
                    <a:pt x="1306" y="1164"/>
                  </a:cubicBezTo>
                  <a:cubicBezTo>
                    <a:pt x="1276" y="1119"/>
                    <a:pt x="1270" y="1106"/>
                    <a:pt x="1216" y="1092"/>
                  </a:cubicBezTo>
                  <a:cubicBezTo>
                    <a:pt x="1196" y="1087"/>
                    <a:pt x="1162" y="1062"/>
                    <a:pt x="1162" y="1062"/>
                  </a:cubicBezTo>
                  <a:cubicBezTo>
                    <a:pt x="1168" y="1011"/>
                    <a:pt x="1171" y="972"/>
                    <a:pt x="1216" y="942"/>
                  </a:cubicBezTo>
                  <a:cubicBezTo>
                    <a:pt x="1230" y="920"/>
                    <a:pt x="1244" y="922"/>
                    <a:pt x="1258" y="900"/>
                  </a:cubicBezTo>
                  <a:cubicBezTo>
                    <a:pt x="1256" y="894"/>
                    <a:pt x="1252" y="888"/>
                    <a:pt x="1252" y="882"/>
                  </a:cubicBezTo>
                  <a:cubicBezTo>
                    <a:pt x="1252" y="876"/>
                    <a:pt x="1262" y="868"/>
                    <a:pt x="1258" y="864"/>
                  </a:cubicBezTo>
                  <a:cubicBezTo>
                    <a:pt x="1251" y="857"/>
                    <a:pt x="1238" y="861"/>
                    <a:pt x="1228" y="858"/>
                  </a:cubicBezTo>
                  <a:cubicBezTo>
                    <a:pt x="1192" y="848"/>
                    <a:pt x="1199" y="851"/>
                    <a:pt x="1174" y="834"/>
                  </a:cubicBezTo>
                  <a:cubicBezTo>
                    <a:pt x="1143" y="788"/>
                    <a:pt x="1132" y="770"/>
                    <a:pt x="1078" y="756"/>
                  </a:cubicBezTo>
                  <a:cubicBezTo>
                    <a:pt x="1057" y="742"/>
                    <a:pt x="1049" y="736"/>
                    <a:pt x="1024" y="744"/>
                  </a:cubicBezTo>
                  <a:cubicBezTo>
                    <a:pt x="1013" y="711"/>
                    <a:pt x="1014" y="676"/>
                    <a:pt x="1006" y="642"/>
                  </a:cubicBezTo>
                  <a:cubicBezTo>
                    <a:pt x="1001" y="622"/>
                    <a:pt x="989" y="608"/>
                    <a:pt x="982" y="588"/>
                  </a:cubicBezTo>
                  <a:cubicBezTo>
                    <a:pt x="1035" y="553"/>
                    <a:pt x="1026" y="607"/>
                    <a:pt x="1060" y="630"/>
                  </a:cubicBezTo>
                  <a:cubicBezTo>
                    <a:pt x="1085" y="592"/>
                    <a:pt x="1095" y="628"/>
                    <a:pt x="1108" y="588"/>
                  </a:cubicBezTo>
                  <a:cubicBezTo>
                    <a:pt x="1100" y="540"/>
                    <a:pt x="1106" y="564"/>
                    <a:pt x="1090" y="516"/>
                  </a:cubicBezTo>
                  <a:cubicBezTo>
                    <a:pt x="1085" y="502"/>
                    <a:pt x="1054" y="492"/>
                    <a:pt x="1054" y="492"/>
                  </a:cubicBezTo>
                  <a:cubicBezTo>
                    <a:pt x="1072" y="465"/>
                    <a:pt x="1075" y="462"/>
                    <a:pt x="1060" y="432"/>
                  </a:cubicBezTo>
                  <a:cubicBezTo>
                    <a:pt x="1062" y="422"/>
                    <a:pt x="1058" y="408"/>
                    <a:pt x="1066" y="402"/>
                  </a:cubicBezTo>
                  <a:cubicBezTo>
                    <a:pt x="1072" y="398"/>
                    <a:pt x="1077" y="413"/>
                    <a:pt x="1084" y="414"/>
                  </a:cubicBezTo>
                  <a:cubicBezTo>
                    <a:pt x="1094" y="416"/>
                    <a:pt x="1114" y="400"/>
                    <a:pt x="1120" y="396"/>
                  </a:cubicBezTo>
                  <a:cubicBezTo>
                    <a:pt x="1124" y="390"/>
                    <a:pt x="1132" y="385"/>
                    <a:pt x="1132" y="378"/>
                  </a:cubicBezTo>
                  <a:cubicBezTo>
                    <a:pt x="1132" y="365"/>
                    <a:pt x="1120" y="342"/>
                    <a:pt x="1120" y="342"/>
                  </a:cubicBezTo>
                  <a:cubicBezTo>
                    <a:pt x="1136" y="331"/>
                    <a:pt x="1174" y="318"/>
                    <a:pt x="1174" y="318"/>
                  </a:cubicBezTo>
                  <a:cubicBezTo>
                    <a:pt x="1185" y="302"/>
                    <a:pt x="1198" y="264"/>
                    <a:pt x="1198" y="264"/>
                  </a:cubicBezTo>
                  <a:cubicBezTo>
                    <a:pt x="1196" y="246"/>
                    <a:pt x="1195" y="228"/>
                    <a:pt x="1192" y="210"/>
                  </a:cubicBezTo>
                  <a:cubicBezTo>
                    <a:pt x="1191" y="204"/>
                    <a:pt x="1191" y="196"/>
                    <a:pt x="1186" y="192"/>
                  </a:cubicBezTo>
                  <a:cubicBezTo>
                    <a:pt x="1176" y="185"/>
                    <a:pt x="1162" y="184"/>
                    <a:pt x="1150" y="180"/>
                  </a:cubicBezTo>
                  <a:cubicBezTo>
                    <a:pt x="1144" y="178"/>
                    <a:pt x="1132" y="174"/>
                    <a:pt x="1132" y="174"/>
                  </a:cubicBezTo>
                  <a:cubicBezTo>
                    <a:pt x="1109" y="182"/>
                    <a:pt x="1066" y="177"/>
                    <a:pt x="1042" y="180"/>
                  </a:cubicBezTo>
                  <a:cubicBezTo>
                    <a:pt x="1013" y="190"/>
                    <a:pt x="1003" y="213"/>
                    <a:pt x="976" y="222"/>
                  </a:cubicBezTo>
                  <a:cubicBezTo>
                    <a:pt x="956" y="219"/>
                    <a:pt x="930" y="224"/>
                    <a:pt x="916" y="210"/>
                  </a:cubicBezTo>
                  <a:cubicBezTo>
                    <a:pt x="910" y="204"/>
                    <a:pt x="915" y="192"/>
                    <a:pt x="910" y="186"/>
                  </a:cubicBezTo>
                  <a:cubicBezTo>
                    <a:pt x="901" y="175"/>
                    <a:pt x="882" y="178"/>
                    <a:pt x="868" y="174"/>
                  </a:cubicBezTo>
                  <a:cubicBezTo>
                    <a:pt x="840" y="133"/>
                    <a:pt x="858" y="143"/>
                    <a:pt x="826" y="132"/>
                  </a:cubicBezTo>
                  <a:cubicBezTo>
                    <a:pt x="819" y="112"/>
                    <a:pt x="823" y="111"/>
                    <a:pt x="802" y="102"/>
                  </a:cubicBezTo>
                  <a:cubicBezTo>
                    <a:pt x="790" y="97"/>
                    <a:pt x="766" y="90"/>
                    <a:pt x="766" y="90"/>
                  </a:cubicBezTo>
                  <a:cubicBezTo>
                    <a:pt x="757" y="64"/>
                    <a:pt x="745" y="44"/>
                    <a:pt x="736" y="18"/>
                  </a:cubicBezTo>
                  <a:cubicBezTo>
                    <a:pt x="734" y="12"/>
                    <a:pt x="724" y="15"/>
                    <a:pt x="718" y="12"/>
                  </a:cubicBezTo>
                  <a:cubicBezTo>
                    <a:pt x="712" y="9"/>
                    <a:pt x="706" y="4"/>
                    <a:pt x="700" y="0"/>
                  </a:cubicBezTo>
                  <a:cubicBezTo>
                    <a:pt x="646" y="9"/>
                    <a:pt x="592" y="29"/>
                    <a:pt x="538" y="42"/>
                  </a:cubicBezTo>
                  <a:cubicBezTo>
                    <a:pt x="520" y="47"/>
                    <a:pt x="502" y="54"/>
                    <a:pt x="484" y="60"/>
                  </a:cubicBezTo>
                  <a:cubicBezTo>
                    <a:pt x="478" y="62"/>
                    <a:pt x="466" y="66"/>
                    <a:pt x="466" y="66"/>
                  </a:cubicBezTo>
                  <a:cubicBezTo>
                    <a:pt x="460" y="72"/>
                    <a:pt x="453" y="77"/>
                    <a:pt x="448" y="84"/>
                  </a:cubicBezTo>
                  <a:cubicBezTo>
                    <a:pt x="439" y="95"/>
                    <a:pt x="424" y="120"/>
                    <a:pt x="424" y="120"/>
                  </a:cubicBezTo>
                  <a:cubicBezTo>
                    <a:pt x="433" y="156"/>
                    <a:pt x="437" y="142"/>
                    <a:pt x="466" y="162"/>
                  </a:cubicBezTo>
                  <a:cubicBezTo>
                    <a:pt x="503" y="137"/>
                    <a:pt x="491" y="160"/>
                    <a:pt x="514" y="180"/>
                  </a:cubicBezTo>
                  <a:cubicBezTo>
                    <a:pt x="525" y="189"/>
                    <a:pt x="550" y="204"/>
                    <a:pt x="550" y="204"/>
                  </a:cubicBezTo>
                  <a:cubicBezTo>
                    <a:pt x="554" y="217"/>
                    <a:pt x="567" y="227"/>
                    <a:pt x="568" y="240"/>
                  </a:cubicBezTo>
                  <a:cubicBezTo>
                    <a:pt x="570" y="258"/>
                    <a:pt x="557" y="277"/>
                    <a:pt x="562" y="294"/>
                  </a:cubicBezTo>
                  <a:cubicBezTo>
                    <a:pt x="564" y="301"/>
                    <a:pt x="587" y="282"/>
                    <a:pt x="580" y="282"/>
                  </a:cubicBezTo>
                  <a:cubicBezTo>
                    <a:pt x="567" y="282"/>
                    <a:pt x="544" y="294"/>
                    <a:pt x="544" y="294"/>
                  </a:cubicBezTo>
                  <a:cubicBezTo>
                    <a:pt x="531" y="314"/>
                    <a:pt x="516" y="319"/>
                    <a:pt x="508" y="342"/>
                  </a:cubicBezTo>
                  <a:cubicBezTo>
                    <a:pt x="526" y="395"/>
                    <a:pt x="512" y="393"/>
                    <a:pt x="502" y="444"/>
                  </a:cubicBezTo>
                  <a:cubicBezTo>
                    <a:pt x="504" y="454"/>
                    <a:pt x="505" y="464"/>
                    <a:pt x="508" y="474"/>
                  </a:cubicBezTo>
                  <a:cubicBezTo>
                    <a:pt x="528" y="548"/>
                    <a:pt x="512" y="527"/>
                    <a:pt x="598" y="534"/>
                  </a:cubicBezTo>
                  <a:cubicBezTo>
                    <a:pt x="627" y="553"/>
                    <a:pt x="614" y="539"/>
                    <a:pt x="628" y="582"/>
                  </a:cubicBezTo>
                  <a:cubicBezTo>
                    <a:pt x="637" y="608"/>
                    <a:pt x="688" y="609"/>
                    <a:pt x="706" y="612"/>
                  </a:cubicBezTo>
                  <a:cubicBezTo>
                    <a:pt x="673" y="634"/>
                    <a:pt x="635" y="654"/>
                    <a:pt x="598" y="666"/>
                  </a:cubicBezTo>
                  <a:cubicBezTo>
                    <a:pt x="584" y="708"/>
                    <a:pt x="574" y="698"/>
                    <a:pt x="604" y="708"/>
                  </a:cubicBezTo>
                  <a:cubicBezTo>
                    <a:pt x="620" y="756"/>
                    <a:pt x="567" y="769"/>
                    <a:pt x="538" y="798"/>
                  </a:cubicBezTo>
                  <a:cubicBezTo>
                    <a:pt x="535" y="807"/>
                    <a:pt x="524" y="862"/>
                    <a:pt x="508" y="870"/>
                  </a:cubicBezTo>
                  <a:cubicBezTo>
                    <a:pt x="497" y="875"/>
                    <a:pt x="484" y="874"/>
                    <a:pt x="472" y="876"/>
                  </a:cubicBezTo>
                  <a:cubicBezTo>
                    <a:pt x="466" y="894"/>
                    <a:pt x="465" y="914"/>
                    <a:pt x="454" y="930"/>
                  </a:cubicBezTo>
                  <a:cubicBezTo>
                    <a:pt x="446" y="942"/>
                    <a:pt x="435" y="952"/>
                    <a:pt x="430" y="966"/>
                  </a:cubicBezTo>
                  <a:cubicBezTo>
                    <a:pt x="428" y="972"/>
                    <a:pt x="428" y="979"/>
                    <a:pt x="424" y="984"/>
                  </a:cubicBezTo>
                  <a:cubicBezTo>
                    <a:pt x="407" y="1006"/>
                    <a:pt x="366" y="1009"/>
                    <a:pt x="340" y="1014"/>
                  </a:cubicBezTo>
                  <a:cubicBezTo>
                    <a:pt x="320" y="1034"/>
                    <a:pt x="311" y="1061"/>
                    <a:pt x="298" y="1086"/>
                  </a:cubicBezTo>
                  <a:cubicBezTo>
                    <a:pt x="295" y="1092"/>
                    <a:pt x="297" y="1100"/>
                    <a:pt x="292" y="1104"/>
                  </a:cubicBezTo>
                  <a:cubicBezTo>
                    <a:pt x="276" y="1115"/>
                    <a:pt x="254" y="1117"/>
                    <a:pt x="238" y="1128"/>
                  </a:cubicBezTo>
                  <a:cubicBezTo>
                    <a:pt x="193" y="1122"/>
                    <a:pt x="176" y="1111"/>
                    <a:pt x="136" y="1098"/>
                  </a:cubicBezTo>
                  <a:cubicBezTo>
                    <a:pt x="136" y="1098"/>
                    <a:pt x="97" y="1107"/>
                    <a:pt x="94" y="1110"/>
                  </a:cubicBezTo>
                  <a:cubicBezTo>
                    <a:pt x="90" y="1114"/>
                    <a:pt x="92" y="1123"/>
                    <a:pt x="88" y="1128"/>
                  </a:cubicBezTo>
                  <a:cubicBezTo>
                    <a:pt x="83" y="1134"/>
                    <a:pt x="76" y="1136"/>
                    <a:pt x="70" y="1140"/>
                  </a:cubicBezTo>
                  <a:cubicBezTo>
                    <a:pt x="59" y="1172"/>
                    <a:pt x="64" y="1190"/>
                    <a:pt x="34" y="1200"/>
                  </a:cubicBezTo>
                  <a:cubicBezTo>
                    <a:pt x="0" y="1251"/>
                    <a:pt x="18" y="1256"/>
                    <a:pt x="70" y="1266"/>
                  </a:cubicBezTo>
                  <a:cubicBezTo>
                    <a:pt x="71" y="1279"/>
                    <a:pt x="68" y="1341"/>
                    <a:pt x="82" y="1368"/>
                  </a:cubicBezTo>
                  <a:cubicBezTo>
                    <a:pt x="92" y="1387"/>
                    <a:pt x="130" y="1410"/>
                    <a:pt x="130" y="1410"/>
                  </a:cubicBezTo>
                  <a:cubicBezTo>
                    <a:pt x="143" y="1448"/>
                    <a:pt x="147" y="1486"/>
                    <a:pt x="160" y="1524"/>
                  </a:cubicBezTo>
                  <a:cubicBezTo>
                    <a:pt x="172" y="1520"/>
                    <a:pt x="184" y="1508"/>
                    <a:pt x="196" y="1512"/>
                  </a:cubicBezTo>
                  <a:cubicBezTo>
                    <a:pt x="226" y="1522"/>
                    <a:pt x="256" y="1527"/>
                    <a:pt x="286" y="1536"/>
                  </a:cubicBezTo>
                  <a:cubicBezTo>
                    <a:pt x="332" y="1549"/>
                    <a:pt x="275" y="1533"/>
                    <a:pt x="322" y="1554"/>
                  </a:cubicBezTo>
                  <a:cubicBezTo>
                    <a:pt x="347" y="1565"/>
                    <a:pt x="374" y="1569"/>
                    <a:pt x="400" y="1578"/>
                  </a:cubicBezTo>
                  <a:cubicBezTo>
                    <a:pt x="388" y="1613"/>
                    <a:pt x="409" y="1639"/>
                    <a:pt x="424" y="1668"/>
                  </a:cubicBezTo>
                  <a:cubicBezTo>
                    <a:pt x="427" y="1674"/>
                    <a:pt x="425" y="1682"/>
                    <a:pt x="430" y="1686"/>
                  </a:cubicBezTo>
                  <a:cubicBezTo>
                    <a:pt x="440" y="1693"/>
                    <a:pt x="454" y="1694"/>
                    <a:pt x="466" y="1698"/>
                  </a:cubicBezTo>
                  <a:cubicBezTo>
                    <a:pt x="480" y="1703"/>
                    <a:pt x="502" y="1722"/>
                    <a:pt x="502" y="1722"/>
                  </a:cubicBezTo>
                  <a:cubicBezTo>
                    <a:pt x="514" y="1758"/>
                    <a:pt x="529" y="1742"/>
                    <a:pt x="538" y="1716"/>
                  </a:cubicBezTo>
                  <a:cubicBezTo>
                    <a:pt x="526" y="1680"/>
                    <a:pt x="530" y="1712"/>
                    <a:pt x="550" y="1692"/>
                  </a:cubicBezTo>
                  <a:cubicBezTo>
                    <a:pt x="560" y="1682"/>
                    <a:pt x="574" y="1656"/>
                    <a:pt x="574" y="1656"/>
                  </a:cubicBezTo>
                  <a:cubicBezTo>
                    <a:pt x="570" y="1644"/>
                    <a:pt x="566" y="1632"/>
                    <a:pt x="562" y="1620"/>
                  </a:cubicBezTo>
                  <a:cubicBezTo>
                    <a:pt x="560" y="1614"/>
                    <a:pt x="556" y="1602"/>
                    <a:pt x="556" y="1602"/>
                  </a:cubicBezTo>
                  <a:cubicBezTo>
                    <a:pt x="561" y="1586"/>
                    <a:pt x="562" y="1569"/>
                    <a:pt x="568" y="1554"/>
                  </a:cubicBezTo>
                  <a:cubicBezTo>
                    <a:pt x="571" y="1547"/>
                    <a:pt x="577" y="1542"/>
                    <a:pt x="580" y="1536"/>
                  </a:cubicBezTo>
                  <a:cubicBezTo>
                    <a:pt x="583" y="1530"/>
                    <a:pt x="584" y="1524"/>
                    <a:pt x="586" y="1518"/>
                  </a:cubicBezTo>
                  <a:cubicBezTo>
                    <a:pt x="598" y="1522"/>
                    <a:pt x="618" y="1518"/>
                    <a:pt x="622" y="1530"/>
                  </a:cubicBezTo>
                  <a:cubicBezTo>
                    <a:pt x="624" y="1536"/>
                    <a:pt x="624" y="1544"/>
                    <a:pt x="628" y="1548"/>
                  </a:cubicBezTo>
                  <a:cubicBezTo>
                    <a:pt x="639" y="1559"/>
                    <a:pt x="673" y="1561"/>
                    <a:pt x="688" y="1566"/>
                  </a:cubicBezTo>
                  <a:cubicBezTo>
                    <a:pt x="698" y="1597"/>
                    <a:pt x="685" y="1593"/>
                    <a:pt x="658" y="1602"/>
                  </a:cubicBezTo>
                  <a:cubicBezTo>
                    <a:pt x="644" y="1645"/>
                    <a:pt x="635" y="1631"/>
                    <a:pt x="664" y="1650"/>
                  </a:cubicBezTo>
                  <a:cubicBezTo>
                    <a:pt x="696" y="1639"/>
                    <a:pt x="699" y="1636"/>
                    <a:pt x="706" y="1602"/>
                  </a:cubicBezTo>
                  <a:cubicBezTo>
                    <a:pt x="733" y="1607"/>
                    <a:pt x="753" y="1616"/>
                    <a:pt x="778" y="1608"/>
                  </a:cubicBezTo>
                  <a:cubicBezTo>
                    <a:pt x="780" y="1596"/>
                    <a:pt x="790" y="1531"/>
                    <a:pt x="808" y="1584"/>
                  </a:cubicBezTo>
                  <a:cubicBezTo>
                    <a:pt x="810" y="1578"/>
                    <a:pt x="816" y="1572"/>
                    <a:pt x="814" y="1566"/>
                  </a:cubicBezTo>
                  <a:cubicBezTo>
                    <a:pt x="809" y="1554"/>
                    <a:pt x="771" y="1556"/>
                    <a:pt x="802" y="1530"/>
                  </a:cubicBezTo>
                  <a:cubicBezTo>
                    <a:pt x="812" y="1522"/>
                    <a:pt x="826" y="1522"/>
                    <a:pt x="838" y="1518"/>
                  </a:cubicBezTo>
                  <a:cubicBezTo>
                    <a:pt x="844" y="1516"/>
                    <a:pt x="856" y="1512"/>
                    <a:pt x="856" y="1512"/>
                  </a:cubicBezTo>
                  <a:cubicBezTo>
                    <a:pt x="868" y="1476"/>
                    <a:pt x="839" y="1490"/>
                    <a:pt x="808" y="1482"/>
                  </a:cubicBezTo>
                  <a:cubicBezTo>
                    <a:pt x="796" y="1479"/>
                    <a:pt x="784" y="1474"/>
                    <a:pt x="772" y="1470"/>
                  </a:cubicBezTo>
                  <a:cubicBezTo>
                    <a:pt x="766" y="1468"/>
                    <a:pt x="754" y="1464"/>
                    <a:pt x="754" y="1464"/>
                  </a:cubicBezTo>
                  <a:cubicBezTo>
                    <a:pt x="750" y="1452"/>
                    <a:pt x="746" y="1440"/>
                    <a:pt x="742" y="1428"/>
                  </a:cubicBezTo>
                  <a:cubicBezTo>
                    <a:pt x="740" y="1422"/>
                    <a:pt x="771" y="1393"/>
                    <a:pt x="772" y="1392"/>
                  </a:cubicBezTo>
                  <a:cubicBezTo>
                    <a:pt x="808" y="1368"/>
                    <a:pt x="845" y="1358"/>
                    <a:pt x="886" y="1344"/>
                  </a:cubicBezTo>
                  <a:cubicBezTo>
                    <a:pt x="905" y="1338"/>
                    <a:pt x="921" y="1326"/>
                    <a:pt x="940" y="1320"/>
                  </a:cubicBezTo>
                  <a:cubicBezTo>
                    <a:pt x="946" y="1318"/>
                    <a:pt x="958" y="1314"/>
                    <a:pt x="958" y="1314"/>
                  </a:cubicBezTo>
                  <a:cubicBezTo>
                    <a:pt x="1023" y="1323"/>
                    <a:pt x="1005" y="1316"/>
                    <a:pt x="1036" y="1362"/>
                  </a:cubicBezTo>
                  <a:cubicBezTo>
                    <a:pt x="1031" y="1398"/>
                    <a:pt x="1032" y="1433"/>
                    <a:pt x="994" y="1446"/>
                  </a:cubicBezTo>
                  <a:cubicBezTo>
                    <a:pt x="988" y="1452"/>
                    <a:pt x="981" y="1457"/>
                    <a:pt x="976" y="1464"/>
                  </a:cubicBezTo>
                  <a:cubicBezTo>
                    <a:pt x="967" y="1475"/>
                    <a:pt x="952" y="1500"/>
                    <a:pt x="952" y="1500"/>
                  </a:cubicBezTo>
                  <a:cubicBezTo>
                    <a:pt x="955" y="1540"/>
                    <a:pt x="941" y="1588"/>
                    <a:pt x="982" y="1602"/>
                  </a:cubicBezTo>
                  <a:cubicBezTo>
                    <a:pt x="1026" y="1668"/>
                    <a:pt x="1026" y="1591"/>
                    <a:pt x="988" y="1566"/>
                  </a:cubicBezTo>
                  <a:cubicBezTo>
                    <a:pt x="978" y="1528"/>
                    <a:pt x="978" y="1487"/>
                    <a:pt x="1012" y="1464"/>
                  </a:cubicBezTo>
                  <a:cubicBezTo>
                    <a:pt x="1018" y="1468"/>
                    <a:pt x="1025" y="1471"/>
                    <a:pt x="1030" y="1476"/>
                  </a:cubicBezTo>
                  <a:cubicBezTo>
                    <a:pt x="1035" y="1481"/>
                    <a:pt x="1035" y="1493"/>
                    <a:pt x="1042" y="1494"/>
                  </a:cubicBezTo>
                  <a:cubicBezTo>
                    <a:pt x="1055" y="1496"/>
                    <a:pt x="1078" y="1482"/>
                    <a:pt x="1078" y="1482"/>
                  </a:cubicBezTo>
                  <a:cubicBezTo>
                    <a:pt x="1085" y="1493"/>
                    <a:pt x="1091" y="1509"/>
                    <a:pt x="1108" y="1506"/>
                  </a:cubicBezTo>
                  <a:cubicBezTo>
                    <a:pt x="1115" y="1505"/>
                    <a:pt x="1119" y="1497"/>
                    <a:pt x="1126" y="1494"/>
                  </a:cubicBezTo>
                  <a:cubicBezTo>
                    <a:pt x="1138" y="1489"/>
                    <a:pt x="1162" y="1482"/>
                    <a:pt x="1162" y="1482"/>
                  </a:cubicBezTo>
                  <a:cubicBezTo>
                    <a:pt x="1207" y="1497"/>
                    <a:pt x="1153" y="1475"/>
                    <a:pt x="1192" y="1506"/>
                  </a:cubicBezTo>
                  <a:cubicBezTo>
                    <a:pt x="1198" y="1511"/>
                    <a:pt x="1239" y="1518"/>
                    <a:pt x="1240" y="1518"/>
                  </a:cubicBezTo>
                  <a:cubicBezTo>
                    <a:pt x="1246" y="1522"/>
                    <a:pt x="1251" y="1530"/>
                    <a:pt x="1258" y="1530"/>
                  </a:cubicBezTo>
                  <a:cubicBezTo>
                    <a:pt x="1271" y="1530"/>
                    <a:pt x="1294" y="1518"/>
                    <a:pt x="1294" y="1518"/>
                  </a:cubicBezTo>
                  <a:cubicBezTo>
                    <a:pt x="1329" y="1527"/>
                    <a:pt x="1360" y="1540"/>
                    <a:pt x="1390" y="1560"/>
                  </a:cubicBezTo>
                  <a:cubicBezTo>
                    <a:pt x="1407" y="1586"/>
                    <a:pt x="1411" y="1608"/>
                    <a:pt x="1438" y="1626"/>
                  </a:cubicBezTo>
                  <a:cubicBezTo>
                    <a:pt x="1454" y="1675"/>
                    <a:pt x="1437" y="1664"/>
                    <a:pt x="1492" y="1656"/>
                  </a:cubicBezTo>
                  <a:cubicBezTo>
                    <a:pt x="1507" y="1633"/>
                    <a:pt x="1504" y="1631"/>
                    <a:pt x="1504" y="1656"/>
                  </a:cubicBezTo>
                  <a:close/>
                </a:path>
              </a:pathLst>
            </a:custGeom>
            <a:gradFill rotWithShape="0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/>
            </a:gradFill>
            <a:ln w="635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48491" name="Freeform 11"/>
            <p:cNvSpPr>
              <a:spLocks/>
            </p:cNvSpPr>
            <p:nvPr/>
          </p:nvSpPr>
          <p:spPr bwMode="auto">
            <a:xfrm>
              <a:off x="1440" y="1152"/>
              <a:ext cx="3530" cy="1804"/>
            </a:xfrm>
            <a:custGeom>
              <a:avLst/>
              <a:gdLst>
                <a:gd name="T0" fmla="*/ 731 w 3120"/>
                <a:gd name="T1" fmla="*/ 784 h 1804"/>
                <a:gd name="T2" fmla="*/ 2522 w 3120"/>
                <a:gd name="T3" fmla="*/ 622 h 1804"/>
                <a:gd name="T4" fmla="*/ 7134 w 3120"/>
                <a:gd name="T5" fmla="*/ 604 h 1804"/>
                <a:gd name="T6" fmla="*/ 12788 w 3120"/>
                <a:gd name="T7" fmla="*/ 664 h 1804"/>
                <a:gd name="T8" fmla="*/ 16955 w 3120"/>
                <a:gd name="T9" fmla="*/ 754 h 1804"/>
                <a:gd name="T10" fmla="*/ 20044 w 3120"/>
                <a:gd name="T11" fmla="*/ 676 h 1804"/>
                <a:gd name="T12" fmla="*/ 22461 w 3120"/>
                <a:gd name="T13" fmla="*/ 676 h 1804"/>
                <a:gd name="T14" fmla="*/ 22774 w 3120"/>
                <a:gd name="T15" fmla="*/ 550 h 1804"/>
                <a:gd name="T16" fmla="*/ 25561 w 3120"/>
                <a:gd name="T17" fmla="*/ 436 h 1804"/>
                <a:gd name="T18" fmla="*/ 28531 w 3120"/>
                <a:gd name="T19" fmla="*/ 472 h 1804"/>
                <a:gd name="T20" fmla="*/ 27809 w 3120"/>
                <a:gd name="T21" fmla="*/ 706 h 1804"/>
                <a:gd name="T22" fmla="*/ 29430 w 3120"/>
                <a:gd name="T23" fmla="*/ 574 h 1804"/>
                <a:gd name="T24" fmla="*/ 34496 w 3120"/>
                <a:gd name="T25" fmla="*/ 610 h 1804"/>
                <a:gd name="T26" fmla="*/ 41173 w 3120"/>
                <a:gd name="T27" fmla="*/ 718 h 1804"/>
                <a:gd name="T28" fmla="*/ 41321 w 3120"/>
                <a:gd name="T29" fmla="*/ 556 h 1804"/>
                <a:gd name="T30" fmla="*/ 42686 w 3120"/>
                <a:gd name="T31" fmla="*/ 412 h 1804"/>
                <a:gd name="T32" fmla="*/ 44641 w 3120"/>
                <a:gd name="T33" fmla="*/ 352 h 1804"/>
                <a:gd name="T34" fmla="*/ 52945 w 3120"/>
                <a:gd name="T35" fmla="*/ 328 h 1804"/>
                <a:gd name="T36" fmla="*/ 55006 w 3120"/>
                <a:gd name="T37" fmla="*/ 238 h 1804"/>
                <a:gd name="T38" fmla="*/ 62283 w 3120"/>
                <a:gd name="T39" fmla="*/ 286 h 1804"/>
                <a:gd name="T40" fmla="*/ 66165 w 3120"/>
                <a:gd name="T41" fmla="*/ 172 h 1804"/>
                <a:gd name="T42" fmla="*/ 70173 w 3120"/>
                <a:gd name="T43" fmla="*/ 46 h 1804"/>
                <a:gd name="T44" fmla="*/ 74955 w 3120"/>
                <a:gd name="T45" fmla="*/ 88 h 1804"/>
                <a:gd name="T46" fmla="*/ 76711 w 3120"/>
                <a:gd name="T47" fmla="*/ 136 h 1804"/>
                <a:gd name="T48" fmla="*/ 76576 w 3120"/>
                <a:gd name="T49" fmla="*/ 280 h 1804"/>
                <a:gd name="T50" fmla="*/ 70928 w 3120"/>
                <a:gd name="T51" fmla="*/ 508 h 1804"/>
                <a:gd name="T52" fmla="*/ 67662 w 3120"/>
                <a:gd name="T53" fmla="*/ 820 h 1804"/>
                <a:gd name="T54" fmla="*/ 65449 w 3120"/>
                <a:gd name="T55" fmla="*/ 904 h 1804"/>
                <a:gd name="T56" fmla="*/ 63039 w 3120"/>
                <a:gd name="T57" fmla="*/ 838 h 1804"/>
                <a:gd name="T58" fmla="*/ 64363 w 3120"/>
                <a:gd name="T59" fmla="*/ 640 h 1804"/>
                <a:gd name="T60" fmla="*/ 63485 w 3120"/>
                <a:gd name="T61" fmla="*/ 562 h 1804"/>
                <a:gd name="T62" fmla="*/ 57685 w 3120"/>
                <a:gd name="T63" fmla="*/ 478 h 1804"/>
                <a:gd name="T64" fmla="*/ 53504 w 3120"/>
                <a:gd name="T65" fmla="*/ 478 h 1804"/>
                <a:gd name="T66" fmla="*/ 54300 w 3120"/>
                <a:gd name="T67" fmla="*/ 592 h 1804"/>
                <a:gd name="T68" fmla="*/ 54854 w 3120"/>
                <a:gd name="T69" fmla="*/ 694 h 1804"/>
                <a:gd name="T70" fmla="*/ 54543 w 3120"/>
                <a:gd name="T71" fmla="*/ 1018 h 1804"/>
                <a:gd name="T72" fmla="*/ 52775 w 3120"/>
                <a:gd name="T73" fmla="*/ 1006 h 1804"/>
                <a:gd name="T74" fmla="*/ 47439 w 3120"/>
                <a:gd name="T75" fmla="*/ 1228 h 1804"/>
                <a:gd name="T76" fmla="*/ 45043 w 3120"/>
                <a:gd name="T77" fmla="*/ 1300 h 1804"/>
                <a:gd name="T78" fmla="*/ 41173 w 3120"/>
                <a:gd name="T79" fmla="*/ 1336 h 1804"/>
                <a:gd name="T80" fmla="*/ 37604 w 3120"/>
                <a:gd name="T81" fmla="*/ 1414 h 1804"/>
                <a:gd name="T82" fmla="*/ 33757 w 3120"/>
                <a:gd name="T83" fmla="*/ 1486 h 1804"/>
                <a:gd name="T84" fmla="*/ 28680 w 3120"/>
                <a:gd name="T85" fmla="*/ 1276 h 1804"/>
                <a:gd name="T86" fmla="*/ 24701 w 3120"/>
                <a:gd name="T87" fmla="*/ 1300 h 1804"/>
                <a:gd name="T88" fmla="*/ 21432 w 3120"/>
                <a:gd name="T89" fmla="*/ 1474 h 1804"/>
                <a:gd name="T90" fmla="*/ 17986 w 3120"/>
                <a:gd name="T91" fmla="*/ 1534 h 1804"/>
                <a:gd name="T92" fmla="*/ 15310 w 3120"/>
                <a:gd name="T93" fmla="*/ 1624 h 1804"/>
                <a:gd name="T94" fmla="*/ 12340 w 3120"/>
                <a:gd name="T95" fmla="*/ 1756 h 1804"/>
                <a:gd name="T96" fmla="*/ 10991 w 3120"/>
                <a:gd name="T97" fmla="*/ 1474 h 1804"/>
                <a:gd name="T98" fmla="*/ 11151 w 3120"/>
                <a:gd name="T99" fmla="*/ 1108 h 1804"/>
                <a:gd name="T100" fmla="*/ 10146 w 3120"/>
                <a:gd name="T101" fmla="*/ 940 h 1804"/>
                <a:gd name="T102" fmla="*/ 6218 w 3120"/>
                <a:gd name="T103" fmla="*/ 1084 h 1804"/>
                <a:gd name="T104" fmla="*/ 1336 w 3120"/>
                <a:gd name="T105" fmla="*/ 880 h 1804"/>
                <a:gd name="T106" fmla="*/ 5199 w 3120"/>
                <a:gd name="T107" fmla="*/ 850 h 180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120"/>
                <a:gd name="T163" fmla="*/ 0 h 1804"/>
                <a:gd name="T164" fmla="*/ 3120 w 3120"/>
                <a:gd name="T165" fmla="*/ 1804 h 180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120" h="1804">
                  <a:moveTo>
                    <a:pt x="198" y="802"/>
                  </a:moveTo>
                  <a:cubicBezTo>
                    <a:pt x="150" y="818"/>
                    <a:pt x="174" y="812"/>
                    <a:pt x="126" y="820"/>
                  </a:cubicBezTo>
                  <a:cubicBezTo>
                    <a:pt x="121" y="819"/>
                    <a:pt x="75" y="812"/>
                    <a:pt x="66" y="808"/>
                  </a:cubicBezTo>
                  <a:cubicBezTo>
                    <a:pt x="53" y="802"/>
                    <a:pt x="30" y="784"/>
                    <a:pt x="30" y="784"/>
                  </a:cubicBezTo>
                  <a:cubicBezTo>
                    <a:pt x="11" y="755"/>
                    <a:pt x="20" y="773"/>
                    <a:pt x="6" y="730"/>
                  </a:cubicBezTo>
                  <a:cubicBezTo>
                    <a:pt x="4" y="724"/>
                    <a:pt x="0" y="712"/>
                    <a:pt x="0" y="712"/>
                  </a:cubicBezTo>
                  <a:cubicBezTo>
                    <a:pt x="8" y="681"/>
                    <a:pt x="29" y="668"/>
                    <a:pt x="48" y="640"/>
                  </a:cubicBezTo>
                  <a:cubicBezTo>
                    <a:pt x="59" y="624"/>
                    <a:pt x="84" y="628"/>
                    <a:pt x="102" y="622"/>
                  </a:cubicBezTo>
                  <a:cubicBezTo>
                    <a:pt x="108" y="620"/>
                    <a:pt x="120" y="616"/>
                    <a:pt x="120" y="616"/>
                  </a:cubicBezTo>
                  <a:cubicBezTo>
                    <a:pt x="165" y="623"/>
                    <a:pt x="173" y="630"/>
                    <a:pt x="216" y="616"/>
                  </a:cubicBezTo>
                  <a:cubicBezTo>
                    <a:pt x="231" y="638"/>
                    <a:pt x="237" y="649"/>
                    <a:pt x="264" y="640"/>
                  </a:cubicBezTo>
                  <a:cubicBezTo>
                    <a:pt x="272" y="628"/>
                    <a:pt x="280" y="616"/>
                    <a:pt x="288" y="604"/>
                  </a:cubicBezTo>
                  <a:cubicBezTo>
                    <a:pt x="295" y="593"/>
                    <a:pt x="324" y="592"/>
                    <a:pt x="324" y="592"/>
                  </a:cubicBezTo>
                  <a:cubicBezTo>
                    <a:pt x="375" y="609"/>
                    <a:pt x="376" y="616"/>
                    <a:pt x="438" y="622"/>
                  </a:cubicBezTo>
                  <a:cubicBezTo>
                    <a:pt x="457" y="628"/>
                    <a:pt x="461" y="629"/>
                    <a:pt x="480" y="640"/>
                  </a:cubicBezTo>
                  <a:cubicBezTo>
                    <a:pt x="492" y="647"/>
                    <a:pt x="516" y="664"/>
                    <a:pt x="516" y="664"/>
                  </a:cubicBezTo>
                  <a:cubicBezTo>
                    <a:pt x="540" y="700"/>
                    <a:pt x="558" y="736"/>
                    <a:pt x="582" y="772"/>
                  </a:cubicBezTo>
                  <a:cubicBezTo>
                    <a:pt x="586" y="777"/>
                    <a:pt x="594" y="776"/>
                    <a:pt x="600" y="778"/>
                  </a:cubicBezTo>
                  <a:cubicBezTo>
                    <a:pt x="614" y="800"/>
                    <a:pt x="627" y="800"/>
                    <a:pt x="648" y="814"/>
                  </a:cubicBezTo>
                  <a:cubicBezTo>
                    <a:pt x="667" y="785"/>
                    <a:pt x="650" y="765"/>
                    <a:pt x="684" y="754"/>
                  </a:cubicBezTo>
                  <a:cubicBezTo>
                    <a:pt x="691" y="709"/>
                    <a:pt x="698" y="701"/>
                    <a:pt x="684" y="658"/>
                  </a:cubicBezTo>
                  <a:cubicBezTo>
                    <a:pt x="697" y="592"/>
                    <a:pt x="704" y="612"/>
                    <a:pt x="762" y="622"/>
                  </a:cubicBezTo>
                  <a:cubicBezTo>
                    <a:pt x="783" y="636"/>
                    <a:pt x="798" y="640"/>
                    <a:pt x="816" y="658"/>
                  </a:cubicBezTo>
                  <a:cubicBezTo>
                    <a:pt x="814" y="664"/>
                    <a:pt x="815" y="672"/>
                    <a:pt x="810" y="676"/>
                  </a:cubicBezTo>
                  <a:cubicBezTo>
                    <a:pt x="800" y="683"/>
                    <a:pt x="774" y="688"/>
                    <a:pt x="774" y="688"/>
                  </a:cubicBezTo>
                  <a:cubicBezTo>
                    <a:pt x="766" y="713"/>
                    <a:pt x="765" y="727"/>
                    <a:pt x="792" y="736"/>
                  </a:cubicBezTo>
                  <a:cubicBezTo>
                    <a:pt x="828" y="724"/>
                    <a:pt x="803" y="714"/>
                    <a:pt x="828" y="694"/>
                  </a:cubicBezTo>
                  <a:cubicBezTo>
                    <a:pt x="846" y="679"/>
                    <a:pt x="884" y="682"/>
                    <a:pt x="906" y="676"/>
                  </a:cubicBezTo>
                  <a:cubicBezTo>
                    <a:pt x="914" y="664"/>
                    <a:pt x="922" y="652"/>
                    <a:pt x="930" y="640"/>
                  </a:cubicBezTo>
                  <a:cubicBezTo>
                    <a:pt x="936" y="632"/>
                    <a:pt x="930" y="618"/>
                    <a:pt x="936" y="610"/>
                  </a:cubicBezTo>
                  <a:cubicBezTo>
                    <a:pt x="944" y="598"/>
                    <a:pt x="964" y="602"/>
                    <a:pt x="978" y="598"/>
                  </a:cubicBezTo>
                  <a:cubicBezTo>
                    <a:pt x="968" y="550"/>
                    <a:pt x="961" y="564"/>
                    <a:pt x="918" y="550"/>
                  </a:cubicBezTo>
                  <a:cubicBezTo>
                    <a:pt x="906" y="546"/>
                    <a:pt x="882" y="538"/>
                    <a:pt x="882" y="538"/>
                  </a:cubicBezTo>
                  <a:cubicBezTo>
                    <a:pt x="876" y="521"/>
                    <a:pt x="869" y="509"/>
                    <a:pt x="882" y="490"/>
                  </a:cubicBezTo>
                  <a:cubicBezTo>
                    <a:pt x="886" y="485"/>
                    <a:pt x="894" y="487"/>
                    <a:pt x="900" y="484"/>
                  </a:cubicBezTo>
                  <a:cubicBezTo>
                    <a:pt x="942" y="463"/>
                    <a:pt x="987" y="451"/>
                    <a:pt x="1032" y="436"/>
                  </a:cubicBezTo>
                  <a:cubicBezTo>
                    <a:pt x="1098" y="414"/>
                    <a:pt x="998" y="449"/>
                    <a:pt x="1068" y="418"/>
                  </a:cubicBezTo>
                  <a:cubicBezTo>
                    <a:pt x="1080" y="413"/>
                    <a:pt x="1104" y="406"/>
                    <a:pt x="1104" y="406"/>
                  </a:cubicBezTo>
                  <a:cubicBezTo>
                    <a:pt x="1115" y="417"/>
                    <a:pt x="1132" y="423"/>
                    <a:pt x="1140" y="436"/>
                  </a:cubicBezTo>
                  <a:cubicBezTo>
                    <a:pt x="1147" y="447"/>
                    <a:pt x="1152" y="472"/>
                    <a:pt x="1152" y="472"/>
                  </a:cubicBezTo>
                  <a:cubicBezTo>
                    <a:pt x="1133" y="501"/>
                    <a:pt x="1118" y="532"/>
                    <a:pt x="1098" y="562"/>
                  </a:cubicBezTo>
                  <a:cubicBezTo>
                    <a:pt x="1087" y="578"/>
                    <a:pt x="1074" y="616"/>
                    <a:pt x="1074" y="616"/>
                  </a:cubicBezTo>
                  <a:cubicBezTo>
                    <a:pt x="1077" y="638"/>
                    <a:pt x="1070" y="666"/>
                    <a:pt x="1086" y="682"/>
                  </a:cubicBezTo>
                  <a:cubicBezTo>
                    <a:pt x="1096" y="692"/>
                    <a:pt x="1122" y="706"/>
                    <a:pt x="1122" y="706"/>
                  </a:cubicBezTo>
                  <a:cubicBezTo>
                    <a:pt x="1136" y="701"/>
                    <a:pt x="1148" y="703"/>
                    <a:pt x="1146" y="682"/>
                  </a:cubicBezTo>
                  <a:cubicBezTo>
                    <a:pt x="1145" y="669"/>
                    <a:pt x="1138" y="658"/>
                    <a:pt x="1134" y="646"/>
                  </a:cubicBezTo>
                  <a:cubicBezTo>
                    <a:pt x="1132" y="640"/>
                    <a:pt x="1128" y="628"/>
                    <a:pt x="1128" y="628"/>
                  </a:cubicBezTo>
                  <a:cubicBezTo>
                    <a:pt x="1136" y="562"/>
                    <a:pt x="1123" y="552"/>
                    <a:pt x="1188" y="574"/>
                  </a:cubicBezTo>
                  <a:cubicBezTo>
                    <a:pt x="1194" y="572"/>
                    <a:pt x="1200" y="567"/>
                    <a:pt x="1206" y="568"/>
                  </a:cubicBezTo>
                  <a:cubicBezTo>
                    <a:pt x="1219" y="569"/>
                    <a:pt x="1242" y="580"/>
                    <a:pt x="1242" y="580"/>
                  </a:cubicBezTo>
                  <a:cubicBezTo>
                    <a:pt x="1250" y="577"/>
                    <a:pt x="1276" y="568"/>
                    <a:pt x="1284" y="568"/>
                  </a:cubicBezTo>
                  <a:cubicBezTo>
                    <a:pt x="1329" y="568"/>
                    <a:pt x="1353" y="597"/>
                    <a:pt x="1392" y="610"/>
                  </a:cubicBezTo>
                  <a:cubicBezTo>
                    <a:pt x="1422" y="605"/>
                    <a:pt x="1440" y="598"/>
                    <a:pt x="1470" y="610"/>
                  </a:cubicBezTo>
                  <a:cubicBezTo>
                    <a:pt x="1532" y="634"/>
                    <a:pt x="1539" y="708"/>
                    <a:pt x="1590" y="742"/>
                  </a:cubicBezTo>
                  <a:cubicBezTo>
                    <a:pt x="1600" y="749"/>
                    <a:pt x="1640" y="753"/>
                    <a:pt x="1644" y="754"/>
                  </a:cubicBezTo>
                  <a:cubicBezTo>
                    <a:pt x="1649" y="747"/>
                    <a:pt x="1663" y="729"/>
                    <a:pt x="1662" y="718"/>
                  </a:cubicBezTo>
                  <a:cubicBezTo>
                    <a:pt x="1661" y="705"/>
                    <a:pt x="1654" y="694"/>
                    <a:pt x="1650" y="682"/>
                  </a:cubicBezTo>
                  <a:cubicBezTo>
                    <a:pt x="1648" y="676"/>
                    <a:pt x="1644" y="664"/>
                    <a:pt x="1644" y="664"/>
                  </a:cubicBezTo>
                  <a:cubicBezTo>
                    <a:pt x="1646" y="632"/>
                    <a:pt x="1643" y="599"/>
                    <a:pt x="1650" y="568"/>
                  </a:cubicBezTo>
                  <a:cubicBezTo>
                    <a:pt x="1652" y="561"/>
                    <a:pt x="1661" y="559"/>
                    <a:pt x="1668" y="556"/>
                  </a:cubicBezTo>
                  <a:cubicBezTo>
                    <a:pt x="1699" y="542"/>
                    <a:pt x="1731" y="528"/>
                    <a:pt x="1764" y="520"/>
                  </a:cubicBezTo>
                  <a:cubicBezTo>
                    <a:pt x="1756" y="495"/>
                    <a:pt x="1743" y="498"/>
                    <a:pt x="1722" y="484"/>
                  </a:cubicBezTo>
                  <a:cubicBezTo>
                    <a:pt x="1718" y="472"/>
                    <a:pt x="1706" y="460"/>
                    <a:pt x="1710" y="448"/>
                  </a:cubicBezTo>
                  <a:cubicBezTo>
                    <a:pt x="1714" y="436"/>
                    <a:pt x="1722" y="412"/>
                    <a:pt x="1722" y="412"/>
                  </a:cubicBezTo>
                  <a:cubicBezTo>
                    <a:pt x="1714" y="378"/>
                    <a:pt x="1692" y="375"/>
                    <a:pt x="1680" y="340"/>
                  </a:cubicBezTo>
                  <a:cubicBezTo>
                    <a:pt x="1694" y="319"/>
                    <a:pt x="1704" y="312"/>
                    <a:pt x="1728" y="304"/>
                  </a:cubicBezTo>
                  <a:cubicBezTo>
                    <a:pt x="1731" y="305"/>
                    <a:pt x="1765" y="313"/>
                    <a:pt x="1770" y="316"/>
                  </a:cubicBezTo>
                  <a:cubicBezTo>
                    <a:pt x="1783" y="325"/>
                    <a:pt x="1787" y="344"/>
                    <a:pt x="1800" y="352"/>
                  </a:cubicBezTo>
                  <a:cubicBezTo>
                    <a:pt x="1814" y="361"/>
                    <a:pt x="1849" y="367"/>
                    <a:pt x="1866" y="370"/>
                  </a:cubicBezTo>
                  <a:cubicBezTo>
                    <a:pt x="1913" y="402"/>
                    <a:pt x="1885" y="398"/>
                    <a:pt x="1956" y="406"/>
                  </a:cubicBezTo>
                  <a:cubicBezTo>
                    <a:pt x="2002" y="421"/>
                    <a:pt x="1980" y="416"/>
                    <a:pt x="2022" y="424"/>
                  </a:cubicBezTo>
                  <a:cubicBezTo>
                    <a:pt x="2159" y="417"/>
                    <a:pt x="2161" y="452"/>
                    <a:pt x="2136" y="328"/>
                  </a:cubicBezTo>
                  <a:cubicBezTo>
                    <a:pt x="2133" y="315"/>
                    <a:pt x="2122" y="305"/>
                    <a:pt x="2118" y="292"/>
                  </a:cubicBezTo>
                  <a:cubicBezTo>
                    <a:pt x="2121" y="282"/>
                    <a:pt x="2140" y="228"/>
                    <a:pt x="2148" y="220"/>
                  </a:cubicBezTo>
                  <a:cubicBezTo>
                    <a:pt x="2152" y="216"/>
                    <a:pt x="2160" y="216"/>
                    <a:pt x="2166" y="214"/>
                  </a:cubicBezTo>
                  <a:cubicBezTo>
                    <a:pt x="2209" y="228"/>
                    <a:pt x="2191" y="219"/>
                    <a:pt x="2220" y="238"/>
                  </a:cubicBezTo>
                  <a:cubicBezTo>
                    <a:pt x="2240" y="299"/>
                    <a:pt x="2231" y="261"/>
                    <a:pt x="2238" y="352"/>
                  </a:cubicBezTo>
                  <a:cubicBezTo>
                    <a:pt x="2285" y="343"/>
                    <a:pt x="2335" y="336"/>
                    <a:pt x="2376" y="364"/>
                  </a:cubicBezTo>
                  <a:cubicBezTo>
                    <a:pt x="2392" y="363"/>
                    <a:pt x="2553" y="398"/>
                    <a:pt x="2574" y="334"/>
                  </a:cubicBezTo>
                  <a:cubicBezTo>
                    <a:pt x="2564" y="303"/>
                    <a:pt x="2539" y="303"/>
                    <a:pt x="2514" y="286"/>
                  </a:cubicBezTo>
                  <a:cubicBezTo>
                    <a:pt x="2510" y="280"/>
                    <a:pt x="2503" y="275"/>
                    <a:pt x="2502" y="268"/>
                  </a:cubicBezTo>
                  <a:cubicBezTo>
                    <a:pt x="2499" y="253"/>
                    <a:pt x="2515" y="243"/>
                    <a:pt x="2526" y="238"/>
                  </a:cubicBezTo>
                  <a:cubicBezTo>
                    <a:pt x="2556" y="224"/>
                    <a:pt x="2587" y="217"/>
                    <a:pt x="2616" y="202"/>
                  </a:cubicBezTo>
                  <a:cubicBezTo>
                    <a:pt x="2634" y="193"/>
                    <a:pt x="2670" y="172"/>
                    <a:pt x="2670" y="172"/>
                  </a:cubicBezTo>
                  <a:cubicBezTo>
                    <a:pt x="2686" y="125"/>
                    <a:pt x="2677" y="123"/>
                    <a:pt x="2730" y="112"/>
                  </a:cubicBezTo>
                  <a:cubicBezTo>
                    <a:pt x="2758" y="70"/>
                    <a:pt x="2742" y="84"/>
                    <a:pt x="2772" y="64"/>
                  </a:cubicBezTo>
                  <a:cubicBezTo>
                    <a:pt x="2776" y="53"/>
                    <a:pt x="2778" y="34"/>
                    <a:pt x="2796" y="34"/>
                  </a:cubicBezTo>
                  <a:cubicBezTo>
                    <a:pt x="2809" y="34"/>
                    <a:pt x="2832" y="46"/>
                    <a:pt x="2832" y="46"/>
                  </a:cubicBezTo>
                  <a:cubicBezTo>
                    <a:pt x="2854" y="44"/>
                    <a:pt x="2877" y="46"/>
                    <a:pt x="2898" y="40"/>
                  </a:cubicBezTo>
                  <a:cubicBezTo>
                    <a:pt x="2912" y="36"/>
                    <a:pt x="2934" y="16"/>
                    <a:pt x="2934" y="16"/>
                  </a:cubicBezTo>
                  <a:cubicBezTo>
                    <a:pt x="3046" y="27"/>
                    <a:pt x="2973" y="0"/>
                    <a:pt x="2988" y="58"/>
                  </a:cubicBezTo>
                  <a:cubicBezTo>
                    <a:pt x="2992" y="73"/>
                    <a:pt x="3013" y="77"/>
                    <a:pt x="3024" y="88"/>
                  </a:cubicBezTo>
                  <a:cubicBezTo>
                    <a:pt x="3026" y="94"/>
                    <a:pt x="3031" y="100"/>
                    <a:pt x="3030" y="106"/>
                  </a:cubicBezTo>
                  <a:cubicBezTo>
                    <a:pt x="3023" y="166"/>
                    <a:pt x="3007" y="143"/>
                    <a:pt x="3030" y="124"/>
                  </a:cubicBezTo>
                  <a:cubicBezTo>
                    <a:pt x="3035" y="120"/>
                    <a:pt x="3042" y="120"/>
                    <a:pt x="3048" y="118"/>
                  </a:cubicBezTo>
                  <a:cubicBezTo>
                    <a:pt x="3066" y="122"/>
                    <a:pt x="3083" y="121"/>
                    <a:pt x="3096" y="136"/>
                  </a:cubicBezTo>
                  <a:cubicBezTo>
                    <a:pt x="3105" y="147"/>
                    <a:pt x="3120" y="172"/>
                    <a:pt x="3120" y="172"/>
                  </a:cubicBezTo>
                  <a:cubicBezTo>
                    <a:pt x="3113" y="200"/>
                    <a:pt x="3108" y="210"/>
                    <a:pt x="3084" y="226"/>
                  </a:cubicBezTo>
                  <a:cubicBezTo>
                    <a:pt x="3082" y="232"/>
                    <a:pt x="3077" y="238"/>
                    <a:pt x="3078" y="244"/>
                  </a:cubicBezTo>
                  <a:cubicBezTo>
                    <a:pt x="3079" y="257"/>
                    <a:pt x="3090" y="280"/>
                    <a:pt x="3090" y="280"/>
                  </a:cubicBezTo>
                  <a:cubicBezTo>
                    <a:pt x="3049" y="294"/>
                    <a:pt x="3099" y="280"/>
                    <a:pt x="3030" y="280"/>
                  </a:cubicBezTo>
                  <a:cubicBezTo>
                    <a:pt x="3015" y="280"/>
                    <a:pt x="2989" y="297"/>
                    <a:pt x="2976" y="304"/>
                  </a:cubicBezTo>
                  <a:cubicBezTo>
                    <a:pt x="2958" y="313"/>
                    <a:pt x="2922" y="328"/>
                    <a:pt x="2922" y="328"/>
                  </a:cubicBezTo>
                  <a:cubicBezTo>
                    <a:pt x="2908" y="371"/>
                    <a:pt x="2917" y="490"/>
                    <a:pt x="2862" y="508"/>
                  </a:cubicBezTo>
                  <a:cubicBezTo>
                    <a:pt x="2869" y="563"/>
                    <a:pt x="2861" y="593"/>
                    <a:pt x="2838" y="640"/>
                  </a:cubicBezTo>
                  <a:cubicBezTo>
                    <a:pt x="2831" y="655"/>
                    <a:pt x="2836" y="675"/>
                    <a:pt x="2826" y="688"/>
                  </a:cubicBezTo>
                  <a:cubicBezTo>
                    <a:pt x="2817" y="699"/>
                    <a:pt x="2790" y="712"/>
                    <a:pt x="2790" y="712"/>
                  </a:cubicBezTo>
                  <a:cubicBezTo>
                    <a:pt x="2707" y="698"/>
                    <a:pt x="2739" y="716"/>
                    <a:pt x="2730" y="820"/>
                  </a:cubicBezTo>
                  <a:cubicBezTo>
                    <a:pt x="2728" y="841"/>
                    <a:pt x="2712" y="880"/>
                    <a:pt x="2712" y="880"/>
                  </a:cubicBezTo>
                  <a:cubicBezTo>
                    <a:pt x="2707" y="913"/>
                    <a:pt x="2714" y="935"/>
                    <a:pt x="2682" y="946"/>
                  </a:cubicBezTo>
                  <a:cubicBezTo>
                    <a:pt x="2672" y="944"/>
                    <a:pt x="2659" y="947"/>
                    <a:pt x="2652" y="940"/>
                  </a:cubicBezTo>
                  <a:cubicBezTo>
                    <a:pt x="2643" y="931"/>
                    <a:pt x="2644" y="916"/>
                    <a:pt x="2640" y="904"/>
                  </a:cubicBezTo>
                  <a:cubicBezTo>
                    <a:pt x="2638" y="898"/>
                    <a:pt x="2634" y="886"/>
                    <a:pt x="2634" y="886"/>
                  </a:cubicBezTo>
                  <a:cubicBezTo>
                    <a:pt x="2627" y="838"/>
                    <a:pt x="2650" y="747"/>
                    <a:pt x="2598" y="730"/>
                  </a:cubicBezTo>
                  <a:cubicBezTo>
                    <a:pt x="2556" y="744"/>
                    <a:pt x="2566" y="730"/>
                    <a:pt x="2556" y="760"/>
                  </a:cubicBezTo>
                  <a:cubicBezTo>
                    <a:pt x="2563" y="793"/>
                    <a:pt x="2585" y="824"/>
                    <a:pt x="2544" y="838"/>
                  </a:cubicBezTo>
                  <a:cubicBezTo>
                    <a:pt x="2524" y="831"/>
                    <a:pt x="2510" y="821"/>
                    <a:pt x="2490" y="814"/>
                  </a:cubicBezTo>
                  <a:cubicBezTo>
                    <a:pt x="2481" y="786"/>
                    <a:pt x="2465" y="737"/>
                    <a:pt x="2490" y="712"/>
                  </a:cubicBezTo>
                  <a:cubicBezTo>
                    <a:pt x="2508" y="694"/>
                    <a:pt x="2540" y="678"/>
                    <a:pt x="2562" y="664"/>
                  </a:cubicBezTo>
                  <a:cubicBezTo>
                    <a:pt x="2574" y="656"/>
                    <a:pt x="2598" y="640"/>
                    <a:pt x="2598" y="640"/>
                  </a:cubicBezTo>
                  <a:cubicBezTo>
                    <a:pt x="2602" y="628"/>
                    <a:pt x="2606" y="616"/>
                    <a:pt x="2610" y="604"/>
                  </a:cubicBezTo>
                  <a:cubicBezTo>
                    <a:pt x="2612" y="598"/>
                    <a:pt x="2616" y="586"/>
                    <a:pt x="2616" y="586"/>
                  </a:cubicBezTo>
                  <a:cubicBezTo>
                    <a:pt x="2614" y="578"/>
                    <a:pt x="2615" y="568"/>
                    <a:pt x="2610" y="562"/>
                  </a:cubicBezTo>
                  <a:cubicBezTo>
                    <a:pt x="2600" y="550"/>
                    <a:pt x="2570" y="560"/>
                    <a:pt x="2562" y="562"/>
                  </a:cubicBezTo>
                  <a:cubicBezTo>
                    <a:pt x="2534" y="570"/>
                    <a:pt x="2513" y="577"/>
                    <a:pt x="2490" y="592"/>
                  </a:cubicBezTo>
                  <a:cubicBezTo>
                    <a:pt x="2440" y="580"/>
                    <a:pt x="2489" y="595"/>
                    <a:pt x="2448" y="574"/>
                  </a:cubicBezTo>
                  <a:cubicBezTo>
                    <a:pt x="2420" y="560"/>
                    <a:pt x="2382" y="555"/>
                    <a:pt x="2352" y="550"/>
                  </a:cubicBezTo>
                  <a:cubicBezTo>
                    <a:pt x="2307" y="505"/>
                    <a:pt x="2365" y="570"/>
                    <a:pt x="2328" y="478"/>
                  </a:cubicBezTo>
                  <a:cubicBezTo>
                    <a:pt x="2326" y="472"/>
                    <a:pt x="2316" y="475"/>
                    <a:pt x="2310" y="472"/>
                  </a:cubicBezTo>
                  <a:cubicBezTo>
                    <a:pt x="2263" y="448"/>
                    <a:pt x="2335" y="465"/>
                    <a:pt x="2238" y="454"/>
                  </a:cubicBezTo>
                  <a:cubicBezTo>
                    <a:pt x="2212" y="436"/>
                    <a:pt x="2221" y="420"/>
                    <a:pt x="2190" y="430"/>
                  </a:cubicBezTo>
                  <a:cubicBezTo>
                    <a:pt x="2182" y="453"/>
                    <a:pt x="2168" y="455"/>
                    <a:pt x="2160" y="478"/>
                  </a:cubicBezTo>
                  <a:cubicBezTo>
                    <a:pt x="2180" y="508"/>
                    <a:pt x="2166" y="492"/>
                    <a:pt x="2208" y="520"/>
                  </a:cubicBezTo>
                  <a:cubicBezTo>
                    <a:pt x="2214" y="524"/>
                    <a:pt x="2226" y="532"/>
                    <a:pt x="2226" y="532"/>
                  </a:cubicBezTo>
                  <a:cubicBezTo>
                    <a:pt x="2235" y="558"/>
                    <a:pt x="2227" y="566"/>
                    <a:pt x="2202" y="574"/>
                  </a:cubicBezTo>
                  <a:cubicBezTo>
                    <a:pt x="2198" y="580"/>
                    <a:pt x="2195" y="587"/>
                    <a:pt x="2190" y="592"/>
                  </a:cubicBezTo>
                  <a:cubicBezTo>
                    <a:pt x="2185" y="597"/>
                    <a:pt x="2177" y="598"/>
                    <a:pt x="2172" y="604"/>
                  </a:cubicBezTo>
                  <a:cubicBezTo>
                    <a:pt x="2164" y="614"/>
                    <a:pt x="2161" y="629"/>
                    <a:pt x="2154" y="640"/>
                  </a:cubicBezTo>
                  <a:cubicBezTo>
                    <a:pt x="2165" y="672"/>
                    <a:pt x="2155" y="654"/>
                    <a:pt x="2196" y="682"/>
                  </a:cubicBezTo>
                  <a:cubicBezTo>
                    <a:pt x="2202" y="686"/>
                    <a:pt x="2214" y="694"/>
                    <a:pt x="2214" y="694"/>
                  </a:cubicBezTo>
                  <a:cubicBezTo>
                    <a:pt x="2232" y="749"/>
                    <a:pt x="2227" y="717"/>
                    <a:pt x="2220" y="790"/>
                  </a:cubicBezTo>
                  <a:cubicBezTo>
                    <a:pt x="2232" y="827"/>
                    <a:pt x="2244" y="860"/>
                    <a:pt x="2250" y="898"/>
                  </a:cubicBezTo>
                  <a:cubicBezTo>
                    <a:pt x="2244" y="943"/>
                    <a:pt x="2247" y="975"/>
                    <a:pt x="2256" y="1018"/>
                  </a:cubicBezTo>
                  <a:cubicBezTo>
                    <a:pt x="2244" y="1055"/>
                    <a:pt x="2225" y="1034"/>
                    <a:pt x="2202" y="1018"/>
                  </a:cubicBezTo>
                  <a:cubicBezTo>
                    <a:pt x="2175" y="1036"/>
                    <a:pt x="2174" y="1047"/>
                    <a:pt x="2154" y="1018"/>
                  </a:cubicBezTo>
                  <a:cubicBezTo>
                    <a:pt x="2161" y="990"/>
                    <a:pt x="2167" y="980"/>
                    <a:pt x="2160" y="952"/>
                  </a:cubicBezTo>
                  <a:cubicBezTo>
                    <a:pt x="2154" y="958"/>
                    <a:pt x="2146" y="963"/>
                    <a:pt x="2142" y="970"/>
                  </a:cubicBezTo>
                  <a:cubicBezTo>
                    <a:pt x="2136" y="981"/>
                    <a:pt x="2141" y="999"/>
                    <a:pt x="2130" y="1006"/>
                  </a:cubicBezTo>
                  <a:cubicBezTo>
                    <a:pt x="2105" y="1022"/>
                    <a:pt x="2069" y="1038"/>
                    <a:pt x="2040" y="1048"/>
                  </a:cubicBezTo>
                  <a:cubicBezTo>
                    <a:pt x="2033" y="1068"/>
                    <a:pt x="2023" y="1082"/>
                    <a:pt x="2016" y="1102"/>
                  </a:cubicBezTo>
                  <a:cubicBezTo>
                    <a:pt x="2023" y="1135"/>
                    <a:pt x="2044" y="1161"/>
                    <a:pt x="2004" y="1174"/>
                  </a:cubicBezTo>
                  <a:cubicBezTo>
                    <a:pt x="1978" y="1200"/>
                    <a:pt x="1944" y="1208"/>
                    <a:pt x="1914" y="1228"/>
                  </a:cubicBezTo>
                  <a:cubicBezTo>
                    <a:pt x="1910" y="1234"/>
                    <a:pt x="1907" y="1241"/>
                    <a:pt x="1902" y="1246"/>
                  </a:cubicBezTo>
                  <a:cubicBezTo>
                    <a:pt x="1891" y="1255"/>
                    <a:pt x="1866" y="1270"/>
                    <a:pt x="1866" y="1270"/>
                  </a:cubicBezTo>
                  <a:cubicBezTo>
                    <a:pt x="1849" y="1219"/>
                    <a:pt x="1845" y="1277"/>
                    <a:pt x="1836" y="1288"/>
                  </a:cubicBezTo>
                  <a:cubicBezTo>
                    <a:pt x="1831" y="1294"/>
                    <a:pt x="1824" y="1296"/>
                    <a:pt x="1818" y="1300"/>
                  </a:cubicBezTo>
                  <a:cubicBezTo>
                    <a:pt x="1816" y="1306"/>
                    <a:pt x="1816" y="1314"/>
                    <a:pt x="1812" y="1318"/>
                  </a:cubicBezTo>
                  <a:cubicBezTo>
                    <a:pt x="1802" y="1328"/>
                    <a:pt x="1776" y="1342"/>
                    <a:pt x="1776" y="1342"/>
                  </a:cubicBezTo>
                  <a:cubicBezTo>
                    <a:pt x="1758" y="1397"/>
                    <a:pt x="1730" y="1362"/>
                    <a:pt x="1698" y="1348"/>
                  </a:cubicBezTo>
                  <a:cubicBezTo>
                    <a:pt x="1686" y="1343"/>
                    <a:pt x="1662" y="1336"/>
                    <a:pt x="1662" y="1336"/>
                  </a:cubicBezTo>
                  <a:cubicBezTo>
                    <a:pt x="1650" y="1340"/>
                    <a:pt x="1638" y="1344"/>
                    <a:pt x="1626" y="1348"/>
                  </a:cubicBezTo>
                  <a:cubicBezTo>
                    <a:pt x="1607" y="1354"/>
                    <a:pt x="1613" y="1386"/>
                    <a:pt x="1602" y="1402"/>
                  </a:cubicBezTo>
                  <a:cubicBezTo>
                    <a:pt x="1586" y="1426"/>
                    <a:pt x="1596" y="1416"/>
                    <a:pt x="1572" y="1432"/>
                  </a:cubicBezTo>
                  <a:cubicBezTo>
                    <a:pt x="1531" y="1404"/>
                    <a:pt x="1550" y="1403"/>
                    <a:pt x="1518" y="1414"/>
                  </a:cubicBezTo>
                  <a:cubicBezTo>
                    <a:pt x="1508" y="1444"/>
                    <a:pt x="1514" y="1450"/>
                    <a:pt x="1488" y="1462"/>
                  </a:cubicBezTo>
                  <a:cubicBezTo>
                    <a:pt x="1476" y="1467"/>
                    <a:pt x="1452" y="1474"/>
                    <a:pt x="1452" y="1474"/>
                  </a:cubicBezTo>
                  <a:cubicBezTo>
                    <a:pt x="1437" y="1497"/>
                    <a:pt x="1423" y="1496"/>
                    <a:pt x="1398" y="1504"/>
                  </a:cubicBezTo>
                  <a:cubicBezTo>
                    <a:pt x="1387" y="1497"/>
                    <a:pt x="1371" y="1495"/>
                    <a:pt x="1362" y="1486"/>
                  </a:cubicBezTo>
                  <a:cubicBezTo>
                    <a:pt x="1339" y="1463"/>
                    <a:pt x="1367" y="1436"/>
                    <a:pt x="1320" y="1420"/>
                  </a:cubicBezTo>
                  <a:cubicBezTo>
                    <a:pt x="1310" y="1391"/>
                    <a:pt x="1287" y="1381"/>
                    <a:pt x="1260" y="1372"/>
                  </a:cubicBezTo>
                  <a:cubicBezTo>
                    <a:pt x="1250" y="1341"/>
                    <a:pt x="1278" y="1314"/>
                    <a:pt x="1236" y="1300"/>
                  </a:cubicBezTo>
                  <a:cubicBezTo>
                    <a:pt x="1221" y="1254"/>
                    <a:pt x="1198" y="1266"/>
                    <a:pt x="1158" y="1276"/>
                  </a:cubicBezTo>
                  <a:cubicBezTo>
                    <a:pt x="1134" y="1268"/>
                    <a:pt x="1122" y="1258"/>
                    <a:pt x="1104" y="1240"/>
                  </a:cubicBezTo>
                  <a:cubicBezTo>
                    <a:pt x="1095" y="1212"/>
                    <a:pt x="1085" y="1212"/>
                    <a:pt x="1062" y="1228"/>
                  </a:cubicBezTo>
                  <a:cubicBezTo>
                    <a:pt x="1055" y="1250"/>
                    <a:pt x="1055" y="1275"/>
                    <a:pt x="1032" y="1288"/>
                  </a:cubicBezTo>
                  <a:cubicBezTo>
                    <a:pt x="1021" y="1294"/>
                    <a:pt x="996" y="1300"/>
                    <a:pt x="996" y="1300"/>
                  </a:cubicBezTo>
                  <a:cubicBezTo>
                    <a:pt x="990" y="1324"/>
                    <a:pt x="982" y="1391"/>
                    <a:pt x="966" y="1402"/>
                  </a:cubicBezTo>
                  <a:cubicBezTo>
                    <a:pt x="954" y="1410"/>
                    <a:pt x="938" y="1409"/>
                    <a:pt x="924" y="1414"/>
                  </a:cubicBezTo>
                  <a:cubicBezTo>
                    <a:pt x="911" y="1452"/>
                    <a:pt x="930" y="1414"/>
                    <a:pt x="882" y="1438"/>
                  </a:cubicBezTo>
                  <a:cubicBezTo>
                    <a:pt x="860" y="1449"/>
                    <a:pt x="878" y="1460"/>
                    <a:pt x="864" y="1474"/>
                  </a:cubicBezTo>
                  <a:cubicBezTo>
                    <a:pt x="854" y="1484"/>
                    <a:pt x="840" y="1490"/>
                    <a:pt x="828" y="1498"/>
                  </a:cubicBezTo>
                  <a:cubicBezTo>
                    <a:pt x="822" y="1502"/>
                    <a:pt x="810" y="1510"/>
                    <a:pt x="810" y="1510"/>
                  </a:cubicBezTo>
                  <a:cubicBezTo>
                    <a:pt x="798" y="1545"/>
                    <a:pt x="785" y="1525"/>
                    <a:pt x="762" y="1510"/>
                  </a:cubicBezTo>
                  <a:cubicBezTo>
                    <a:pt x="750" y="1518"/>
                    <a:pt x="729" y="1520"/>
                    <a:pt x="726" y="1534"/>
                  </a:cubicBezTo>
                  <a:cubicBezTo>
                    <a:pt x="724" y="1544"/>
                    <a:pt x="726" y="1556"/>
                    <a:pt x="720" y="1564"/>
                  </a:cubicBezTo>
                  <a:cubicBezTo>
                    <a:pt x="712" y="1576"/>
                    <a:pt x="692" y="1572"/>
                    <a:pt x="678" y="1576"/>
                  </a:cubicBezTo>
                  <a:cubicBezTo>
                    <a:pt x="668" y="1607"/>
                    <a:pt x="680" y="1585"/>
                    <a:pt x="654" y="1600"/>
                  </a:cubicBezTo>
                  <a:cubicBezTo>
                    <a:pt x="641" y="1607"/>
                    <a:pt x="618" y="1624"/>
                    <a:pt x="618" y="1624"/>
                  </a:cubicBezTo>
                  <a:cubicBezTo>
                    <a:pt x="598" y="1654"/>
                    <a:pt x="588" y="1670"/>
                    <a:pt x="558" y="1690"/>
                  </a:cubicBezTo>
                  <a:cubicBezTo>
                    <a:pt x="547" y="1706"/>
                    <a:pt x="534" y="1744"/>
                    <a:pt x="534" y="1744"/>
                  </a:cubicBezTo>
                  <a:cubicBezTo>
                    <a:pt x="553" y="1773"/>
                    <a:pt x="579" y="1789"/>
                    <a:pt x="534" y="1804"/>
                  </a:cubicBezTo>
                  <a:cubicBezTo>
                    <a:pt x="513" y="1790"/>
                    <a:pt x="506" y="1780"/>
                    <a:pt x="498" y="1756"/>
                  </a:cubicBezTo>
                  <a:cubicBezTo>
                    <a:pt x="509" y="1700"/>
                    <a:pt x="485" y="1669"/>
                    <a:pt x="468" y="1618"/>
                  </a:cubicBezTo>
                  <a:cubicBezTo>
                    <a:pt x="464" y="1606"/>
                    <a:pt x="460" y="1594"/>
                    <a:pt x="456" y="1582"/>
                  </a:cubicBezTo>
                  <a:cubicBezTo>
                    <a:pt x="454" y="1576"/>
                    <a:pt x="450" y="1564"/>
                    <a:pt x="450" y="1564"/>
                  </a:cubicBezTo>
                  <a:cubicBezTo>
                    <a:pt x="448" y="1534"/>
                    <a:pt x="448" y="1504"/>
                    <a:pt x="444" y="1474"/>
                  </a:cubicBezTo>
                  <a:cubicBezTo>
                    <a:pt x="442" y="1461"/>
                    <a:pt x="436" y="1450"/>
                    <a:pt x="432" y="1438"/>
                  </a:cubicBezTo>
                  <a:cubicBezTo>
                    <a:pt x="430" y="1432"/>
                    <a:pt x="426" y="1420"/>
                    <a:pt x="426" y="1420"/>
                  </a:cubicBezTo>
                  <a:cubicBezTo>
                    <a:pt x="420" y="1295"/>
                    <a:pt x="416" y="1285"/>
                    <a:pt x="426" y="1162"/>
                  </a:cubicBezTo>
                  <a:cubicBezTo>
                    <a:pt x="428" y="1143"/>
                    <a:pt x="444" y="1126"/>
                    <a:pt x="450" y="1108"/>
                  </a:cubicBezTo>
                  <a:cubicBezTo>
                    <a:pt x="448" y="1102"/>
                    <a:pt x="448" y="1095"/>
                    <a:pt x="444" y="1090"/>
                  </a:cubicBezTo>
                  <a:cubicBezTo>
                    <a:pt x="439" y="1084"/>
                    <a:pt x="428" y="1085"/>
                    <a:pt x="426" y="1078"/>
                  </a:cubicBezTo>
                  <a:cubicBezTo>
                    <a:pt x="420" y="1059"/>
                    <a:pt x="422" y="1038"/>
                    <a:pt x="420" y="1018"/>
                  </a:cubicBezTo>
                  <a:cubicBezTo>
                    <a:pt x="430" y="989"/>
                    <a:pt x="418" y="969"/>
                    <a:pt x="408" y="940"/>
                  </a:cubicBezTo>
                  <a:cubicBezTo>
                    <a:pt x="406" y="934"/>
                    <a:pt x="402" y="922"/>
                    <a:pt x="402" y="922"/>
                  </a:cubicBezTo>
                  <a:cubicBezTo>
                    <a:pt x="395" y="942"/>
                    <a:pt x="383" y="956"/>
                    <a:pt x="378" y="976"/>
                  </a:cubicBezTo>
                  <a:cubicBezTo>
                    <a:pt x="373" y="995"/>
                    <a:pt x="376" y="1010"/>
                    <a:pt x="360" y="1024"/>
                  </a:cubicBezTo>
                  <a:cubicBezTo>
                    <a:pt x="337" y="1044"/>
                    <a:pt x="280" y="1075"/>
                    <a:pt x="252" y="1084"/>
                  </a:cubicBezTo>
                  <a:cubicBezTo>
                    <a:pt x="218" y="1075"/>
                    <a:pt x="205" y="1069"/>
                    <a:pt x="174" y="1048"/>
                  </a:cubicBezTo>
                  <a:cubicBezTo>
                    <a:pt x="168" y="1044"/>
                    <a:pt x="156" y="1036"/>
                    <a:pt x="156" y="1036"/>
                  </a:cubicBezTo>
                  <a:cubicBezTo>
                    <a:pt x="145" y="1003"/>
                    <a:pt x="119" y="971"/>
                    <a:pt x="90" y="952"/>
                  </a:cubicBezTo>
                  <a:cubicBezTo>
                    <a:pt x="81" y="926"/>
                    <a:pt x="63" y="906"/>
                    <a:pt x="54" y="880"/>
                  </a:cubicBezTo>
                  <a:cubicBezTo>
                    <a:pt x="56" y="874"/>
                    <a:pt x="54" y="864"/>
                    <a:pt x="60" y="862"/>
                  </a:cubicBezTo>
                  <a:cubicBezTo>
                    <a:pt x="68" y="859"/>
                    <a:pt x="76" y="866"/>
                    <a:pt x="84" y="868"/>
                  </a:cubicBezTo>
                  <a:cubicBezTo>
                    <a:pt x="96" y="872"/>
                    <a:pt x="120" y="880"/>
                    <a:pt x="120" y="880"/>
                  </a:cubicBezTo>
                  <a:cubicBezTo>
                    <a:pt x="154" y="874"/>
                    <a:pt x="182" y="869"/>
                    <a:pt x="210" y="850"/>
                  </a:cubicBezTo>
                  <a:cubicBezTo>
                    <a:pt x="213" y="841"/>
                    <a:pt x="241" y="803"/>
                    <a:pt x="222" y="796"/>
                  </a:cubicBezTo>
                  <a:cubicBezTo>
                    <a:pt x="214" y="793"/>
                    <a:pt x="206" y="800"/>
                    <a:pt x="198" y="802"/>
                  </a:cubicBezTo>
                  <a:close/>
                </a:path>
              </a:pathLst>
            </a:custGeom>
            <a:gradFill rotWithShape="0">
              <a:gsLst>
                <a:gs pos="0">
                  <a:srgbClr val="D2F3A5"/>
                </a:gs>
                <a:gs pos="100000">
                  <a:srgbClr val="FFFF00"/>
                </a:gs>
              </a:gsLst>
              <a:path path="rect">
                <a:fillToRect r="100000" b="100000"/>
              </a:path>
            </a:gradFill>
            <a:ln w="635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48492" name="Group 12"/>
          <p:cNvGrpSpPr>
            <a:grpSpLocks/>
          </p:cNvGrpSpPr>
          <p:nvPr/>
        </p:nvGrpSpPr>
        <p:grpSpPr bwMode="auto">
          <a:xfrm>
            <a:off x="6705600" y="609600"/>
            <a:ext cx="2438400" cy="2667000"/>
            <a:chOff x="1680" y="240"/>
            <a:chExt cx="3469" cy="3648"/>
          </a:xfrm>
        </p:grpSpPr>
        <p:sp>
          <p:nvSpPr>
            <p:cNvPr id="148493" name="Freeform 13"/>
            <p:cNvSpPr>
              <a:spLocks/>
            </p:cNvSpPr>
            <p:nvPr/>
          </p:nvSpPr>
          <p:spPr bwMode="auto">
            <a:xfrm>
              <a:off x="2271" y="2400"/>
              <a:ext cx="1425" cy="1488"/>
            </a:xfrm>
            <a:custGeom>
              <a:avLst/>
              <a:gdLst>
                <a:gd name="T0" fmla="*/ 870 w 1236"/>
                <a:gd name="T1" fmla="*/ 854 h 1460"/>
                <a:gd name="T2" fmla="*/ 1341 w 1236"/>
                <a:gd name="T3" fmla="*/ 726 h 1460"/>
                <a:gd name="T4" fmla="*/ 4260 w 1236"/>
                <a:gd name="T5" fmla="*/ 563 h 1460"/>
                <a:gd name="T6" fmla="*/ 5491 w 1236"/>
                <a:gd name="T7" fmla="*/ 587 h 1460"/>
                <a:gd name="T8" fmla="*/ 6183 w 1236"/>
                <a:gd name="T9" fmla="*/ 513 h 1460"/>
                <a:gd name="T10" fmla="*/ 9334 w 1236"/>
                <a:gd name="T11" fmla="*/ 460 h 1460"/>
                <a:gd name="T12" fmla="*/ 14466 w 1236"/>
                <a:gd name="T13" fmla="*/ 341 h 1460"/>
                <a:gd name="T14" fmla="*/ 16107 w 1236"/>
                <a:gd name="T15" fmla="*/ 305 h 1460"/>
                <a:gd name="T16" fmla="*/ 19045 w 1236"/>
                <a:gd name="T17" fmla="*/ 137 h 1460"/>
                <a:gd name="T18" fmla="*/ 22937 w 1236"/>
                <a:gd name="T19" fmla="*/ 17 h 1460"/>
                <a:gd name="T20" fmla="*/ 27270 w 1236"/>
                <a:gd name="T21" fmla="*/ 61 h 1460"/>
                <a:gd name="T22" fmla="*/ 28131 w 1236"/>
                <a:gd name="T23" fmla="*/ 135 h 1460"/>
                <a:gd name="T24" fmla="*/ 30408 w 1236"/>
                <a:gd name="T25" fmla="*/ 233 h 1460"/>
                <a:gd name="T26" fmla="*/ 31427 w 1236"/>
                <a:gd name="T27" fmla="*/ 305 h 1460"/>
                <a:gd name="T28" fmla="*/ 32353 w 1236"/>
                <a:gd name="T29" fmla="*/ 305 h 1460"/>
                <a:gd name="T30" fmla="*/ 32834 w 1236"/>
                <a:gd name="T31" fmla="*/ 411 h 1460"/>
                <a:gd name="T32" fmla="*/ 35856 w 1236"/>
                <a:gd name="T33" fmla="*/ 401 h 1460"/>
                <a:gd name="T34" fmla="*/ 38440 w 1236"/>
                <a:gd name="T35" fmla="*/ 351 h 1460"/>
                <a:gd name="T36" fmla="*/ 40618 w 1236"/>
                <a:gd name="T37" fmla="*/ 291 h 1460"/>
                <a:gd name="T38" fmla="*/ 42403 w 1236"/>
                <a:gd name="T39" fmla="*/ 281 h 1460"/>
                <a:gd name="T40" fmla="*/ 43541 w 1236"/>
                <a:gd name="T41" fmla="*/ 205 h 1460"/>
                <a:gd name="T42" fmla="*/ 44497 w 1236"/>
                <a:gd name="T43" fmla="*/ 173 h 1460"/>
                <a:gd name="T44" fmla="*/ 45488 w 1236"/>
                <a:gd name="T45" fmla="*/ 141 h 1460"/>
                <a:gd name="T46" fmla="*/ 47660 w 1236"/>
                <a:gd name="T47" fmla="*/ 199 h 1460"/>
                <a:gd name="T48" fmla="*/ 45488 w 1236"/>
                <a:gd name="T49" fmla="*/ 351 h 1460"/>
                <a:gd name="T50" fmla="*/ 38370 w 1236"/>
                <a:gd name="T51" fmla="*/ 570 h 1460"/>
                <a:gd name="T52" fmla="*/ 39178 w 1236"/>
                <a:gd name="T53" fmla="*/ 639 h 1460"/>
                <a:gd name="T54" fmla="*/ 35264 w 1236"/>
                <a:gd name="T55" fmla="*/ 692 h 1460"/>
                <a:gd name="T56" fmla="*/ 32834 w 1236"/>
                <a:gd name="T57" fmla="*/ 825 h 1460"/>
                <a:gd name="T58" fmla="*/ 29693 w 1236"/>
                <a:gd name="T59" fmla="*/ 814 h 1460"/>
                <a:gd name="T60" fmla="*/ 28784 w 1236"/>
                <a:gd name="T61" fmla="*/ 1051 h 1460"/>
                <a:gd name="T62" fmla="*/ 29000 w 1236"/>
                <a:gd name="T63" fmla="*/ 1247 h 1460"/>
                <a:gd name="T64" fmla="*/ 28815 w 1236"/>
                <a:gd name="T65" fmla="*/ 1376 h 1460"/>
                <a:gd name="T66" fmla="*/ 27789 w 1236"/>
                <a:gd name="T67" fmla="*/ 1525 h 1460"/>
                <a:gd name="T68" fmla="*/ 26882 w 1236"/>
                <a:gd name="T69" fmla="*/ 1918 h 1460"/>
                <a:gd name="T70" fmla="*/ 23193 w 1236"/>
                <a:gd name="T71" fmla="*/ 1987 h 1460"/>
                <a:gd name="T72" fmla="*/ 22714 w 1236"/>
                <a:gd name="T73" fmla="*/ 2120 h 1460"/>
                <a:gd name="T74" fmla="*/ 20244 w 1236"/>
                <a:gd name="T75" fmla="*/ 2161 h 1460"/>
                <a:gd name="T76" fmla="*/ 18803 w 1236"/>
                <a:gd name="T77" fmla="*/ 2221 h 1460"/>
                <a:gd name="T78" fmla="*/ 16107 w 1236"/>
                <a:gd name="T79" fmla="*/ 2377 h 1460"/>
                <a:gd name="T80" fmla="*/ 14672 w 1236"/>
                <a:gd name="T81" fmla="*/ 2387 h 1460"/>
                <a:gd name="T82" fmla="*/ 11038 w 1236"/>
                <a:gd name="T83" fmla="*/ 2280 h 1460"/>
                <a:gd name="T84" fmla="*/ 8405 w 1236"/>
                <a:gd name="T85" fmla="*/ 2026 h 1460"/>
                <a:gd name="T86" fmla="*/ 7128 w 1236"/>
                <a:gd name="T87" fmla="*/ 1800 h 1460"/>
                <a:gd name="T88" fmla="*/ 4503 w 1236"/>
                <a:gd name="T89" fmla="*/ 1545 h 1460"/>
                <a:gd name="T90" fmla="*/ 2442 w 1236"/>
                <a:gd name="T91" fmla="*/ 1305 h 1460"/>
                <a:gd name="T92" fmla="*/ 1837 w 1236"/>
                <a:gd name="T93" fmla="*/ 1019 h 1460"/>
                <a:gd name="T94" fmla="*/ 371 w 1236"/>
                <a:gd name="T95" fmla="*/ 932 h 14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236"/>
                <a:gd name="T145" fmla="*/ 0 h 1460"/>
                <a:gd name="T146" fmla="*/ 1236 w 1236"/>
                <a:gd name="T147" fmla="*/ 1460 h 146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236" h="1460">
                  <a:moveTo>
                    <a:pt x="9" y="569"/>
                  </a:moveTo>
                  <a:cubicBezTo>
                    <a:pt x="13" y="553"/>
                    <a:pt x="17" y="537"/>
                    <a:pt x="21" y="521"/>
                  </a:cubicBezTo>
                  <a:cubicBezTo>
                    <a:pt x="24" y="509"/>
                    <a:pt x="33" y="485"/>
                    <a:pt x="33" y="485"/>
                  </a:cubicBezTo>
                  <a:cubicBezTo>
                    <a:pt x="0" y="474"/>
                    <a:pt x="18" y="466"/>
                    <a:pt x="33" y="443"/>
                  </a:cubicBezTo>
                  <a:cubicBezTo>
                    <a:pt x="41" y="360"/>
                    <a:pt x="33" y="397"/>
                    <a:pt x="81" y="365"/>
                  </a:cubicBezTo>
                  <a:cubicBezTo>
                    <a:pt x="95" y="367"/>
                    <a:pt x="91" y="340"/>
                    <a:pt x="105" y="343"/>
                  </a:cubicBezTo>
                  <a:cubicBezTo>
                    <a:pt x="111" y="344"/>
                    <a:pt x="110" y="293"/>
                    <a:pt x="131" y="326"/>
                  </a:cubicBezTo>
                  <a:cubicBezTo>
                    <a:pt x="135" y="322"/>
                    <a:pt x="137" y="365"/>
                    <a:pt x="135" y="359"/>
                  </a:cubicBezTo>
                  <a:cubicBezTo>
                    <a:pt x="137" y="343"/>
                    <a:pt x="135" y="326"/>
                    <a:pt x="141" y="311"/>
                  </a:cubicBezTo>
                  <a:cubicBezTo>
                    <a:pt x="143" y="302"/>
                    <a:pt x="145" y="315"/>
                    <a:pt x="153" y="314"/>
                  </a:cubicBezTo>
                  <a:cubicBezTo>
                    <a:pt x="161" y="313"/>
                    <a:pt x="176" y="310"/>
                    <a:pt x="189" y="305"/>
                  </a:cubicBezTo>
                  <a:cubicBezTo>
                    <a:pt x="202" y="300"/>
                    <a:pt x="215" y="288"/>
                    <a:pt x="231" y="281"/>
                  </a:cubicBezTo>
                  <a:cubicBezTo>
                    <a:pt x="253" y="264"/>
                    <a:pt x="270" y="285"/>
                    <a:pt x="285" y="263"/>
                  </a:cubicBezTo>
                  <a:cubicBezTo>
                    <a:pt x="298" y="210"/>
                    <a:pt x="278" y="235"/>
                    <a:pt x="357" y="209"/>
                  </a:cubicBezTo>
                  <a:cubicBezTo>
                    <a:pt x="363" y="207"/>
                    <a:pt x="358" y="194"/>
                    <a:pt x="363" y="191"/>
                  </a:cubicBezTo>
                  <a:cubicBezTo>
                    <a:pt x="374" y="185"/>
                    <a:pt x="387" y="187"/>
                    <a:pt x="399" y="185"/>
                  </a:cubicBezTo>
                  <a:cubicBezTo>
                    <a:pt x="407" y="173"/>
                    <a:pt x="415" y="161"/>
                    <a:pt x="423" y="149"/>
                  </a:cubicBezTo>
                  <a:cubicBezTo>
                    <a:pt x="445" y="117"/>
                    <a:pt x="419" y="100"/>
                    <a:pt x="471" y="83"/>
                  </a:cubicBezTo>
                  <a:cubicBezTo>
                    <a:pt x="487" y="67"/>
                    <a:pt x="496" y="29"/>
                    <a:pt x="513" y="23"/>
                  </a:cubicBezTo>
                  <a:cubicBezTo>
                    <a:pt x="530" y="17"/>
                    <a:pt x="549" y="19"/>
                    <a:pt x="567" y="17"/>
                  </a:cubicBezTo>
                  <a:cubicBezTo>
                    <a:pt x="601" y="0"/>
                    <a:pt x="608" y="9"/>
                    <a:pt x="639" y="23"/>
                  </a:cubicBezTo>
                  <a:cubicBezTo>
                    <a:pt x="651" y="28"/>
                    <a:pt x="675" y="35"/>
                    <a:pt x="675" y="35"/>
                  </a:cubicBezTo>
                  <a:cubicBezTo>
                    <a:pt x="687" y="47"/>
                    <a:pt x="705" y="53"/>
                    <a:pt x="717" y="65"/>
                  </a:cubicBezTo>
                  <a:cubicBezTo>
                    <a:pt x="725" y="71"/>
                    <a:pt x="696" y="74"/>
                    <a:pt x="696" y="82"/>
                  </a:cubicBezTo>
                  <a:cubicBezTo>
                    <a:pt x="696" y="90"/>
                    <a:pt x="707" y="103"/>
                    <a:pt x="717" y="113"/>
                  </a:cubicBezTo>
                  <a:cubicBezTo>
                    <a:pt x="719" y="121"/>
                    <a:pt x="748" y="137"/>
                    <a:pt x="753" y="143"/>
                  </a:cubicBezTo>
                  <a:cubicBezTo>
                    <a:pt x="757" y="148"/>
                    <a:pt x="765" y="147"/>
                    <a:pt x="771" y="149"/>
                  </a:cubicBezTo>
                  <a:cubicBezTo>
                    <a:pt x="773" y="161"/>
                    <a:pt x="770" y="175"/>
                    <a:pt x="777" y="185"/>
                  </a:cubicBezTo>
                  <a:cubicBezTo>
                    <a:pt x="781" y="190"/>
                    <a:pt x="778" y="171"/>
                    <a:pt x="783" y="167"/>
                  </a:cubicBezTo>
                  <a:cubicBezTo>
                    <a:pt x="789" y="162"/>
                    <a:pt x="793" y="187"/>
                    <a:pt x="801" y="185"/>
                  </a:cubicBezTo>
                  <a:cubicBezTo>
                    <a:pt x="802" y="192"/>
                    <a:pt x="811" y="207"/>
                    <a:pt x="813" y="218"/>
                  </a:cubicBezTo>
                  <a:cubicBezTo>
                    <a:pt x="815" y="229"/>
                    <a:pt x="808" y="248"/>
                    <a:pt x="813" y="251"/>
                  </a:cubicBezTo>
                  <a:lnTo>
                    <a:pt x="842" y="238"/>
                  </a:lnTo>
                  <a:lnTo>
                    <a:pt x="887" y="245"/>
                  </a:lnTo>
                  <a:cubicBezTo>
                    <a:pt x="900" y="242"/>
                    <a:pt x="910" y="226"/>
                    <a:pt x="921" y="221"/>
                  </a:cubicBezTo>
                  <a:cubicBezTo>
                    <a:pt x="932" y="216"/>
                    <a:pt x="940" y="225"/>
                    <a:pt x="951" y="215"/>
                  </a:cubicBezTo>
                  <a:cubicBezTo>
                    <a:pt x="971" y="208"/>
                    <a:pt x="966" y="165"/>
                    <a:pt x="986" y="158"/>
                  </a:cubicBezTo>
                  <a:cubicBezTo>
                    <a:pt x="997" y="146"/>
                    <a:pt x="995" y="176"/>
                    <a:pt x="1005" y="178"/>
                  </a:cubicBezTo>
                  <a:cubicBezTo>
                    <a:pt x="1012" y="179"/>
                    <a:pt x="1019" y="167"/>
                    <a:pt x="1026" y="166"/>
                  </a:cubicBezTo>
                  <a:cubicBezTo>
                    <a:pt x="1033" y="165"/>
                    <a:pt x="1045" y="177"/>
                    <a:pt x="1049" y="172"/>
                  </a:cubicBezTo>
                  <a:cubicBezTo>
                    <a:pt x="1053" y="167"/>
                    <a:pt x="1045" y="145"/>
                    <a:pt x="1050" y="137"/>
                  </a:cubicBezTo>
                  <a:cubicBezTo>
                    <a:pt x="1055" y="129"/>
                    <a:pt x="1071" y="131"/>
                    <a:pt x="1076" y="125"/>
                  </a:cubicBezTo>
                  <a:cubicBezTo>
                    <a:pt x="1081" y="119"/>
                    <a:pt x="1078" y="104"/>
                    <a:pt x="1082" y="101"/>
                  </a:cubicBezTo>
                  <a:cubicBezTo>
                    <a:pt x="1086" y="98"/>
                    <a:pt x="1098" y="108"/>
                    <a:pt x="1101" y="107"/>
                  </a:cubicBezTo>
                  <a:cubicBezTo>
                    <a:pt x="1104" y="106"/>
                    <a:pt x="1096" y="97"/>
                    <a:pt x="1100" y="94"/>
                  </a:cubicBezTo>
                  <a:cubicBezTo>
                    <a:pt x="1104" y="91"/>
                    <a:pt x="1116" y="84"/>
                    <a:pt x="1125" y="86"/>
                  </a:cubicBezTo>
                  <a:cubicBezTo>
                    <a:pt x="1134" y="88"/>
                    <a:pt x="1146" y="101"/>
                    <a:pt x="1155" y="107"/>
                  </a:cubicBezTo>
                  <a:cubicBezTo>
                    <a:pt x="1168" y="108"/>
                    <a:pt x="1167" y="119"/>
                    <a:pt x="1179" y="122"/>
                  </a:cubicBezTo>
                  <a:cubicBezTo>
                    <a:pt x="1191" y="125"/>
                    <a:pt x="1236" y="110"/>
                    <a:pt x="1227" y="125"/>
                  </a:cubicBezTo>
                  <a:cubicBezTo>
                    <a:pt x="1231" y="134"/>
                    <a:pt x="1136" y="204"/>
                    <a:pt x="1125" y="215"/>
                  </a:cubicBezTo>
                  <a:cubicBezTo>
                    <a:pt x="1099" y="241"/>
                    <a:pt x="1071" y="267"/>
                    <a:pt x="1041" y="287"/>
                  </a:cubicBezTo>
                  <a:cubicBezTo>
                    <a:pt x="1028" y="296"/>
                    <a:pt x="975" y="334"/>
                    <a:pt x="950" y="347"/>
                  </a:cubicBezTo>
                  <a:cubicBezTo>
                    <a:pt x="937" y="361"/>
                    <a:pt x="977" y="357"/>
                    <a:pt x="980" y="364"/>
                  </a:cubicBezTo>
                  <a:cubicBezTo>
                    <a:pt x="983" y="371"/>
                    <a:pt x="978" y="379"/>
                    <a:pt x="969" y="389"/>
                  </a:cubicBezTo>
                  <a:cubicBezTo>
                    <a:pt x="966" y="398"/>
                    <a:pt x="943" y="423"/>
                    <a:pt x="927" y="425"/>
                  </a:cubicBezTo>
                  <a:cubicBezTo>
                    <a:pt x="911" y="430"/>
                    <a:pt x="889" y="418"/>
                    <a:pt x="873" y="422"/>
                  </a:cubicBezTo>
                  <a:cubicBezTo>
                    <a:pt x="851" y="430"/>
                    <a:pt x="850" y="435"/>
                    <a:pt x="833" y="451"/>
                  </a:cubicBezTo>
                  <a:cubicBezTo>
                    <a:pt x="822" y="463"/>
                    <a:pt x="822" y="498"/>
                    <a:pt x="813" y="503"/>
                  </a:cubicBezTo>
                  <a:cubicBezTo>
                    <a:pt x="804" y="508"/>
                    <a:pt x="790" y="480"/>
                    <a:pt x="777" y="479"/>
                  </a:cubicBezTo>
                  <a:cubicBezTo>
                    <a:pt x="762" y="494"/>
                    <a:pt x="749" y="482"/>
                    <a:pt x="735" y="497"/>
                  </a:cubicBezTo>
                  <a:cubicBezTo>
                    <a:pt x="721" y="512"/>
                    <a:pt x="697" y="545"/>
                    <a:pt x="693" y="569"/>
                  </a:cubicBezTo>
                  <a:cubicBezTo>
                    <a:pt x="687" y="593"/>
                    <a:pt x="710" y="624"/>
                    <a:pt x="711" y="641"/>
                  </a:cubicBezTo>
                  <a:cubicBezTo>
                    <a:pt x="714" y="658"/>
                    <a:pt x="710" y="653"/>
                    <a:pt x="711" y="673"/>
                  </a:cubicBezTo>
                  <a:cubicBezTo>
                    <a:pt x="703" y="699"/>
                    <a:pt x="731" y="737"/>
                    <a:pt x="717" y="761"/>
                  </a:cubicBezTo>
                  <a:cubicBezTo>
                    <a:pt x="719" y="781"/>
                    <a:pt x="729" y="778"/>
                    <a:pt x="728" y="791"/>
                  </a:cubicBezTo>
                  <a:cubicBezTo>
                    <a:pt x="727" y="804"/>
                    <a:pt x="716" y="824"/>
                    <a:pt x="713" y="841"/>
                  </a:cubicBezTo>
                  <a:cubicBezTo>
                    <a:pt x="708" y="855"/>
                    <a:pt x="714" y="877"/>
                    <a:pt x="710" y="892"/>
                  </a:cubicBezTo>
                  <a:cubicBezTo>
                    <a:pt x="706" y="907"/>
                    <a:pt x="696" y="914"/>
                    <a:pt x="687" y="929"/>
                  </a:cubicBezTo>
                  <a:cubicBezTo>
                    <a:pt x="694" y="958"/>
                    <a:pt x="631" y="969"/>
                    <a:pt x="656" y="985"/>
                  </a:cubicBezTo>
                  <a:cubicBezTo>
                    <a:pt x="647" y="1018"/>
                    <a:pt x="672" y="1141"/>
                    <a:pt x="665" y="1171"/>
                  </a:cubicBezTo>
                  <a:cubicBezTo>
                    <a:pt x="658" y="1201"/>
                    <a:pt x="630" y="1156"/>
                    <a:pt x="615" y="1163"/>
                  </a:cubicBezTo>
                  <a:cubicBezTo>
                    <a:pt x="596" y="1201"/>
                    <a:pt x="598" y="1174"/>
                    <a:pt x="573" y="1211"/>
                  </a:cubicBezTo>
                  <a:cubicBezTo>
                    <a:pt x="563" y="1226"/>
                    <a:pt x="557" y="1243"/>
                    <a:pt x="549" y="1259"/>
                  </a:cubicBezTo>
                  <a:cubicBezTo>
                    <a:pt x="549" y="1271"/>
                    <a:pt x="553" y="1286"/>
                    <a:pt x="561" y="1294"/>
                  </a:cubicBezTo>
                  <a:cubicBezTo>
                    <a:pt x="569" y="1302"/>
                    <a:pt x="607" y="1303"/>
                    <a:pt x="597" y="1307"/>
                  </a:cubicBezTo>
                  <a:cubicBezTo>
                    <a:pt x="587" y="1311"/>
                    <a:pt x="520" y="1315"/>
                    <a:pt x="501" y="1319"/>
                  </a:cubicBezTo>
                  <a:cubicBezTo>
                    <a:pt x="483" y="1325"/>
                    <a:pt x="489" y="1325"/>
                    <a:pt x="483" y="1331"/>
                  </a:cubicBezTo>
                  <a:cubicBezTo>
                    <a:pt x="477" y="1337"/>
                    <a:pt x="471" y="1341"/>
                    <a:pt x="465" y="1355"/>
                  </a:cubicBezTo>
                  <a:cubicBezTo>
                    <a:pt x="454" y="1374"/>
                    <a:pt x="458" y="1399"/>
                    <a:pt x="447" y="1415"/>
                  </a:cubicBezTo>
                  <a:cubicBezTo>
                    <a:pt x="436" y="1431"/>
                    <a:pt x="410" y="1444"/>
                    <a:pt x="399" y="1451"/>
                  </a:cubicBezTo>
                  <a:cubicBezTo>
                    <a:pt x="393" y="1449"/>
                    <a:pt x="389" y="1459"/>
                    <a:pt x="383" y="1456"/>
                  </a:cubicBezTo>
                  <a:cubicBezTo>
                    <a:pt x="377" y="1453"/>
                    <a:pt x="370" y="1460"/>
                    <a:pt x="363" y="1457"/>
                  </a:cubicBezTo>
                  <a:cubicBezTo>
                    <a:pt x="346" y="1451"/>
                    <a:pt x="330" y="1431"/>
                    <a:pt x="312" y="1427"/>
                  </a:cubicBezTo>
                  <a:cubicBezTo>
                    <a:pt x="291" y="1413"/>
                    <a:pt x="287" y="1412"/>
                    <a:pt x="273" y="1391"/>
                  </a:cubicBezTo>
                  <a:cubicBezTo>
                    <a:pt x="265" y="1357"/>
                    <a:pt x="244" y="1330"/>
                    <a:pt x="225" y="1301"/>
                  </a:cubicBezTo>
                  <a:cubicBezTo>
                    <a:pt x="211" y="1246"/>
                    <a:pt x="228" y="1267"/>
                    <a:pt x="207" y="1235"/>
                  </a:cubicBezTo>
                  <a:cubicBezTo>
                    <a:pt x="202" y="1216"/>
                    <a:pt x="216" y="1216"/>
                    <a:pt x="213" y="1193"/>
                  </a:cubicBezTo>
                  <a:cubicBezTo>
                    <a:pt x="208" y="1170"/>
                    <a:pt x="187" y="1131"/>
                    <a:pt x="176" y="1099"/>
                  </a:cubicBezTo>
                  <a:cubicBezTo>
                    <a:pt x="174" y="1057"/>
                    <a:pt x="157" y="1027"/>
                    <a:pt x="147" y="1001"/>
                  </a:cubicBezTo>
                  <a:cubicBezTo>
                    <a:pt x="136" y="975"/>
                    <a:pt x="121" y="960"/>
                    <a:pt x="111" y="943"/>
                  </a:cubicBezTo>
                  <a:cubicBezTo>
                    <a:pt x="96" y="921"/>
                    <a:pt x="94" y="923"/>
                    <a:pt x="86" y="898"/>
                  </a:cubicBezTo>
                  <a:cubicBezTo>
                    <a:pt x="79" y="873"/>
                    <a:pt x="66" y="829"/>
                    <a:pt x="60" y="797"/>
                  </a:cubicBezTo>
                  <a:cubicBezTo>
                    <a:pt x="54" y="765"/>
                    <a:pt x="53" y="736"/>
                    <a:pt x="51" y="707"/>
                  </a:cubicBezTo>
                  <a:cubicBezTo>
                    <a:pt x="49" y="678"/>
                    <a:pt x="50" y="643"/>
                    <a:pt x="45" y="623"/>
                  </a:cubicBezTo>
                  <a:cubicBezTo>
                    <a:pt x="34" y="591"/>
                    <a:pt x="46" y="617"/>
                    <a:pt x="21" y="587"/>
                  </a:cubicBezTo>
                  <a:cubicBezTo>
                    <a:pt x="16" y="581"/>
                    <a:pt x="9" y="569"/>
                    <a:pt x="9" y="569"/>
                  </a:cubicBezTo>
                  <a:close/>
                </a:path>
              </a:pathLst>
            </a:custGeom>
            <a:gradFill rotWithShape="0">
              <a:gsLst>
                <a:gs pos="0">
                  <a:srgbClr val="FFCCFF"/>
                </a:gs>
                <a:gs pos="100000">
                  <a:schemeClr val="bg1"/>
                </a:gs>
              </a:gsLst>
              <a:lin ang="5400000" scaled="1"/>
            </a:gradFill>
            <a:ln w="635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48494" name="Freeform 14"/>
            <p:cNvSpPr>
              <a:spLocks/>
            </p:cNvSpPr>
            <p:nvPr/>
          </p:nvSpPr>
          <p:spPr bwMode="auto">
            <a:xfrm>
              <a:off x="1680" y="240"/>
              <a:ext cx="3469" cy="2718"/>
            </a:xfrm>
            <a:custGeom>
              <a:avLst/>
              <a:gdLst>
                <a:gd name="T0" fmla="*/ 342 w 3522"/>
                <a:gd name="T1" fmla="*/ 2053 h 2743"/>
                <a:gd name="T2" fmla="*/ 337 w 3522"/>
                <a:gd name="T3" fmla="*/ 1629 h 2743"/>
                <a:gd name="T4" fmla="*/ 310 w 3522"/>
                <a:gd name="T5" fmla="*/ 1441 h 2743"/>
                <a:gd name="T6" fmla="*/ 162 w 3522"/>
                <a:gd name="T7" fmla="*/ 1570 h 2743"/>
                <a:gd name="T8" fmla="*/ 146 w 3522"/>
                <a:gd name="T9" fmla="*/ 1390 h 2743"/>
                <a:gd name="T10" fmla="*/ 42 w 3522"/>
                <a:gd name="T11" fmla="*/ 1347 h 2743"/>
                <a:gd name="T12" fmla="*/ 122 w 3522"/>
                <a:gd name="T13" fmla="*/ 1218 h 2743"/>
                <a:gd name="T14" fmla="*/ 181 w 3522"/>
                <a:gd name="T15" fmla="*/ 1117 h 2743"/>
                <a:gd name="T16" fmla="*/ 122 w 3522"/>
                <a:gd name="T17" fmla="*/ 1003 h 2743"/>
                <a:gd name="T18" fmla="*/ 196 w 3522"/>
                <a:gd name="T19" fmla="*/ 858 h 2743"/>
                <a:gd name="T20" fmla="*/ 354 w 3522"/>
                <a:gd name="T21" fmla="*/ 828 h 2743"/>
                <a:gd name="T22" fmla="*/ 453 w 3522"/>
                <a:gd name="T23" fmla="*/ 698 h 2743"/>
                <a:gd name="T24" fmla="*/ 576 w 3522"/>
                <a:gd name="T25" fmla="*/ 526 h 2743"/>
                <a:gd name="T26" fmla="*/ 564 w 3522"/>
                <a:gd name="T27" fmla="*/ 433 h 2743"/>
                <a:gd name="T28" fmla="*/ 471 w 3522"/>
                <a:gd name="T29" fmla="*/ 339 h 2743"/>
                <a:gd name="T30" fmla="*/ 440 w 3522"/>
                <a:gd name="T31" fmla="*/ 147 h 2743"/>
                <a:gd name="T32" fmla="*/ 527 w 3522"/>
                <a:gd name="T33" fmla="*/ 36 h 2743"/>
                <a:gd name="T34" fmla="*/ 657 w 3522"/>
                <a:gd name="T35" fmla="*/ 54 h 2743"/>
                <a:gd name="T36" fmla="*/ 755 w 3522"/>
                <a:gd name="T37" fmla="*/ 152 h 2743"/>
                <a:gd name="T38" fmla="*/ 854 w 3522"/>
                <a:gd name="T39" fmla="*/ 161 h 2743"/>
                <a:gd name="T40" fmla="*/ 971 w 3522"/>
                <a:gd name="T41" fmla="*/ 258 h 2743"/>
                <a:gd name="T42" fmla="*/ 934 w 3522"/>
                <a:gd name="T43" fmla="*/ 418 h 2743"/>
                <a:gd name="T44" fmla="*/ 914 w 3522"/>
                <a:gd name="T45" fmla="*/ 597 h 2743"/>
                <a:gd name="T46" fmla="*/ 989 w 3522"/>
                <a:gd name="T47" fmla="*/ 664 h 2743"/>
                <a:gd name="T48" fmla="*/ 1015 w 3522"/>
                <a:gd name="T49" fmla="*/ 764 h 2743"/>
                <a:gd name="T50" fmla="*/ 1020 w 3522"/>
                <a:gd name="T51" fmla="*/ 865 h 2743"/>
                <a:gd name="T52" fmla="*/ 1094 w 3522"/>
                <a:gd name="T53" fmla="*/ 901 h 2743"/>
                <a:gd name="T54" fmla="*/ 1345 w 3522"/>
                <a:gd name="T55" fmla="*/ 988 h 2743"/>
                <a:gd name="T56" fmla="*/ 1574 w 3522"/>
                <a:gd name="T57" fmla="*/ 1102 h 2743"/>
                <a:gd name="T58" fmla="*/ 1662 w 3522"/>
                <a:gd name="T59" fmla="*/ 980 h 2743"/>
                <a:gd name="T60" fmla="*/ 1933 w 3522"/>
                <a:gd name="T61" fmla="*/ 1003 h 2743"/>
                <a:gd name="T62" fmla="*/ 2000 w 3522"/>
                <a:gd name="T63" fmla="*/ 886 h 2743"/>
                <a:gd name="T64" fmla="*/ 2173 w 3522"/>
                <a:gd name="T65" fmla="*/ 764 h 2743"/>
                <a:gd name="T66" fmla="*/ 2364 w 3522"/>
                <a:gd name="T67" fmla="*/ 858 h 2743"/>
                <a:gd name="T68" fmla="*/ 2309 w 3522"/>
                <a:gd name="T69" fmla="*/ 959 h 2743"/>
                <a:gd name="T70" fmla="*/ 2173 w 3522"/>
                <a:gd name="T71" fmla="*/ 1123 h 2743"/>
                <a:gd name="T72" fmla="*/ 2067 w 3522"/>
                <a:gd name="T73" fmla="*/ 1413 h 2743"/>
                <a:gd name="T74" fmla="*/ 2005 w 3522"/>
                <a:gd name="T75" fmla="*/ 1376 h 2743"/>
                <a:gd name="T76" fmla="*/ 1943 w 3522"/>
                <a:gd name="T77" fmla="*/ 1368 h 2743"/>
                <a:gd name="T78" fmla="*/ 1882 w 3522"/>
                <a:gd name="T79" fmla="*/ 1326 h 2743"/>
                <a:gd name="T80" fmla="*/ 1988 w 3522"/>
                <a:gd name="T81" fmla="*/ 1182 h 2743"/>
                <a:gd name="T82" fmla="*/ 1772 w 3522"/>
                <a:gd name="T83" fmla="*/ 1161 h 2743"/>
                <a:gd name="T84" fmla="*/ 1655 w 3522"/>
                <a:gd name="T85" fmla="*/ 1067 h 2743"/>
                <a:gd name="T86" fmla="*/ 1680 w 3522"/>
                <a:gd name="T87" fmla="*/ 1204 h 2743"/>
                <a:gd name="T88" fmla="*/ 1668 w 3522"/>
                <a:gd name="T89" fmla="*/ 1297 h 2743"/>
                <a:gd name="T90" fmla="*/ 1692 w 3522"/>
                <a:gd name="T91" fmla="*/ 1564 h 2743"/>
                <a:gd name="T92" fmla="*/ 1631 w 3522"/>
                <a:gd name="T93" fmla="*/ 1514 h 2743"/>
                <a:gd name="T94" fmla="*/ 1524 w 3522"/>
                <a:gd name="T95" fmla="*/ 1556 h 2743"/>
                <a:gd name="T96" fmla="*/ 1481 w 3522"/>
                <a:gd name="T97" fmla="*/ 1686 h 2743"/>
                <a:gd name="T98" fmla="*/ 1365 w 3522"/>
                <a:gd name="T99" fmla="*/ 1780 h 2743"/>
                <a:gd name="T100" fmla="*/ 1206 w 3522"/>
                <a:gd name="T101" fmla="*/ 1831 h 2743"/>
                <a:gd name="T102" fmla="*/ 1143 w 3522"/>
                <a:gd name="T103" fmla="*/ 1859 h 2743"/>
                <a:gd name="T104" fmla="*/ 1081 w 3522"/>
                <a:gd name="T105" fmla="*/ 1902 h 2743"/>
                <a:gd name="T106" fmla="*/ 946 w 3522"/>
                <a:gd name="T107" fmla="*/ 1794 h 2743"/>
                <a:gd name="T108" fmla="*/ 854 w 3522"/>
                <a:gd name="T109" fmla="*/ 1715 h 2743"/>
                <a:gd name="T110" fmla="*/ 742 w 3522"/>
                <a:gd name="T111" fmla="*/ 1794 h 2743"/>
                <a:gd name="T112" fmla="*/ 644 w 3522"/>
                <a:gd name="T113" fmla="*/ 1887 h 2743"/>
                <a:gd name="T114" fmla="*/ 516 w 3522"/>
                <a:gd name="T115" fmla="*/ 1996 h 2743"/>
                <a:gd name="T116" fmla="*/ 453 w 3522"/>
                <a:gd name="T117" fmla="*/ 2018 h 2743"/>
                <a:gd name="T118" fmla="*/ 392 w 3522"/>
                <a:gd name="T119" fmla="*/ 2126 h 274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522"/>
                <a:gd name="T181" fmla="*/ 0 h 2743"/>
                <a:gd name="T182" fmla="*/ 3522 w 3522"/>
                <a:gd name="T183" fmla="*/ 2743 h 274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522" h="2743">
                  <a:moveTo>
                    <a:pt x="589" y="2743"/>
                  </a:moveTo>
                  <a:cubicBezTo>
                    <a:pt x="586" y="2718"/>
                    <a:pt x="590" y="2692"/>
                    <a:pt x="580" y="2669"/>
                  </a:cubicBezTo>
                  <a:cubicBezTo>
                    <a:pt x="570" y="2647"/>
                    <a:pt x="529" y="2621"/>
                    <a:pt x="507" y="2605"/>
                  </a:cubicBezTo>
                  <a:cubicBezTo>
                    <a:pt x="469" y="2491"/>
                    <a:pt x="509" y="2366"/>
                    <a:pt x="480" y="2249"/>
                  </a:cubicBezTo>
                  <a:cubicBezTo>
                    <a:pt x="496" y="2183"/>
                    <a:pt x="521" y="2183"/>
                    <a:pt x="480" y="2121"/>
                  </a:cubicBezTo>
                  <a:cubicBezTo>
                    <a:pt x="486" y="2103"/>
                    <a:pt x="492" y="2084"/>
                    <a:pt x="498" y="2066"/>
                  </a:cubicBezTo>
                  <a:cubicBezTo>
                    <a:pt x="501" y="2057"/>
                    <a:pt x="507" y="2039"/>
                    <a:pt x="507" y="2039"/>
                  </a:cubicBezTo>
                  <a:cubicBezTo>
                    <a:pt x="494" y="1987"/>
                    <a:pt x="489" y="1976"/>
                    <a:pt x="498" y="1920"/>
                  </a:cubicBezTo>
                  <a:cubicBezTo>
                    <a:pt x="486" y="1859"/>
                    <a:pt x="477" y="1878"/>
                    <a:pt x="461" y="1828"/>
                  </a:cubicBezTo>
                  <a:cubicBezTo>
                    <a:pt x="405" y="1847"/>
                    <a:pt x="445" y="1872"/>
                    <a:pt x="406" y="1911"/>
                  </a:cubicBezTo>
                  <a:cubicBezTo>
                    <a:pt x="403" y="1922"/>
                    <a:pt x="396" y="1969"/>
                    <a:pt x="379" y="1975"/>
                  </a:cubicBezTo>
                  <a:cubicBezTo>
                    <a:pt x="336" y="1991"/>
                    <a:pt x="287" y="1986"/>
                    <a:pt x="242" y="1993"/>
                  </a:cubicBezTo>
                  <a:cubicBezTo>
                    <a:pt x="172" y="1976"/>
                    <a:pt x="183" y="1939"/>
                    <a:pt x="132" y="1901"/>
                  </a:cubicBezTo>
                  <a:cubicBezTo>
                    <a:pt x="114" y="1888"/>
                    <a:pt x="77" y="1865"/>
                    <a:pt x="77" y="1865"/>
                  </a:cubicBezTo>
                  <a:cubicBezTo>
                    <a:pt x="51" y="1784"/>
                    <a:pt x="157" y="1774"/>
                    <a:pt x="214" y="1764"/>
                  </a:cubicBezTo>
                  <a:cubicBezTo>
                    <a:pt x="220" y="1758"/>
                    <a:pt x="233" y="1755"/>
                    <a:pt x="233" y="1746"/>
                  </a:cubicBezTo>
                  <a:cubicBezTo>
                    <a:pt x="233" y="1731"/>
                    <a:pt x="194" y="1720"/>
                    <a:pt x="187" y="1719"/>
                  </a:cubicBezTo>
                  <a:cubicBezTo>
                    <a:pt x="148" y="1714"/>
                    <a:pt x="108" y="1712"/>
                    <a:pt x="68" y="1709"/>
                  </a:cubicBezTo>
                  <a:cubicBezTo>
                    <a:pt x="27" y="1647"/>
                    <a:pt x="52" y="1662"/>
                    <a:pt x="4" y="1645"/>
                  </a:cubicBezTo>
                  <a:cubicBezTo>
                    <a:pt x="7" y="1624"/>
                    <a:pt x="0" y="1598"/>
                    <a:pt x="13" y="1581"/>
                  </a:cubicBezTo>
                  <a:cubicBezTo>
                    <a:pt x="30" y="1559"/>
                    <a:pt x="160" y="1547"/>
                    <a:pt x="178" y="1545"/>
                  </a:cubicBezTo>
                  <a:cubicBezTo>
                    <a:pt x="253" y="1521"/>
                    <a:pt x="224" y="1527"/>
                    <a:pt x="297" y="1545"/>
                  </a:cubicBezTo>
                  <a:cubicBezTo>
                    <a:pt x="313" y="1520"/>
                    <a:pt x="339" y="1483"/>
                    <a:pt x="315" y="1453"/>
                  </a:cubicBezTo>
                  <a:cubicBezTo>
                    <a:pt x="303" y="1438"/>
                    <a:pt x="283" y="1430"/>
                    <a:pt x="269" y="1417"/>
                  </a:cubicBezTo>
                  <a:cubicBezTo>
                    <a:pt x="260" y="1399"/>
                    <a:pt x="246" y="1374"/>
                    <a:pt x="242" y="1353"/>
                  </a:cubicBezTo>
                  <a:cubicBezTo>
                    <a:pt x="238" y="1332"/>
                    <a:pt x="246" y="1306"/>
                    <a:pt x="233" y="1289"/>
                  </a:cubicBezTo>
                  <a:cubicBezTo>
                    <a:pt x="221" y="1274"/>
                    <a:pt x="178" y="1271"/>
                    <a:pt x="178" y="1271"/>
                  </a:cubicBezTo>
                  <a:cubicBezTo>
                    <a:pt x="175" y="1259"/>
                    <a:pt x="167" y="1247"/>
                    <a:pt x="169" y="1234"/>
                  </a:cubicBezTo>
                  <a:cubicBezTo>
                    <a:pt x="172" y="1207"/>
                    <a:pt x="211" y="1141"/>
                    <a:pt x="233" y="1124"/>
                  </a:cubicBezTo>
                  <a:cubicBezTo>
                    <a:pt x="251" y="1111"/>
                    <a:pt x="288" y="1088"/>
                    <a:pt x="288" y="1088"/>
                  </a:cubicBezTo>
                  <a:cubicBezTo>
                    <a:pt x="306" y="1100"/>
                    <a:pt x="324" y="1112"/>
                    <a:pt x="342" y="1124"/>
                  </a:cubicBezTo>
                  <a:cubicBezTo>
                    <a:pt x="357" y="1134"/>
                    <a:pt x="379" y="1119"/>
                    <a:pt x="397" y="1115"/>
                  </a:cubicBezTo>
                  <a:cubicBezTo>
                    <a:pt x="457" y="1100"/>
                    <a:pt x="474" y="1068"/>
                    <a:pt x="525" y="1051"/>
                  </a:cubicBezTo>
                  <a:cubicBezTo>
                    <a:pt x="531" y="1045"/>
                    <a:pt x="539" y="1040"/>
                    <a:pt x="544" y="1033"/>
                  </a:cubicBezTo>
                  <a:cubicBezTo>
                    <a:pt x="557" y="1015"/>
                    <a:pt x="565" y="993"/>
                    <a:pt x="580" y="978"/>
                  </a:cubicBezTo>
                  <a:cubicBezTo>
                    <a:pt x="611" y="947"/>
                    <a:pt x="641" y="917"/>
                    <a:pt x="672" y="887"/>
                  </a:cubicBezTo>
                  <a:cubicBezTo>
                    <a:pt x="689" y="871"/>
                    <a:pt x="715" y="869"/>
                    <a:pt x="736" y="859"/>
                  </a:cubicBezTo>
                  <a:cubicBezTo>
                    <a:pt x="753" y="808"/>
                    <a:pt x="764" y="755"/>
                    <a:pt x="781" y="704"/>
                  </a:cubicBezTo>
                  <a:cubicBezTo>
                    <a:pt x="790" y="678"/>
                    <a:pt x="854" y="667"/>
                    <a:pt x="854" y="667"/>
                  </a:cubicBezTo>
                  <a:cubicBezTo>
                    <a:pt x="869" y="652"/>
                    <a:pt x="885" y="636"/>
                    <a:pt x="900" y="621"/>
                  </a:cubicBezTo>
                  <a:cubicBezTo>
                    <a:pt x="909" y="612"/>
                    <a:pt x="899" y="594"/>
                    <a:pt x="891" y="585"/>
                  </a:cubicBezTo>
                  <a:cubicBezTo>
                    <a:pt x="876" y="568"/>
                    <a:pt x="858" y="550"/>
                    <a:pt x="836" y="548"/>
                  </a:cubicBezTo>
                  <a:cubicBezTo>
                    <a:pt x="806" y="545"/>
                    <a:pt x="775" y="542"/>
                    <a:pt x="745" y="539"/>
                  </a:cubicBezTo>
                  <a:cubicBezTo>
                    <a:pt x="715" y="510"/>
                    <a:pt x="731" y="532"/>
                    <a:pt x="717" y="484"/>
                  </a:cubicBezTo>
                  <a:cubicBezTo>
                    <a:pt x="712" y="465"/>
                    <a:pt x="699" y="429"/>
                    <a:pt x="699" y="429"/>
                  </a:cubicBezTo>
                  <a:cubicBezTo>
                    <a:pt x="709" y="341"/>
                    <a:pt x="704" y="329"/>
                    <a:pt x="772" y="283"/>
                  </a:cubicBezTo>
                  <a:cubicBezTo>
                    <a:pt x="775" y="274"/>
                    <a:pt x="781" y="265"/>
                    <a:pt x="781" y="256"/>
                  </a:cubicBezTo>
                  <a:cubicBezTo>
                    <a:pt x="781" y="170"/>
                    <a:pt x="728" y="190"/>
                    <a:pt x="653" y="183"/>
                  </a:cubicBezTo>
                  <a:cubicBezTo>
                    <a:pt x="633" y="162"/>
                    <a:pt x="610" y="130"/>
                    <a:pt x="635" y="100"/>
                  </a:cubicBezTo>
                  <a:cubicBezTo>
                    <a:pt x="648" y="84"/>
                    <a:pt x="738" y="50"/>
                    <a:pt x="754" y="45"/>
                  </a:cubicBezTo>
                  <a:cubicBezTo>
                    <a:pt x="763" y="42"/>
                    <a:pt x="781" y="36"/>
                    <a:pt x="781" y="36"/>
                  </a:cubicBezTo>
                  <a:cubicBezTo>
                    <a:pt x="815" y="4"/>
                    <a:pt x="864" y="6"/>
                    <a:pt x="909" y="0"/>
                  </a:cubicBezTo>
                  <a:cubicBezTo>
                    <a:pt x="927" y="6"/>
                    <a:pt x="951" y="11"/>
                    <a:pt x="964" y="27"/>
                  </a:cubicBezTo>
                  <a:cubicBezTo>
                    <a:pt x="970" y="35"/>
                    <a:pt x="968" y="47"/>
                    <a:pt x="973" y="55"/>
                  </a:cubicBezTo>
                  <a:cubicBezTo>
                    <a:pt x="992" y="86"/>
                    <a:pt x="1026" y="118"/>
                    <a:pt x="1056" y="137"/>
                  </a:cubicBezTo>
                  <a:cubicBezTo>
                    <a:pt x="1092" y="192"/>
                    <a:pt x="1052" y="143"/>
                    <a:pt x="1101" y="173"/>
                  </a:cubicBezTo>
                  <a:cubicBezTo>
                    <a:pt x="1109" y="178"/>
                    <a:pt x="1112" y="188"/>
                    <a:pt x="1120" y="192"/>
                  </a:cubicBezTo>
                  <a:cubicBezTo>
                    <a:pt x="1137" y="201"/>
                    <a:pt x="1156" y="204"/>
                    <a:pt x="1174" y="210"/>
                  </a:cubicBezTo>
                  <a:cubicBezTo>
                    <a:pt x="1183" y="213"/>
                    <a:pt x="1202" y="219"/>
                    <a:pt x="1202" y="219"/>
                  </a:cubicBezTo>
                  <a:cubicBezTo>
                    <a:pt x="1223" y="216"/>
                    <a:pt x="1245" y="215"/>
                    <a:pt x="1266" y="210"/>
                  </a:cubicBezTo>
                  <a:cubicBezTo>
                    <a:pt x="1285" y="206"/>
                    <a:pt x="1321" y="192"/>
                    <a:pt x="1321" y="192"/>
                  </a:cubicBezTo>
                  <a:cubicBezTo>
                    <a:pt x="1401" y="197"/>
                    <a:pt x="1469" y="170"/>
                    <a:pt x="1494" y="247"/>
                  </a:cubicBezTo>
                  <a:cubicBezTo>
                    <a:pt x="1485" y="301"/>
                    <a:pt x="1489" y="313"/>
                    <a:pt x="1440" y="329"/>
                  </a:cubicBezTo>
                  <a:cubicBezTo>
                    <a:pt x="1398" y="368"/>
                    <a:pt x="1403" y="419"/>
                    <a:pt x="1348" y="439"/>
                  </a:cubicBezTo>
                  <a:cubicBezTo>
                    <a:pt x="1339" y="466"/>
                    <a:pt x="1326" y="491"/>
                    <a:pt x="1348" y="521"/>
                  </a:cubicBezTo>
                  <a:cubicBezTo>
                    <a:pt x="1355" y="531"/>
                    <a:pt x="1373" y="527"/>
                    <a:pt x="1385" y="530"/>
                  </a:cubicBezTo>
                  <a:cubicBezTo>
                    <a:pt x="1418" y="631"/>
                    <a:pt x="1404" y="610"/>
                    <a:pt x="1275" y="621"/>
                  </a:cubicBezTo>
                  <a:cubicBezTo>
                    <a:pt x="1277" y="632"/>
                    <a:pt x="1297" y="732"/>
                    <a:pt x="1302" y="740"/>
                  </a:cubicBezTo>
                  <a:cubicBezTo>
                    <a:pt x="1313" y="756"/>
                    <a:pt x="1339" y="752"/>
                    <a:pt x="1357" y="759"/>
                  </a:cubicBezTo>
                  <a:cubicBezTo>
                    <a:pt x="1360" y="768"/>
                    <a:pt x="1359" y="779"/>
                    <a:pt x="1366" y="786"/>
                  </a:cubicBezTo>
                  <a:cubicBezTo>
                    <a:pt x="1373" y="793"/>
                    <a:pt x="1385" y="791"/>
                    <a:pt x="1394" y="795"/>
                  </a:cubicBezTo>
                  <a:cubicBezTo>
                    <a:pt x="1424" y="810"/>
                    <a:pt x="1435" y="830"/>
                    <a:pt x="1467" y="841"/>
                  </a:cubicBezTo>
                  <a:cubicBezTo>
                    <a:pt x="1487" y="870"/>
                    <a:pt x="1502" y="885"/>
                    <a:pt x="1531" y="905"/>
                  </a:cubicBezTo>
                  <a:cubicBezTo>
                    <a:pt x="1549" y="960"/>
                    <a:pt x="1543" y="910"/>
                    <a:pt x="1513" y="941"/>
                  </a:cubicBezTo>
                  <a:cubicBezTo>
                    <a:pt x="1506" y="948"/>
                    <a:pt x="1509" y="961"/>
                    <a:pt x="1504" y="969"/>
                  </a:cubicBezTo>
                  <a:cubicBezTo>
                    <a:pt x="1499" y="976"/>
                    <a:pt x="1490" y="980"/>
                    <a:pt x="1485" y="987"/>
                  </a:cubicBezTo>
                  <a:cubicBezTo>
                    <a:pt x="1472" y="1005"/>
                    <a:pt x="1449" y="1042"/>
                    <a:pt x="1449" y="1042"/>
                  </a:cubicBezTo>
                  <a:cubicBezTo>
                    <a:pt x="1460" y="1075"/>
                    <a:pt x="1480" y="1083"/>
                    <a:pt x="1513" y="1097"/>
                  </a:cubicBezTo>
                  <a:cubicBezTo>
                    <a:pt x="1531" y="1105"/>
                    <a:pt x="1550" y="1109"/>
                    <a:pt x="1568" y="1115"/>
                  </a:cubicBezTo>
                  <a:cubicBezTo>
                    <a:pt x="1577" y="1118"/>
                    <a:pt x="1595" y="1124"/>
                    <a:pt x="1595" y="1124"/>
                  </a:cubicBezTo>
                  <a:cubicBezTo>
                    <a:pt x="1604" y="1130"/>
                    <a:pt x="1612" y="1138"/>
                    <a:pt x="1622" y="1143"/>
                  </a:cubicBezTo>
                  <a:cubicBezTo>
                    <a:pt x="1640" y="1151"/>
                    <a:pt x="1677" y="1161"/>
                    <a:pt x="1677" y="1161"/>
                  </a:cubicBezTo>
                  <a:cubicBezTo>
                    <a:pt x="1745" y="1225"/>
                    <a:pt x="1831" y="1227"/>
                    <a:pt x="1924" y="1234"/>
                  </a:cubicBezTo>
                  <a:cubicBezTo>
                    <a:pt x="1936" y="1236"/>
                    <a:pt x="1981" y="1243"/>
                    <a:pt x="1997" y="1252"/>
                  </a:cubicBezTo>
                  <a:cubicBezTo>
                    <a:pt x="2038" y="1275"/>
                    <a:pt x="2064" y="1302"/>
                    <a:pt x="2107" y="1316"/>
                  </a:cubicBezTo>
                  <a:cubicBezTo>
                    <a:pt x="2141" y="1352"/>
                    <a:pt x="2109" y="1326"/>
                    <a:pt x="2180" y="1344"/>
                  </a:cubicBezTo>
                  <a:cubicBezTo>
                    <a:pt x="2289" y="1372"/>
                    <a:pt x="2270" y="1365"/>
                    <a:pt x="2336" y="1399"/>
                  </a:cubicBezTo>
                  <a:cubicBezTo>
                    <a:pt x="2354" y="1396"/>
                    <a:pt x="2377" y="1402"/>
                    <a:pt x="2390" y="1389"/>
                  </a:cubicBezTo>
                  <a:cubicBezTo>
                    <a:pt x="2403" y="1376"/>
                    <a:pt x="2395" y="1353"/>
                    <a:pt x="2400" y="1335"/>
                  </a:cubicBezTo>
                  <a:cubicBezTo>
                    <a:pt x="2414" y="1280"/>
                    <a:pt x="2419" y="1272"/>
                    <a:pt x="2464" y="1243"/>
                  </a:cubicBezTo>
                  <a:cubicBezTo>
                    <a:pt x="2473" y="1249"/>
                    <a:pt x="2484" y="1252"/>
                    <a:pt x="2491" y="1261"/>
                  </a:cubicBezTo>
                  <a:cubicBezTo>
                    <a:pt x="2526" y="1306"/>
                    <a:pt x="2468" y="1279"/>
                    <a:pt x="2528" y="1298"/>
                  </a:cubicBezTo>
                  <a:cubicBezTo>
                    <a:pt x="2657" y="1293"/>
                    <a:pt x="2747" y="1286"/>
                    <a:pt x="2866" y="1271"/>
                  </a:cubicBezTo>
                  <a:cubicBezTo>
                    <a:pt x="2880" y="1228"/>
                    <a:pt x="2868" y="1227"/>
                    <a:pt x="2838" y="1197"/>
                  </a:cubicBezTo>
                  <a:cubicBezTo>
                    <a:pt x="2860" y="1165"/>
                    <a:pt x="2876" y="1155"/>
                    <a:pt x="2912" y="1143"/>
                  </a:cubicBezTo>
                  <a:cubicBezTo>
                    <a:pt x="2930" y="1137"/>
                    <a:pt x="2948" y="1130"/>
                    <a:pt x="2966" y="1124"/>
                  </a:cubicBezTo>
                  <a:cubicBezTo>
                    <a:pt x="2975" y="1121"/>
                    <a:pt x="2994" y="1115"/>
                    <a:pt x="2994" y="1115"/>
                  </a:cubicBezTo>
                  <a:cubicBezTo>
                    <a:pt x="3017" y="1047"/>
                    <a:pt x="3093" y="1016"/>
                    <a:pt x="3149" y="978"/>
                  </a:cubicBezTo>
                  <a:cubicBezTo>
                    <a:pt x="3169" y="964"/>
                    <a:pt x="3198" y="972"/>
                    <a:pt x="3222" y="969"/>
                  </a:cubicBezTo>
                  <a:cubicBezTo>
                    <a:pt x="3250" y="966"/>
                    <a:pt x="3277" y="963"/>
                    <a:pt x="3305" y="960"/>
                  </a:cubicBezTo>
                  <a:cubicBezTo>
                    <a:pt x="3395" y="930"/>
                    <a:pt x="3412" y="987"/>
                    <a:pt x="3460" y="1042"/>
                  </a:cubicBezTo>
                  <a:cubicBezTo>
                    <a:pt x="3474" y="1058"/>
                    <a:pt x="3506" y="1088"/>
                    <a:pt x="3506" y="1088"/>
                  </a:cubicBezTo>
                  <a:cubicBezTo>
                    <a:pt x="3522" y="1135"/>
                    <a:pt x="3500" y="1121"/>
                    <a:pt x="3469" y="1152"/>
                  </a:cubicBezTo>
                  <a:cubicBezTo>
                    <a:pt x="3476" y="1179"/>
                    <a:pt x="3490" y="1192"/>
                    <a:pt x="3460" y="1207"/>
                  </a:cubicBezTo>
                  <a:cubicBezTo>
                    <a:pt x="3449" y="1213"/>
                    <a:pt x="3436" y="1212"/>
                    <a:pt x="3424" y="1216"/>
                  </a:cubicBezTo>
                  <a:cubicBezTo>
                    <a:pt x="3406" y="1221"/>
                    <a:pt x="3369" y="1234"/>
                    <a:pt x="3369" y="1234"/>
                  </a:cubicBezTo>
                  <a:cubicBezTo>
                    <a:pt x="3337" y="1265"/>
                    <a:pt x="3293" y="1272"/>
                    <a:pt x="3250" y="1280"/>
                  </a:cubicBezTo>
                  <a:cubicBezTo>
                    <a:pt x="3262" y="1338"/>
                    <a:pt x="3281" y="1388"/>
                    <a:pt x="3222" y="1426"/>
                  </a:cubicBezTo>
                  <a:cubicBezTo>
                    <a:pt x="3204" y="1481"/>
                    <a:pt x="3210" y="1532"/>
                    <a:pt x="3177" y="1581"/>
                  </a:cubicBezTo>
                  <a:cubicBezTo>
                    <a:pt x="3166" y="1646"/>
                    <a:pt x="3172" y="1664"/>
                    <a:pt x="3104" y="1645"/>
                  </a:cubicBezTo>
                  <a:cubicBezTo>
                    <a:pt x="3030" y="1671"/>
                    <a:pt x="3088" y="1641"/>
                    <a:pt x="3067" y="1792"/>
                  </a:cubicBezTo>
                  <a:cubicBezTo>
                    <a:pt x="3060" y="1840"/>
                    <a:pt x="3041" y="1867"/>
                    <a:pt x="3003" y="1892"/>
                  </a:cubicBezTo>
                  <a:cubicBezTo>
                    <a:pt x="2985" y="1889"/>
                    <a:pt x="2956" y="1900"/>
                    <a:pt x="2948" y="1883"/>
                  </a:cubicBezTo>
                  <a:cubicBezTo>
                    <a:pt x="2932" y="1852"/>
                    <a:pt x="2963" y="1780"/>
                    <a:pt x="2976" y="1746"/>
                  </a:cubicBezTo>
                  <a:cubicBezTo>
                    <a:pt x="2967" y="1681"/>
                    <a:pt x="2976" y="1652"/>
                    <a:pt x="2912" y="1673"/>
                  </a:cubicBezTo>
                  <a:cubicBezTo>
                    <a:pt x="2906" y="1679"/>
                    <a:pt x="2896" y="1683"/>
                    <a:pt x="2893" y="1691"/>
                  </a:cubicBezTo>
                  <a:cubicBezTo>
                    <a:pt x="2887" y="1705"/>
                    <a:pt x="2894" y="1725"/>
                    <a:pt x="2884" y="1737"/>
                  </a:cubicBezTo>
                  <a:cubicBezTo>
                    <a:pt x="2876" y="1747"/>
                    <a:pt x="2860" y="1743"/>
                    <a:pt x="2848" y="1746"/>
                  </a:cubicBezTo>
                  <a:cubicBezTo>
                    <a:pt x="2836" y="1743"/>
                    <a:pt x="2819" y="1747"/>
                    <a:pt x="2811" y="1737"/>
                  </a:cubicBezTo>
                  <a:cubicBezTo>
                    <a:pt x="2798" y="1722"/>
                    <a:pt x="2793" y="1682"/>
                    <a:pt x="2793" y="1682"/>
                  </a:cubicBezTo>
                  <a:cubicBezTo>
                    <a:pt x="2806" y="1614"/>
                    <a:pt x="2808" y="1631"/>
                    <a:pt x="2875" y="1618"/>
                  </a:cubicBezTo>
                  <a:cubicBezTo>
                    <a:pt x="2919" y="1589"/>
                    <a:pt x="2921" y="1582"/>
                    <a:pt x="2939" y="1527"/>
                  </a:cubicBezTo>
                  <a:cubicBezTo>
                    <a:pt x="2942" y="1518"/>
                    <a:pt x="2948" y="1499"/>
                    <a:pt x="2948" y="1499"/>
                  </a:cubicBezTo>
                  <a:cubicBezTo>
                    <a:pt x="2936" y="1490"/>
                    <a:pt x="2927" y="1475"/>
                    <a:pt x="2912" y="1472"/>
                  </a:cubicBezTo>
                  <a:cubicBezTo>
                    <a:pt x="2855" y="1462"/>
                    <a:pt x="2845" y="1494"/>
                    <a:pt x="2802" y="1508"/>
                  </a:cubicBezTo>
                  <a:cubicBezTo>
                    <a:pt x="2739" y="1493"/>
                    <a:pt x="2693" y="1479"/>
                    <a:pt x="2628" y="1472"/>
                  </a:cubicBezTo>
                  <a:cubicBezTo>
                    <a:pt x="2625" y="1460"/>
                    <a:pt x="2623" y="1447"/>
                    <a:pt x="2619" y="1435"/>
                  </a:cubicBezTo>
                  <a:cubicBezTo>
                    <a:pt x="2592" y="1342"/>
                    <a:pt x="2614" y="1381"/>
                    <a:pt x="2482" y="1371"/>
                  </a:cubicBezTo>
                  <a:cubicBezTo>
                    <a:pt x="2473" y="1365"/>
                    <a:pt x="2465" y="1355"/>
                    <a:pt x="2454" y="1353"/>
                  </a:cubicBezTo>
                  <a:cubicBezTo>
                    <a:pt x="2385" y="1343"/>
                    <a:pt x="2429" y="1424"/>
                    <a:pt x="2454" y="1444"/>
                  </a:cubicBezTo>
                  <a:cubicBezTo>
                    <a:pt x="2462" y="1450"/>
                    <a:pt x="2473" y="1450"/>
                    <a:pt x="2482" y="1453"/>
                  </a:cubicBezTo>
                  <a:cubicBezTo>
                    <a:pt x="2496" y="1474"/>
                    <a:pt x="2520" y="1498"/>
                    <a:pt x="2491" y="1527"/>
                  </a:cubicBezTo>
                  <a:cubicBezTo>
                    <a:pt x="2477" y="1541"/>
                    <a:pt x="2436" y="1545"/>
                    <a:pt x="2436" y="1545"/>
                  </a:cubicBezTo>
                  <a:cubicBezTo>
                    <a:pt x="2427" y="1551"/>
                    <a:pt x="2412" y="1553"/>
                    <a:pt x="2409" y="1563"/>
                  </a:cubicBezTo>
                  <a:cubicBezTo>
                    <a:pt x="2396" y="1602"/>
                    <a:pt x="2452" y="1625"/>
                    <a:pt x="2473" y="1645"/>
                  </a:cubicBezTo>
                  <a:cubicBezTo>
                    <a:pt x="2491" y="1700"/>
                    <a:pt x="2508" y="1756"/>
                    <a:pt x="2528" y="1810"/>
                  </a:cubicBezTo>
                  <a:cubicBezTo>
                    <a:pt x="2535" y="1860"/>
                    <a:pt x="2559" y="1925"/>
                    <a:pt x="2537" y="1975"/>
                  </a:cubicBezTo>
                  <a:cubicBezTo>
                    <a:pt x="2533" y="1984"/>
                    <a:pt x="2518" y="1981"/>
                    <a:pt x="2509" y="1984"/>
                  </a:cubicBezTo>
                  <a:cubicBezTo>
                    <a:pt x="2471" y="1944"/>
                    <a:pt x="2446" y="1985"/>
                    <a:pt x="2427" y="1929"/>
                  </a:cubicBezTo>
                  <a:cubicBezTo>
                    <a:pt x="2430" y="1920"/>
                    <a:pt x="2443" y="1908"/>
                    <a:pt x="2436" y="1901"/>
                  </a:cubicBezTo>
                  <a:cubicBezTo>
                    <a:pt x="2430" y="1895"/>
                    <a:pt x="2422" y="1912"/>
                    <a:pt x="2418" y="1920"/>
                  </a:cubicBezTo>
                  <a:cubicBezTo>
                    <a:pt x="2413" y="1928"/>
                    <a:pt x="2416" y="1940"/>
                    <a:pt x="2409" y="1947"/>
                  </a:cubicBezTo>
                  <a:cubicBezTo>
                    <a:pt x="2402" y="1954"/>
                    <a:pt x="2390" y="1953"/>
                    <a:pt x="2381" y="1956"/>
                  </a:cubicBezTo>
                  <a:cubicBezTo>
                    <a:pt x="2336" y="1941"/>
                    <a:pt x="2300" y="1949"/>
                    <a:pt x="2262" y="1975"/>
                  </a:cubicBezTo>
                  <a:cubicBezTo>
                    <a:pt x="2268" y="1996"/>
                    <a:pt x="2281" y="2017"/>
                    <a:pt x="2281" y="2039"/>
                  </a:cubicBezTo>
                  <a:cubicBezTo>
                    <a:pt x="2281" y="2082"/>
                    <a:pt x="2254" y="2089"/>
                    <a:pt x="2226" y="2112"/>
                  </a:cubicBezTo>
                  <a:cubicBezTo>
                    <a:pt x="2216" y="2120"/>
                    <a:pt x="2209" y="2133"/>
                    <a:pt x="2198" y="2139"/>
                  </a:cubicBezTo>
                  <a:cubicBezTo>
                    <a:pt x="2161" y="2159"/>
                    <a:pt x="2121" y="2157"/>
                    <a:pt x="2089" y="2185"/>
                  </a:cubicBezTo>
                  <a:cubicBezTo>
                    <a:pt x="2073" y="2199"/>
                    <a:pt x="2055" y="2213"/>
                    <a:pt x="2043" y="2231"/>
                  </a:cubicBezTo>
                  <a:cubicBezTo>
                    <a:pt x="2037" y="2240"/>
                    <a:pt x="2034" y="2253"/>
                    <a:pt x="2025" y="2258"/>
                  </a:cubicBezTo>
                  <a:cubicBezTo>
                    <a:pt x="2011" y="2266"/>
                    <a:pt x="1994" y="2264"/>
                    <a:pt x="1979" y="2267"/>
                  </a:cubicBezTo>
                  <a:cubicBezTo>
                    <a:pt x="1931" y="2299"/>
                    <a:pt x="1906" y="2294"/>
                    <a:pt x="1851" y="2276"/>
                  </a:cubicBezTo>
                  <a:cubicBezTo>
                    <a:pt x="1829" y="2299"/>
                    <a:pt x="1818" y="2312"/>
                    <a:pt x="1787" y="2322"/>
                  </a:cubicBezTo>
                  <a:cubicBezTo>
                    <a:pt x="1781" y="2331"/>
                    <a:pt x="1780" y="2348"/>
                    <a:pt x="1769" y="2349"/>
                  </a:cubicBezTo>
                  <a:cubicBezTo>
                    <a:pt x="1750" y="2351"/>
                    <a:pt x="1714" y="2331"/>
                    <a:pt x="1714" y="2331"/>
                  </a:cubicBezTo>
                  <a:cubicBezTo>
                    <a:pt x="1708" y="2340"/>
                    <a:pt x="1701" y="2349"/>
                    <a:pt x="1696" y="2359"/>
                  </a:cubicBezTo>
                  <a:cubicBezTo>
                    <a:pt x="1692" y="2368"/>
                    <a:pt x="1694" y="2380"/>
                    <a:pt x="1686" y="2386"/>
                  </a:cubicBezTo>
                  <a:cubicBezTo>
                    <a:pt x="1670" y="2397"/>
                    <a:pt x="1650" y="2398"/>
                    <a:pt x="1632" y="2404"/>
                  </a:cubicBezTo>
                  <a:cubicBezTo>
                    <a:pt x="1623" y="2407"/>
                    <a:pt x="1604" y="2413"/>
                    <a:pt x="1604" y="2413"/>
                  </a:cubicBezTo>
                  <a:cubicBezTo>
                    <a:pt x="1452" y="2398"/>
                    <a:pt x="1554" y="2425"/>
                    <a:pt x="1485" y="2359"/>
                  </a:cubicBezTo>
                  <a:cubicBezTo>
                    <a:pt x="1473" y="2321"/>
                    <a:pt x="1459" y="2307"/>
                    <a:pt x="1421" y="2295"/>
                  </a:cubicBezTo>
                  <a:cubicBezTo>
                    <a:pt x="1415" y="2289"/>
                    <a:pt x="1405" y="2285"/>
                    <a:pt x="1403" y="2276"/>
                  </a:cubicBezTo>
                  <a:cubicBezTo>
                    <a:pt x="1401" y="2266"/>
                    <a:pt x="1429" y="2231"/>
                    <a:pt x="1403" y="2221"/>
                  </a:cubicBezTo>
                  <a:cubicBezTo>
                    <a:pt x="1374" y="2210"/>
                    <a:pt x="1342" y="2215"/>
                    <a:pt x="1312" y="2212"/>
                  </a:cubicBezTo>
                  <a:cubicBezTo>
                    <a:pt x="1305" y="2202"/>
                    <a:pt x="1288" y="2167"/>
                    <a:pt x="1266" y="2176"/>
                  </a:cubicBezTo>
                  <a:cubicBezTo>
                    <a:pt x="1256" y="2180"/>
                    <a:pt x="1257" y="2198"/>
                    <a:pt x="1248" y="2203"/>
                  </a:cubicBezTo>
                  <a:cubicBezTo>
                    <a:pt x="1234" y="2211"/>
                    <a:pt x="1217" y="2209"/>
                    <a:pt x="1202" y="2212"/>
                  </a:cubicBezTo>
                  <a:cubicBezTo>
                    <a:pt x="1171" y="2245"/>
                    <a:pt x="1144" y="2262"/>
                    <a:pt x="1101" y="2276"/>
                  </a:cubicBezTo>
                  <a:cubicBezTo>
                    <a:pt x="1085" y="2293"/>
                    <a:pt x="1076" y="2301"/>
                    <a:pt x="1065" y="2322"/>
                  </a:cubicBezTo>
                  <a:cubicBezTo>
                    <a:pt x="1053" y="2345"/>
                    <a:pt x="1060" y="2358"/>
                    <a:pt x="1037" y="2377"/>
                  </a:cubicBezTo>
                  <a:cubicBezTo>
                    <a:pt x="1025" y="2387"/>
                    <a:pt x="955" y="2395"/>
                    <a:pt x="955" y="2395"/>
                  </a:cubicBezTo>
                  <a:cubicBezTo>
                    <a:pt x="919" y="2419"/>
                    <a:pt x="896" y="2446"/>
                    <a:pt x="854" y="2459"/>
                  </a:cubicBezTo>
                  <a:cubicBezTo>
                    <a:pt x="827" y="2477"/>
                    <a:pt x="799" y="2487"/>
                    <a:pt x="772" y="2505"/>
                  </a:cubicBezTo>
                  <a:cubicBezTo>
                    <a:pt x="769" y="2514"/>
                    <a:pt x="772" y="2529"/>
                    <a:pt x="763" y="2532"/>
                  </a:cubicBezTo>
                  <a:cubicBezTo>
                    <a:pt x="751" y="2537"/>
                    <a:pt x="739" y="2523"/>
                    <a:pt x="726" y="2523"/>
                  </a:cubicBezTo>
                  <a:cubicBezTo>
                    <a:pt x="704" y="2523"/>
                    <a:pt x="683" y="2529"/>
                    <a:pt x="662" y="2532"/>
                  </a:cubicBezTo>
                  <a:cubicBezTo>
                    <a:pt x="665" y="2541"/>
                    <a:pt x="672" y="2550"/>
                    <a:pt x="672" y="2560"/>
                  </a:cubicBezTo>
                  <a:cubicBezTo>
                    <a:pt x="672" y="2580"/>
                    <a:pt x="629" y="2651"/>
                    <a:pt x="617" y="2669"/>
                  </a:cubicBezTo>
                  <a:cubicBezTo>
                    <a:pt x="617" y="2669"/>
                    <a:pt x="600" y="2724"/>
                    <a:pt x="598" y="2724"/>
                  </a:cubicBezTo>
                  <a:cubicBezTo>
                    <a:pt x="587" y="2724"/>
                    <a:pt x="585" y="2687"/>
                    <a:pt x="580" y="2697"/>
                  </a:cubicBezTo>
                  <a:cubicBezTo>
                    <a:pt x="573" y="2711"/>
                    <a:pt x="586" y="2728"/>
                    <a:pt x="589" y="2743"/>
                  </a:cubicBezTo>
                  <a:close/>
                </a:path>
              </a:pathLst>
            </a:custGeom>
            <a:solidFill>
              <a:srgbClr val="33CCCC"/>
            </a:solidFill>
            <a:ln w="635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IN"/>
            </a:p>
          </p:txBody>
        </p:sp>
      </p:grpSp>
      <p:grpSp>
        <p:nvGrpSpPr>
          <p:cNvPr id="148495" name="Group 15"/>
          <p:cNvGrpSpPr>
            <a:grpSpLocks/>
          </p:cNvGrpSpPr>
          <p:nvPr/>
        </p:nvGrpSpPr>
        <p:grpSpPr bwMode="auto">
          <a:xfrm>
            <a:off x="2286000" y="2971800"/>
            <a:ext cx="2514600" cy="2819400"/>
            <a:chOff x="480" y="2208"/>
            <a:chExt cx="1660" cy="1844"/>
          </a:xfrm>
        </p:grpSpPr>
        <p:sp>
          <p:nvSpPr>
            <p:cNvPr id="148496" name="Freeform 16"/>
            <p:cNvSpPr>
              <a:spLocks/>
            </p:cNvSpPr>
            <p:nvPr/>
          </p:nvSpPr>
          <p:spPr bwMode="auto">
            <a:xfrm>
              <a:off x="1193" y="2786"/>
              <a:ext cx="570" cy="645"/>
            </a:xfrm>
            <a:custGeom>
              <a:avLst/>
              <a:gdLst>
                <a:gd name="T0" fmla="*/ 1 w 943"/>
                <a:gd name="T1" fmla="*/ 1 h 1266"/>
                <a:gd name="T2" fmla="*/ 1 w 943"/>
                <a:gd name="T3" fmla="*/ 1 h 1266"/>
                <a:gd name="T4" fmla="*/ 1 w 943"/>
                <a:gd name="T5" fmla="*/ 1 h 1266"/>
                <a:gd name="T6" fmla="*/ 1 w 943"/>
                <a:gd name="T7" fmla="*/ 1 h 1266"/>
                <a:gd name="T8" fmla="*/ 1 w 943"/>
                <a:gd name="T9" fmla="*/ 1 h 1266"/>
                <a:gd name="T10" fmla="*/ 1 w 943"/>
                <a:gd name="T11" fmla="*/ 1 h 1266"/>
                <a:gd name="T12" fmla="*/ 1 w 943"/>
                <a:gd name="T13" fmla="*/ 1 h 1266"/>
                <a:gd name="T14" fmla="*/ 1 w 943"/>
                <a:gd name="T15" fmla="*/ 1 h 1266"/>
                <a:gd name="T16" fmla="*/ 1 w 943"/>
                <a:gd name="T17" fmla="*/ 1 h 1266"/>
                <a:gd name="T18" fmla="*/ 1 w 943"/>
                <a:gd name="T19" fmla="*/ 1 h 1266"/>
                <a:gd name="T20" fmla="*/ 1 w 943"/>
                <a:gd name="T21" fmla="*/ 1 h 1266"/>
                <a:gd name="T22" fmla="*/ 1 w 943"/>
                <a:gd name="T23" fmla="*/ 1 h 1266"/>
                <a:gd name="T24" fmla="*/ 1 w 943"/>
                <a:gd name="T25" fmla="*/ 1 h 1266"/>
                <a:gd name="T26" fmla="*/ 1 w 943"/>
                <a:gd name="T27" fmla="*/ 1 h 1266"/>
                <a:gd name="T28" fmla="*/ 1 w 943"/>
                <a:gd name="T29" fmla="*/ 1 h 1266"/>
                <a:gd name="T30" fmla="*/ 1 w 943"/>
                <a:gd name="T31" fmla="*/ 1 h 1266"/>
                <a:gd name="T32" fmla="*/ 1 w 943"/>
                <a:gd name="T33" fmla="*/ 1 h 1266"/>
                <a:gd name="T34" fmla="*/ 1 w 943"/>
                <a:gd name="T35" fmla="*/ 1 h 1266"/>
                <a:gd name="T36" fmla="*/ 1 w 943"/>
                <a:gd name="T37" fmla="*/ 1 h 1266"/>
                <a:gd name="T38" fmla="*/ 1 w 943"/>
                <a:gd name="T39" fmla="*/ 1 h 1266"/>
                <a:gd name="T40" fmla="*/ 1 w 943"/>
                <a:gd name="T41" fmla="*/ 1 h 1266"/>
                <a:gd name="T42" fmla="*/ 1 w 943"/>
                <a:gd name="T43" fmla="*/ 1 h 1266"/>
                <a:gd name="T44" fmla="*/ 1 w 943"/>
                <a:gd name="T45" fmla="*/ 1 h 1266"/>
                <a:gd name="T46" fmla="*/ 1 w 943"/>
                <a:gd name="T47" fmla="*/ 1 h 1266"/>
                <a:gd name="T48" fmla="*/ 1 w 943"/>
                <a:gd name="T49" fmla="*/ 1 h 1266"/>
                <a:gd name="T50" fmla="*/ 1 w 943"/>
                <a:gd name="T51" fmla="*/ 1 h 1266"/>
                <a:gd name="T52" fmla="*/ 1 w 943"/>
                <a:gd name="T53" fmla="*/ 1 h 1266"/>
                <a:gd name="T54" fmla="*/ 1 w 943"/>
                <a:gd name="T55" fmla="*/ 1 h 1266"/>
                <a:gd name="T56" fmla="*/ 1 w 943"/>
                <a:gd name="T57" fmla="*/ 1 h 1266"/>
                <a:gd name="T58" fmla="*/ 1 w 943"/>
                <a:gd name="T59" fmla="*/ 1 h 1266"/>
                <a:gd name="T60" fmla="*/ 1 w 943"/>
                <a:gd name="T61" fmla="*/ 1 h 1266"/>
                <a:gd name="T62" fmla="*/ 1 w 943"/>
                <a:gd name="T63" fmla="*/ 1 h 1266"/>
                <a:gd name="T64" fmla="*/ 1 w 943"/>
                <a:gd name="T65" fmla="*/ 1 h 1266"/>
                <a:gd name="T66" fmla="*/ 1 w 943"/>
                <a:gd name="T67" fmla="*/ 1 h 1266"/>
                <a:gd name="T68" fmla="*/ 1 w 943"/>
                <a:gd name="T69" fmla="*/ 1 h 1266"/>
                <a:gd name="T70" fmla="*/ 1 w 943"/>
                <a:gd name="T71" fmla="*/ 1 h 1266"/>
                <a:gd name="T72" fmla="*/ 1 w 943"/>
                <a:gd name="T73" fmla="*/ 1 h 1266"/>
                <a:gd name="T74" fmla="*/ 1 w 943"/>
                <a:gd name="T75" fmla="*/ 1 h 1266"/>
                <a:gd name="T76" fmla="*/ 1 w 943"/>
                <a:gd name="T77" fmla="*/ 1 h 1266"/>
                <a:gd name="T78" fmla="*/ 1 w 943"/>
                <a:gd name="T79" fmla="*/ 1 h 1266"/>
                <a:gd name="T80" fmla="*/ 1 w 943"/>
                <a:gd name="T81" fmla="*/ 1 h 1266"/>
                <a:gd name="T82" fmla="*/ 1 w 943"/>
                <a:gd name="T83" fmla="*/ 1 h 1266"/>
                <a:gd name="T84" fmla="*/ 1 w 943"/>
                <a:gd name="T85" fmla="*/ 1 h 1266"/>
                <a:gd name="T86" fmla="*/ 1 w 943"/>
                <a:gd name="T87" fmla="*/ 1 h 126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943"/>
                <a:gd name="T133" fmla="*/ 0 h 1266"/>
                <a:gd name="T134" fmla="*/ 943 w 943"/>
                <a:gd name="T135" fmla="*/ 1266 h 126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943" h="1266">
                  <a:moveTo>
                    <a:pt x="289" y="102"/>
                  </a:moveTo>
                  <a:cubicBezTo>
                    <a:pt x="327" y="77"/>
                    <a:pt x="343" y="84"/>
                    <a:pt x="379" y="108"/>
                  </a:cubicBezTo>
                  <a:cubicBezTo>
                    <a:pt x="391" y="143"/>
                    <a:pt x="405" y="152"/>
                    <a:pt x="439" y="162"/>
                  </a:cubicBezTo>
                  <a:cubicBezTo>
                    <a:pt x="451" y="166"/>
                    <a:pt x="475" y="174"/>
                    <a:pt x="475" y="174"/>
                  </a:cubicBezTo>
                  <a:cubicBezTo>
                    <a:pt x="481" y="172"/>
                    <a:pt x="487" y="166"/>
                    <a:pt x="493" y="168"/>
                  </a:cubicBezTo>
                  <a:cubicBezTo>
                    <a:pt x="531" y="181"/>
                    <a:pt x="517" y="194"/>
                    <a:pt x="547" y="198"/>
                  </a:cubicBezTo>
                  <a:cubicBezTo>
                    <a:pt x="571" y="201"/>
                    <a:pt x="595" y="202"/>
                    <a:pt x="619" y="204"/>
                  </a:cubicBezTo>
                  <a:cubicBezTo>
                    <a:pt x="625" y="202"/>
                    <a:pt x="631" y="197"/>
                    <a:pt x="637" y="198"/>
                  </a:cubicBezTo>
                  <a:cubicBezTo>
                    <a:pt x="650" y="199"/>
                    <a:pt x="673" y="210"/>
                    <a:pt x="673" y="210"/>
                  </a:cubicBezTo>
                  <a:cubicBezTo>
                    <a:pt x="701" y="201"/>
                    <a:pt x="723" y="213"/>
                    <a:pt x="751" y="204"/>
                  </a:cubicBezTo>
                  <a:cubicBezTo>
                    <a:pt x="774" y="181"/>
                    <a:pt x="773" y="192"/>
                    <a:pt x="763" y="156"/>
                  </a:cubicBezTo>
                  <a:cubicBezTo>
                    <a:pt x="760" y="144"/>
                    <a:pt x="751" y="120"/>
                    <a:pt x="751" y="120"/>
                  </a:cubicBezTo>
                  <a:cubicBezTo>
                    <a:pt x="768" y="69"/>
                    <a:pt x="759" y="19"/>
                    <a:pt x="817" y="0"/>
                  </a:cubicBezTo>
                  <a:cubicBezTo>
                    <a:pt x="848" y="10"/>
                    <a:pt x="843" y="28"/>
                    <a:pt x="835" y="60"/>
                  </a:cubicBezTo>
                  <a:cubicBezTo>
                    <a:pt x="832" y="72"/>
                    <a:pt x="823" y="96"/>
                    <a:pt x="823" y="96"/>
                  </a:cubicBezTo>
                  <a:cubicBezTo>
                    <a:pt x="831" y="119"/>
                    <a:pt x="835" y="131"/>
                    <a:pt x="859" y="138"/>
                  </a:cubicBezTo>
                  <a:cubicBezTo>
                    <a:pt x="875" y="142"/>
                    <a:pt x="907" y="150"/>
                    <a:pt x="907" y="150"/>
                  </a:cubicBezTo>
                  <a:cubicBezTo>
                    <a:pt x="928" y="164"/>
                    <a:pt x="935" y="174"/>
                    <a:pt x="943" y="198"/>
                  </a:cubicBezTo>
                  <a:cubicBezTo>
                    <a:pt x="937" y="229"/>
                    <a:pt x="939" y="241"/>
                    <a:pt x="913" y="258"/>
                  </a:cubicBezTo>
                  <a:cubicBezTo>
                    <a:pt x="889" y="250"/>
                    <a:pt x="885" y="240"/>
                    <a:pt x="877" y="216"/>
                  </a:cubicBezTo>
                  <a:cubicBezTo>
                    <a:pt x="845" y="227"/>
                    <a:pt x="867" y="235"/>
                    <a:pt x="835" y="246"/>
                  </a:cubicBezTo>
                  <a:cubicBezTo>
                    <a:pt x="831" y="240"/>
                    <a:pt x="826" y="234"/>
                    <a:pt x="823" y="228"/>
                  </a:cubicBezTo>
                  <a:cubicBezTo>
                    <a:pt x="820" y="222"/>
                    <a:pt x="823" y="210"/>
                    <a:pt x="817" y="210"/>
                  </a:cubicBezTo>
                  <a:cubicBezTo>
                    <a:pt x="810" y="210"/>
                    <a:pt x="811" y="223"/>
                    <a:pt x="805" y="228"/>
                  </a:cubicBezTo>
                  <a:cubicBezTo>
                    <a:pt x="800" y="232"/>
                    <a:pt x="793" y="232"/>
                    <a:pt x="787" y="234"/>
                  </a:cubicBezTo>
                  <a:cubicBezTo>
                    <a:pt x="778" y="260"/>
                    <a:pt x="776" y="278"/>
                    <a:pt x="805" y="288"/>
                  </a:cubicBezTo>
                  <a:cubicBezTo>
                    <a:pt x="822" y="314"/>
                    <a:pt x="843" y="323"/>
                    <a:pt x="853" y="354"/>
                  </a:cubicBezTo>
                  <a:cubicBezTo>
                    <a:pt x="822" y="364"/>
                    <a:pt x="826" y="372"/>
                    <a:pt x="805" y="390"/>
                  </a:cubicBezTo>
                  <a:cubicBezTo>
                    <a:pt x="794" y="399"/>
                    <a:pt x="769" y="414"/>
                    <a:pt x="769" y="414"/>
                  </a:cubicBezTo>
                  <a:cubicBezTo>
                    <a:pt x="779" y="453"/>
                    <a:pt x="766" y="429"/>
                    <a:pt x="793" y="444"/>
                  </a:cubicBezTo>
                  <a:cubicBezTo>
                    <a:pt x="806" y="451"/>
                    <a:pt x="829" y="468"/>
                    <a:pt x="829" y="468"/>
                  </a:cubicBezTo>
                  <a:cubicBezTo>
                    <a:pt x="833" y="480"/>
                    <a:pt x="845" y="492"/>
                    <a:pt x="841" y="504"/>
                  </a:cubicBezTo>
                  <a:cubicBezTo>
                    <a:pt x="837" y="516"/>
                    <a:pt x="829" y="540"/>
                    <a:pt x="829" y="540"/>
                  </a:cubicBezTo>
                  <a:cubicBezTo>
                    <a:pt x="843" y="583"/>
                    <a:pt x="834" y="565"/>
                    <a:pt x="853" y="594"/>
                  </a:cubicBezTo>
                  <a:cubicBezTo>
                    <a:pt x="855" y="604"/>
                    <a:pt x="856" y="614"/>
                    <a:pt x="859" y="624"/>
                  </a:cubicBezTo>
                  <a:cubicBezTo>
                    <a:pt x="862" y="636"/>
                    <a:pt x="871" y="660"/>
                    <a:pt x="871" y="660"/>
                  </a:cubicBezTo>
                  <a:cubicBezTo>
                    <a:pt x="876" y="714"/>
                    <a:pt x="887" y="744"/>
                    <a:pt x="877" y="798"/>
                  </a:cubicBezTo>
                  <a:cubicBezTo>
                    <a:pt x="875" y="810"/>
                    <a:pt x="865" y="834"/>
                    <a:pt x="865" y="834"/>
                  </a:cubicBezTo>
                  <a:cubicBezTo>
                    <a:pt x="858" y="829"/>
                    <a:pt x="840" y="815"/>
                    <a:pt x="829" y="816"/>
                  </a:cubicBezTo>
                  <a:cubicBezTo>
                    <a:pt x="816" y="817"/>
                    <a:pt x="793" y="828"/>
                    <a:pt x="793" y="828"/>
                  </a:cubicBezTo>
                  <a:cubicBezTo>
                    <a:pt x="768" y="791"/>
                    <a:pt x="807" y="782"/>
                    <a:pt x="769" y="756"/>
                  </a:cubicBezTo>
                  <a:cubicBezTo>
                    <a:pt x="756" y="796"/>
                    <a:pt x="739" y="812"/>
                    <a:pt x="703" y="828"/>
                  </a:cubicBezTo>
                  <a:cubicBezTo>
                    <a:pt x="691" y="833"/>
                    <a:pt x="667" y="840"/>
                    <a:pt x="667" y="840"/>
                  </a:cubicBezTo>
                  <a:cubicBezTo>
                    <a:pt x="648" y="869"/>
                    <a:pt x="657" y="851"/>
                    <a:pt x="643" y="894"/>
                  </a:cubicBezTo>
                  <a:cubicBezTo>
                    <a:pt x="641" y="900"/>
                    <a:pt x="637" y="912"/>
                    <a:pt x="637" y="912"/>
                  </a:cubicBezTo>
                  <a:cubicBezTo>
                    <a:pt x="648" y="944"/>
                    <a:pt x="638" y="961"/>
                    <a:pt x="613" y="978"/>
                  </a:cubicBezTo>
                  <a:cubicBezTo>
                    <a:pt x="599" y="1000"/>
                    <a:pt x="586" y="1000"/>
                    <a:pt x="565" y="1014"/>
                  </a:cubicBezTo>
                  <a:cubicBezTo>
                    <a:pt x="563" y="1020"/>
                    <a:pt x="564" y="1028"/>
                    <a:pt x="559" y="1032"/>
                  </a:cubicBezTo>
                  <a:cubicBezTo>
                    <a:pt x="541" y="1045"/>
                    <a:pt x="502" y="1049"/>
                    <a:pt x="481" y="1056"/>
                  </a:cubicBezTo>
                  <a:cubicBezTo>
                    <a:pt x="481" y="1056"/>
                    <a:pt x="515" y="1018"/>
                    <a:pt x="475" y="1026"/>
                  </a:cubicBezTo>
                  <a:cubicBezTo>
                    <a:pt x="465" y="1028"/>
                    <a:pt x="460" y="1056"/>
                    <a:pt x="457" y="1062"/>
                  </a:cubicBezTo>
                  <a:cubicBezTo>
                    <a:pt x="447" y="1082"/>
                    <a:pt x="445" y="1080"/>
                    <a:pt x="427" y="1092"/>
                  </a:cubicBezTo>
                  <a:cubicBezTo>
                    <a:pt x="413" y="1113"/>
                    <a:pt x="403" y="1120"/>
                    <a:pt x="379" y="1128"/>
                  </a:cubicBezTo>
                  <a:cubicBezTo>
                    <a:pt x="352" y="1169"/>
                    <a:pt x="341" y="1150"/>
                    <a:pt x="313" y="1122"/>
                  </a:cubicBezTo>
                  <a:cubicBezTo>
                    <a:pt x="297" y="1124"/>
                    <a:pt x="281" y="1124"/>
                    <a:pt x="265" y="1128"/>
                  </a:cubicBezTo>
                  <a:cubicBezTo>
                    <a:pt x="245" y="1133"/>
                    <a:pt x="234" y="1159"/>
                    <a:pt x="217" y="1170"/>
                  </a:cubicBezTo>
                  <a:cubicBezTo>
                    <a:pt x="215" y="1182"/>
                    <a:pt x="216" y="1212"/>
                    <a:pt x="193" y="1212"/>
                  </a:cubicBezTo>
                  <a:cubicBezTo>
                    <a:pt x="180" y="1212"/>
                    <a:pt x="157" y="1200"/>
                    <a:pt x="157" y="1200"/>
                  </a:cubicBezTo>
                  <a:cubicBezTo>
                    <a:pt x="153" y="1206"/>
                    <a:pt x="148" y="1211"/>
                    <a:pt x="145" y="1218"/>
                  </a:cubicBezTo>
                  <a:cubicBezTo>
                    <a:pt x="142" y="1226"/>
                    <a:pt x="145" y="1237"/>
                    <a:pt x="139" y="1242"/>
                  </a:cubicBezTo>
                  <a:cubicBezTo>
                    <a:pt x="124" y="1255"/>
                    <a:pt x="101" y="1255"/>
                    <a:pt x="85" y="1266"/>
                  </a:cubicBezTo>
                  <a:cubicBezTo>
                    <a:pt x="15" y="1259"/>
                    <a:pt x="0" y="1260"/>
                    <a:pt x="61" y="1230"/>
                  </a:cubicBezTo>
                  <a:cubicBezTo>
                    <a:pt x="79" y="1203"/>
                    <a:pt x="96" y="1170"/>
                    <a:pt x="109" y="1140"/>
                  </a:cubicBezTo>
                  <a:cubicBezTo>
                    <a:pt x="114" y="1128"/>
                    <a:pt x="121" y="1104"/>
                    <a:pt x="121" y="1104"/>
                  </a:cubicBezTo>
                  <a:cubicBezTo>
                    <a:pt x="107" y="1063"/>
                    <a:pt x="123" y="1113"/>
                    <a:pt x="109" y="1044"/>
                  </a:cubicBezTo>
                  <a:cubicBezTo>
                    <a:pt x="108" y="1038"/>
                    <a:pt x="106" y="1032"/>
                    <a:pt x="103" y="1026"/>
                  </a:cubicBezTo>
                  <a:cubicBezTo>
                    <a:pt x="100" y="1020"/>
                    <a:pt x="84" y="1010"/>
                    <a:pt x="91" y="1008"/>
                  </a:cubicBezTo>
                  <a:cubicBezTo>
                    <a:pt x="107" y="1004"/>
                    <a:pt x="132" y="1023"/>
                    <a:pt x="145" y="1032"/>
                  </a:cubicBezTo>
                  <a:cubicBezTo>
                    <a:pt x="155" y="1030"/>
                    <a:pt x="169" y="1034"/>
                    <a:pt x="175" y="1026"/>
                  </a:cubicBezTo>
                  <a:cubicBezTo>
                    <a:pt x="189" y="1009"/>
                    <a:pt x="145" y="966"/>
                    <a:pt x="145" y="966"/>
                  </a:cubicBezTo>
                  <a:cubicBezTo>
                    <a:pt x="143" y="958"/>
                    <a:pt x="139" y="950"/>
                    <a:pt x="139" y="942"/>
                  </a:cubicBezTo>
                  <a:cubicBezTo>
                    <a:pt x="139" y="867"/>
                    <a:pt x="156" y="883"/>
                    <a:pt x="223" y="876"/>
                  </a:cubicBezTo>
                  <a:cubicBezTo>
                    <a:pt x="235" y="858"/>
                    <a:pt x="247" y="840"/>
                    <a:pt x="259" y="822"/>
                  </a:cubicBezTo>
                  <a:cubicBezTo>
                    <a:pt x="263" y="816"/>
                    <a:pt x="271" y="804"/>
                    <a:pt x="271" y="804"/>
                  </a:cubicBezTo>
                  <a:cubicBezTo>
                    <a:pt x="280" y="769"/>
                    <a:pt x="295" y="732"/>
                    <a:pt x="331" y="720"/>
                  </a:cubicBezTo>
                  <a:cubicBezTo>
                    <a:pt x="345" y="677"/>
                    <a:pt x="336" y="695"/>
                    <a:pt x="355" y="666"/>
                  </a:cubicBezTo>
                  <a:cubicBezTo>
                    <a:pt x="345" y="637"/>
                    <a:pt x="350" y="610"/>
                    <a:pt x="319" y="600"/>
                  </a:cubicBezTo>
                  <a:cubicBezTo>
                    <a:pt x="321" y="594"/>
                    <a:pt x="329" y="587"/>
                    <a:pt x="325" y="582"/>
                  </a:cubicBezTo>
                  <a:cubicBezTo>
                    <a:pt x="317" y="570"/>
                    <a:pt x="289" y="558"/>
                    <a:pt x="289" y="558"/>
                  </a:cubicBezTo>
                  <a:cubicBezTo>
                    <a:pt x="276" y="538"/>
                    <a:pt x="260" y="530"/>
                    <a:pt x="247" y="510"/>
                  </a:cubicBezTo>
                  <a:cubicBezTo>
                    <a:pt x="254" y="490"/>
                    <a:pt x="264" y="476"/>
                    <a:pt x="271" y="456"/>
                  </a:cubicBezTo>
                  <a:cubicBezTo>
                    <a:pt x="265" y="452"/>
                    <a:pt x="253" y="451"/>
                    <a:pt x="253" y="444"/>
                  </a:cubicBezTo>
                  <a:cubicBezTo>
                    <a:pt x="253" y="412"/>
                    <a:pt x="301" y="452"/>
                    <a:pt x="253" y="420"/>
                  </a:cubicBezTo>
                  <a:cubicBezTo>
                    <a:pt x="237" y="372"/>
                    <a:pt x="229" y="370"/>
                    <a:pt x="289" y="360"/>
                  </a:cubicBezTo>
                  <a:cubicBezTo>
                    <a:pt x="305" y="313"/>
                    <a:pt x="330" y="315"/>
                    <a:pt x="373" y="306"/>
                  </a:cubicBezTo>
                  <a:cubicBezTo>
                    <a:pt x="348" y="289"/>
                    <a:pt x="334" y="268"/>
                    <a:pt x="325" y="240"/>
                  </a:cubicBezTo>
                  <a:cubicBezTo>
                    <a:pt x="339" y="186"/>
                    <a:pt x="332" y="208"/>
                    <a:pt x="343" y="174"/>
                  </a:cubicBezTo>
                  <a:cubicBezTo>
                    <a:pt x="330" y="154"/>
                    <a:pt x="314" y="146"/>
                    <a:pt x="301" y="126"/>
                  </a:cubicBezTo>
                  <a:cubicBezTo>
                    <a:pt x="309" y="102"/>
                    <a:pt x="313" y="110"/>
                    <a:pt x="289" y="102"/>
                  </a:cubicBezTo>
                  <a:close/>
                </a:path>
              </a:pathLst>
            </a:custGeom>
            <a:gradFill rotWithShape="0">
              <a:gsLst>
                <a:gs pos="0">
                  <a:srgbClr val="ABF0F7"/>
                </a:gs>
                <a:gs pos="100000">
                  <a:srgbClr val="CCFF99"/>
                </a:gs>
              </a:gsLst>
              <a:lin ang="5400000" scaled="1"/>
            </a:gradFill>
            <a:ln w="635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48497" name="Freeform 17"/>
            <p:cNvSpPr>
              <a:spLocks/>
            </p:cNvSpPr>
            <p:nvPr/>
          </p:nvSpPr>
          <p:spPr bwMode="auto">
            <a:xfrm>
              <a:off x="765" y="3308"/>
              <a:ext cx="642" cy="744"/>
            </a:xfrm>
            <a:custGeom>
              <a:avLst/>
              <a:gdLst>
                <a:gd name="T0" fmla="*/ 1 w 1236"/>
                <a:gd name="T1" fmla="*/ 1 h 1460"/>
                <a:gd name="T2" fmla="*/ 1 w 1236"/>
                <a:gd name="T3" fmla="*/ 1 h 1460"/>
                <a:gd name="T4" fmla="*/ 1 w 1236"/>
                <a:gd name="T5" fmla="*/ 1 h 1460"/>
                <a:gd name="T6" fmla="*/ 1 w 1236"/>
                <a:gd name="T7" fmla="*/ 1 h 1460"/>
                <a:gd name="T8" fmla="*/ 1 w 1236"/>
                <a:gd name="T9" fmla="*/ 1 h 1460"/>
                <a:gd name="T10" fmla="*/ 1 w 1236"/>
                <a:gd name="T11" fmla="*/ 1 h 1460"/>
                <a:gd name="T12" fmla="*/ 1 w 1236"/>
                <a:gd name="T13" fmla="*/ 1 h 1460"/>
                <a:gd name="T14" fmla="*/ 1 w 1236"/>
                <a:gd name="T15" fmla="*/ 1 h 1460"/>
                <a:gd name="T16" fmla="*/ 1 w 1236"/>
                <a:gd name="T17" fmla="*/ 1 h 1460"/>
                <a:gd name="T18" fmla="*/ 1 w 1236"/>
                <a:gd name="T19" fmla="*/ 1 h 1460"/>
                <a:gd name="T20" fmla="*/ 1 w 1236"/>
                <a:gd name="T21" fmla="*/ 1 h 1460"/>
                <a:gd name="T22" fmla="*/ 1 w 1236"/>
                <a:gd name="T23" fmla="*/ 1 h 1460"/>
                <a:gd name="T24" fmla="*/ 1 w 1236"/>
                <a:gd name="T25" fmla="*/ 1 h 1460"/>
                <a:gd name="T26" fmla="*/ 1 w 1236"/>
                <a:gd name="T27" fmla="*/ 1 h 1460"/>
                <a:gd name="T28" fmla="*/ 1 w 1236"/>
                <a:gd name="T29" fmla="*/ 1 h 1460"/>
                <a:gd name="T30" fmla="*/ 1 w 1236"/>
                <a:gd name="T31" fmla="*/ 1 h 1460"/>
                <a:gd name="T32" fmla="*/ 1 w 1236"/>
                <a:gd name="T33" fmla="*/ 1 h 1460"/>
                <a:gd name="T34" fmla="*/ 1 w 1236"/>
                <a:gd name="T35" fmla="*/ 1 h 1460"/>
                <a:gd name="T36" fmla="*/ 1 w 1236"/>
                <a:gd name="T37" fmla="*/ 1 h 1460"/>
                <a:gd name="T38" fmla="*/ 1 w 1236"/>
                <a:gd name="T39" fmla="*/ 1 h 1460"/>
                <a:gd name="T40" fmla="*/ 1 w 1236"/>
                <a:gd name="T41" fmla="*/ 1 h 1460"/>
                <a:gd name="T42" fmla="*/ 1 w 1236"/>
                <a:gd name="T43" fmla="*/ 1 h 1460"/>
                <a:gd name="T44" fmla="*/ 1 w 1236"/>
                <a:gd name="T45" fmla="*/ 1 h 1460"/>
                <a:gd name="T46" fmla="*/ 1 w 1236"/>
                <a:gd name="T47" fmla="*/ 1 h 1460"/>
                <a:gd name="T48" fmla="*/ 1 w 1236"/>
                <a:gd name="T49" fmla="*/ 1 h 1460"/>
                <a:gd name="T50" fmla="*/ 1 w 1236"/>
                <a:gd name="T51" fmla="*/ 1 h 1460"/>
                <a:gd name="T52" fmla="*/ 1 w 1236"/>
                <a:gd name="T53" fmla="*/ 1 h 1460"/>
                <a:gd name="T54" fmla="*/ 1 w 1236"/>
                <a:gd name="T55" fmla="*/ 1 h 1460"/>
                <a:gd name="T56" fmla="*/ 1 w 1236"/>
                <a:gd name="T57" fmla="*/ 1 h 1460"/>
                <a:gd name="T58" fmla="*/ 1 w 1236"/>
                <a:gd name="T59" fmla="*/ 1 h 1460"/>
                <a:gd name="T60" fmla="*/ 1 w 1236"/>
                <a:gd name="T61" fmla="*/ 1 h 1460"/>
                <a:gd name="T62" fmla="*/ 1 w 1236"/>
                <a:gd name="T63" fmla="*/ 1 h 1460"/>
                <a:gd name="T64" fmla="*/ 1 w 1236"/>
                <a:gd name="T65" fmla="*/ 1 h 1460"/>
                <a:gd name="T66" fmla="*/ 1 w 1236"/>
                <a:gd name="T67" fmla="*/ 1 h 1460"/>
                <a:gd name="T68" fmla="*/ 1 w 1236"/>
                <a:gd name="T69" fmla="*/ 1 h 1460"/>
                <a:gd name="T70" fmla="*/ 1 w 1236"/>
                <a:gd name="T71" fmla="*/ 1 h 1460"/>
                <a:gd name="T72" fmla="*/ 1 w 1236"/>
                <a:gd name="T73" fmla="*/ 1 h 1460"/>
                <a:gd name="T74" fmla="*/ 1 w 1236"/>
                <a:gd name="T75" fmla="*/ 1 h 1460"/>
                <a:gd name="T76" fmla="*/ 1 w 1236"/>
                <a:gd name="T77" fmla="*/ 1 h 1460"/>
                <a:gd name="T78" fmla="*/ 1 w 1236"/>
                <a:gd name="T79" fmla="*/ 1 h 1460"/>
                <a:gd name="T80" fmla="*/ 1 w 1236"/>
                <a:gd name="T81" fmla="*/ 1 h 1460"/>
                <a:gd name="T82" fmla="*/ 1 w 1236"/>
                <a:gd name="T83" fmla="*/ 1 h 1460"/>
                <a:gd name="T84" fmla="*/ 1 w 1236"/>
                <a:gd name="T85" fmla="*/ 1 h 1460"/>
                <a:gd name="T86" fmla="*/ 1 w 1236"/>
                <a:gd name="T87" fmla="*/ 1 h 1460"/>
                <a:gd name="T88" fmla="*/ 1 w 1236"/>
                <a:gd name="T89" fmla="*/ 1 h 1460"/>
                <a:gd name="T90" fmla="*/ 1 w 1236"/>
                <a:gd name="T91" fmla="*/ 1 h 1460"/>
                <a:gd name="T92" fmla="*/ 1 w 1236"/>
                <a:gd name="T93" fmla="*/ 1 h 1460"/>
                <a:gd name="T94" fmla="*/ 1 w 1236"/>
                <a:gd name="T95" fmla="*/ 1 h 14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236"/>
                <a:gd name="T145" fmla="*/ 0 h 1460"/>
                <a:gd name="T146" fmla="*/ 1236 w 1236"/>
                <a:gd name="T147" fmla="*/ 1460 h 146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236" h="1460">
                  <a:moveTo>
                    <a:pt x="9" y="569"/>
                  </a:moveTo>
                  <a:cubicBezTo>
                    <a:pt x="13" y="553"/>
                    <a:pt x="17" y="537"/>
                    <a:pt x="21" y="521"/>
                  </a:cubicBezTo>
                  <a:cubicBezTo>
                    <a:pt x="24" y="509"/>
                    <a:pt x="33" y="485"/>
                    <a:pt x="33" y="485"/>
                  </a:cubicBezTo>
                  <a:cubicBezTo>
                    <a:pt x="0" y="474"/>
                    <a:pt x="18" y="466"/>
                    <a:pt x="33" y="443"/>
                  </a:cubicBezTo>
                  <a:cubicBezTo>
                    <a:pt x="41" y="360"/>
                    <a:pt x="33" y="397"/>
                    <a:pt x="81" y="365"/>
                  </a:cubicBezTo>
                  <a:cubicBezTo>
                    <a:pt x="95" y="367"/>
                    <a:pt x="91" y="340"/>
                    <a:pt x="105" y="343"/>
                  </a:cubicBezTo>
                  <a:cubicBezTo>
                    <a:pt x="111" y="344"/>
                    <a:pt x="110" y="293"/>
                    <a:pt x="131" y="326"/>
                  </a:cubicBezTo>
                  <a:cubicBezTo>
                    <a:pt x="135" y="322"/>
                    <a:pt x="137" y="365"/>
                    <a:pt x="135" y="359"/>
                  </a:cubicBezTo>
                  <a:cubicBezTo>
                    <a:pt x="137" y="343"/>
                    <a:pt x="135" y="326"/>
                    <a:pt x="141" y="311"/>
                  </a:cubicBezTo>
                  <a:cubicBezTo>
                    <a:pt x="143" y="302"/>
                    <a:pt x="145" y="315"/>
                    <a:pt x="153" y="314"/>
                  </a:cubicBezTo>
                  <a:cubicBezTo>
                    <a:pt x="161" y="313"/>
                    <a:pt x="176" y="310"/>
                    <a:pt x="189" y="305"/>
                  </a:cubicBezTo>
                  <a:cubicBezTo>
                    <a:pt x="202" y="300"/>
                    <a:pt x="215" y="288"/>
                    <a:pt x="231" y="281"/>
                  </a:cubicBezTo>
                  <a:cubicBezTo>
                    <a:pt x="253" y="264"/>
                    <a:pt x="270" y="285"/>
                    <a:pt x="285" y="263"/>
                  </a:cubicBezTo>
                  <a:cubicBezTo>
                    <a:pt x="298" y="210"/>
                    <a:pt x="278" y="235"/>
                    <a:pt x="357" y="209"/>
                  </a:cubicBezTo>
                  <a:cubicBezTo>
                    <a:pt x="363" y="207"/>
                    <a:pt x="358" y="194"/>
                    <a:pt x="363" y="191"/>
                  </a:cubicBezTo>
                  <a:cubicBezTo>
                    <a:pt x="374" y="185"/>
                    <a:pt x="387" y="187"/>
                    <a:pt x="399" y="185"/>
                  </a:cubicBezTo>
                  <a:cubicBezTo>
                    <a:pt x="407" y="173"/>
                    <a:pt x="415" y="161"/>
                    <a:pt x="423" y="149"/>
                  </a:cubicBezTo>
                  <a:cubicBezTo>
                    <a:pt x="445" y="117"/>
                    <a:pt x="419" y="100"/>
                    <a:pt x="471" y="83"/>
                  </a:cubicBezTo>
                  <a:cubicBezTo>
                    <a:pt x="487" y="67"/>
                    <a:pt x="496" y="29"/>
                    <a:pt x="513" y="23"/>
                  </a:cubicBezTo>
                  <a:cubicBezTo>
                    <a:pt x="530" y="17"/>
                    <a:pt x="549" y="19"/>
                    <a:pt x="567" y="17"/>
                  </a:cubicBezTo>
                  <a:cubicBezTo>
                    <a:pt x="601" y="0"/>
                    <a:pt x="608" y="9"/>
                    <a:pt x="639" y="23"/>
                  </a:cubicBezTo>
                  <a:cubicBezTo>
                    <a:pt x="651" y="28"/>
                    <a:pt x="675" y="35"/>
                    <a:pt x="675" y="35"/>
                  </a:cubicBezTo>
                  <a:cubicBezTo>
                    <a:pt x="687" y="47"/>
                    <a:pt x="705" y="53"/>
                    <a:pt x="717" y="65"/>
                  </a:cubicBezTo>
                  <a:cubicBezTo>
                    <a:pt x="725" y="71"/>
                    <a:pt x="696" y="74"/>
                    <a:pt x="696" y="82"/>
                  </a:cubicBezTo>
                  <a:cubicBezTo>
                    <a:pt x="696" y="90"/>
                    <a:pt x="707" y="103"/>
                    <a:pt x="717" y="113"/>
                  </a:cubicBezTo>
                  <a:cubicBezTo>
                    <a:pt x="719" y="121"/>
                    <a:pt x="748" y="137"/>
                    <a:pt x="753" y="143"/>
                  </a:cubicBezTo>
                  <a:cubicBezTo>
                    <a:pt x="757" y="148"/>
                    <a:pt x="765" y="147"/>
                    <a:pt x="771" y="149"/>
                  </a:cubicBezTo>
                  <a:cubicBezTo>
                    <a:pt x="773" y="161"/>
                    <a:pt x="770" y="175"/>
                    <a:pt x="777" y="185"/>
                  </a:cubicBezTo>
                  <a:cubicBezTo>
                    <a:pt x="781" y="190"/>
                    <a:pt x="778" y="171"/>
                    <a:pt x="783" y="167"/>
                  </a:cubicBezTo>
                  <a:cubicBezTo>
                    <a:pt x="789" y="162"/>
                    <a:pt x="793" y="187"/>
                    <a:pt x="801" y="185"/>
                  </a:cubicBezTo>
                  <a:cubicBezTo>
                    <a:pt x="802" y="192"/>
                    <a:pt x="811" y="207"/>
                    <a:pt x="813" y="218"/>
                  </a:cubicBezTo>
                  <a:cubicBezTo>
                    <a:pt x="815" y="229"/>
                    <a:pt x="808" y="248"/>
                    <a:pt x="813" y="251"/>
                  </a:cubicBezTo>
                  <a:lnTo>
                    <a:pt x="842" y="238"/>
                  </a:lnTo>
                  <a:lnTo>
                    <a:pt x="887" y="245"/>
                  </a:lnTo>
                  <a:cubicBezTo>
                    <a:pt x="900" y="242"/>
                    <a:pt x="910" y="226"/>
                    <a:pt x="921" y="221"/>
                  </a:cubicBezTo>
                  <a:cubicBezTo>
                    <a:pt x="932" y="216"/>
                    <a:pt x="940" y="225"/>
                    <a:pt x="951" y="215"/>
                  </a:cubicBezTo>
                  <a:cubicBezTo>
                    <a:pt x="971" y="208"/>
                    <a:pt x="966" y="165"/>
                    <a:pt x="986" y="158"/>
                  </a:cubicBezTo>
                  <a:cubicBezTo>
                    <a:pt x="997" y="146"/>
                    <a:pt x="995" y="176"/>
                    <a:pt x="1005" y="178"/>
                  </a:cubicBezTo>
                  <a:cubicBezTo>
                    <a:pt x="1012" y="179"/>
                    <a:pt x="1019" y="167"/>
                    <a:pt x="1026" y="166"/>
                  </a:cubicBezTo>
                  <a:cubicBezTo>
                    <a:pt x="1033" y="165"/>
                    <a:pt x="1045" y="177"/>
                    <a:pt x="1049" y="172"/>
                  </a:cubicBezTo>
                  <a:cubicBezTo>
                    <a:pt x="1053" y="167"/>
                    <a:pt x="1045" y="145"/>
                    <a:pt x="1050" y="137"/>
                  </a:cubicBezTo>
                  <a:cubicBezTo>
                    <a:pt x="1055" y="129"/>
                    <a:pt x="1071" y="131"/>
                    <a:pt x="1076" y="125"/>
                  </a:cubicBezTo>
                  <a:cubicBezTo>
                    <a:pt x="1081" y="119"/>
                    <a:pt x="1078" y="104"/>
                    <a:pt x="1082" y="101"/>
                  </a:cubicBezTo>
                  <a:cubicBezTo>
                    <a:pt x="1086" y="98"/>
                    <a:pt x="1098" y="108"/>
                    <a:pt x="1101" y="107"/>
                  </a:cubicBezTo>
                  <a:cubicBezTo>
                    <a:pt x="1104" y="106"/>
                    <a:pt x="1096" y="97"/>
                    <a:pt x="1100" y="94"/>
                  </a:cubicBezTo>
                  <a:cubicBezTo>
                    <a:pt x="1104" y="91"/>
                    <a:pt x="1116" y="84"/>
                    <a:pt x="1125" y="86"/>
                  </a:cubicBezTo>
                  <a:cubicBezTo>
                    <a:pt x="1134" y="88"/>
                    <a:pt x="1146" y="101"/>
                    <a:pt x="1155" y="107"/>
                  </a:cubicBezTo>
                  <a:cubicBezTo>
                    <a:pt x="1168" y="108"/>
                    <a:pt x="1167" y="119"/>
                    <a:pt x="1179" y="122"/>
                  </a:cubicBezTo>
                  <a:cubicBezTo>
                    <a:pt x="1191" y="125"/>
                    <a:pt x="1236" y="110"/>
                    <a:pt x="1227" y="125"/>
                  </a:cubicBezTo>
                  <a:cubicBezTo>
                    <a:pt x="1231" y="134"/>
                    <a:pt x="1136" y="204"/>
                    <a:pt x="1125" y="215"/>
                  </a:cubicBezTo>
                  <a:cubicBezTo>
                    <a:pt x="1099" y="241"/>
                    <a:pt x="1071" y="267"/>
                    <a:pt x="1041" y="287"/>
                  </a:cubicBezTo>
                  <a:cubicBezTo>
                    <a:pt x="1028" y="296"/>
                    <a:pt x="975" y="334"/>
                    <a:pt x="950" y="347"/>
                  </a:cubicBezTo>
                  <a:cubicBezTo>
                    <a:pt x="937" y="361"/>
                    <a:pt x="977" y="357"/>
                    <a:pt x="980" y="364"/>
                  </a:cubicBezTo>
                  <a:cubicBezTo>
                    <a:pt x="983" y="371"/>
                    <a:pt x="978" y="379"/>
                    <a:pt x="969" y="389"/>
                  </a:cubicBezTo>
                  <a:cubicBezTo>
                    <a:pt x="966" y="398"/>
                    <a:pt x="943" y="423"/>
                    <a:pt x="927" y="425"/>
                  </a:cubicBezTo>
                  <a:cubicBezTo>
                    <a:pt x="911" y="430"/>
                    <a:pt x="889" y="418"/>
                    <a:pt x="873" y="422"/>
                  </a:cubicBezTo>
                  <a:cubicBezTo>
                    <a:pt x="851" y="430"/>
                    <a:pt x="850" y="435"/>
                    <a:pt x="833" y="451"/>
                  </a:cubicBezTo>
                  <a:cubicBezTo>
                    <a:pt x="822" y="463"/>
                    <a:pt x="822" y="498"/>
                    <a:pt x="813" y="503"/>
                  </a:cubicBezTo>
                  <a:cubicBezTo>
                    <a:pt x="804" y="508"/>
                    <a:pt x="790" y="480"/>
                    <a:pt x="777" y="479"/>
                  </a:cubicBezTo>
                  <a:cubicBezTo>
                    <a:pt x="762" y="494"/>
                    <a:pt x="749" y="482"/>
                    <a:pt x="735" y="497"/>
                  </a:cubicBezTo>
                  <a:cubicBezTo>
                    <a:pt x="721" y="512"/>
                    <a:pt x="697" y="545"/>
                    <a:pt x="693" y="569"/>
                  </a:cubicBezTo>
                  <a:cubicBezTo>
                    <a:pt x="687" y="593"/>
                    <a:pt x="710" y="624"/>
                    <a:pt x="711" y="641"/>
                  </a:cubicBezTo>
                  <a:cubicBezTo>
                    <a:pt x="714" y="658"/>
                    <a:pt x="710" y="653"/>
                    <a:pt x="711" y="673"/>
                  </a:cubicBezTo>
                  <a:cubicBezTo>
                    <a:pt x="703" y="699"/>
                    <a:pt x="731" y="737"/>
                    <a:pt x="717" y="761"/>
                  </a:cubicBezTo>
                  <a:cubicBezTo>
                    <a:pt x="719" y="781"/>
                    <a:pt x="729" y="778"/>
                    <a:pt x="728" y="791"/>
                  </a:cubicBezTo>
                  <a:cubicBezTo>
                    <a:pt x="727" y="804"/>
                    <a:pt x="716" y="824"/>
                    <a:pt x="713" y="841"/>
                  </a:cubicBezTo>
                  <a:cubicBezTo>
                    <a:pt x="708" y="855"/>
                    <a:pt x="714" y="877"/>
                    <a:pt x="710" y="892"/>
                  </a:cubicBezTo>
                  <a:cubicBezTo>
                    <a:pt x="706" y="907"/>
                    <a:pt x="696" y="914"/>
                    <a:pt x="687" y="929"/>
                  </a:cubicBezTo>
                  <a:cubicBezTo>
                    <a:pt x="694" y="958"/>
                    <a:pt x="631" y="969"/>
                    <a:pt x="656" y="985"/>
                  </a:cubicBezTo>
                  <a:cubicBezTo>
                    <a:pt x="647" y="1018"/>
                    <a:pt x="672" y="1141"/>
                    <a:pt x="665" y="1171"/>
                  </a:cubicBezTo>
                  <a:cubicBezTo>
                    <a:pt x="658" y="1201"/>
                    <a:pt x="630" y="1156"/>
                    <a:pt x="615" y="1163"/>
                  </a:cubicBezTo>
                  <a:cubicBezTo>
                    <a:pt x="596" y="1201"/>
                    <a:pt x="598" y="1174"/>
                    <a:pt x="573" y="1211"/>
                  </a:cubicBezTo>
                  <a:cubicBezTo>
                    <a:pt x="563" y="1226"/>
                    <a:pt x="557" y="1243"/>
                    <a:pt x="549" y="1259"/>
                  </a:cubicBezTo>
                  <a:cubicBezTo>
                    <a:pt x="549" y="1271"/>
                    <a:pt x="553" y="1286"/>
                    <a:pt x="561" y="1294"/>
                  </a:cubicBezTo>
                  <a:cubicBezTo>
                    <a:pt x="569" y="1302"/>
                    <a:pt x="607" y="1303"/>
                    <a:pt x="597" y="1307"/>
                  </a:cubicBezTo>
                  <a:cubicBezTo>
                    <a:pt x="587" y="1311"/>
                    <a:pt x="520" y="1315"/>
                    <a:pt x="501" y="1319"/>
                  </a:cubicBezTo>
                  <a:cubicBezTo>
                    <a:pt x="483" y="1325"/>
                    <a:pt x="489" y="1325"/>
                    <a:pt x="483" y="1331"/>
                  </a:cubicBezTo>
                  <a:cubicBezTo>
                    <a:pt x="477" y="1337"/>
                    <a:pt x="471" y="1341"/>
                    <a:pt x="465" y="1355"/>
                  </a:cubicBezTo>
                  <a:cubicBezTo>
                    <a:pt x="454" y="1374"/>
                    <a:pt x="458" y="1399"/>
                    <a:pt x="447" y="1415"/>
                  </a:cubicBezTo>
                  <a:cubicBezTo>
                    <a:pt x="436" y="1431"/>
                    <a:pt x="410" y="1444"/>
                    <a:pt x="399" y="1451"/>
                  </a:cubicBezTo>
                  <a:cubicBezTo>
                    <a:pt x="393" y="1449"/>
                    <a:pt x="389" y="1459"/>
                    <a:pt x="383" y="1456"/>
                  </a:cubicBezTo>
                  <a:cubicBezTo>
                    <a:pt x="377" y="1453"/>
                    <a:pt x="370" y="1460"/>
                    <a:pt x="363" y="1457"/>
                  </a:cubicBezTo>
                  <a:cubicBezTo>
                    <a:pt x="346" y="1451"/>
                    <a:pt x="330" y="1431"/>
                    <a:pt x="312" y="1427"/>
                  </a:cubicBezTo>
                  <a:cubicBezTo>
                    <a:pt x="291" y="1413"/>
                    <a:pt x="287" y="1412"/>
                    <a:pt x="273" y="1391"/>
                  </a:cubicBezTo>
                  <a:cubicBezTo>
                    <a:pt x="265" y="1357"/>
                    <a:pt x="244" y="1330"/>
                    <a:pt x="225" y="1301"/>
                  </a:cubicBezTo>
                  <a:cubicBezTo>
                    <a:pt x="211" y="1246"/>
                    <a:pt x="228" y="1267"/>
                    <a:pt x="207" y="1235"/>
                  </a:cubicBezTo>
                  <a:cubicBezTo>
                    <a:pt x="202" y="1216"/>
                    <a:pt x="216" y="1216"/>
                    <a:pt x="213" y="1193"/>
                  </a:cubicBezTo>
                  <a:cubicBezTo>
                    <a:pt x="208" y="1170"/>
                    <a:pt x="187" y="1131"/>
                    <a:pt x="176" y="1099"/>
                  </a:cubicBezTo>
                  <a:cubicBezTo>
                    <a:pt x="174" y="1057"/>
                    <a:pt x="157" y="1027"/>
                    <a:pt x="147" y="1001"/>
                  </a:cubicBezTo>
                  <a:cubicBezTo>
                    <a:pt x="136" y="975"/>
                    <a:pt x="121" y="960"/>
                    <a:pt x="111" y="943"/>
                  </a:cubicBezTo>
                  <a:cubicBezTo>
                    <a:pt x="96" y="921"/>
                    <a:pt x="94" y="923"/>
                    <a:pt x="86" y="898"/>
                  </a:cubicBezTo>
                  <a:cubicBezTo>
                    <a:pt x="79" y="873"/>
                    <a:pt x="66" y="829"/>
                    <a:pt x="60" y="797"/>
                  </a:cubicBezTo>
                  <a:cubicBezTo>
                    <a:pt x="54" y="765"/>
                    <a:pt x="53" y="736"/>
                    <a:pt x="51" y="707"/>
                  </a:cubicBezTo>
                  <a:cubicBezTo>
                    <a:pt x="49" y="678"/>
                    <a:pt x="50" y="643"/>
                    <a:pt x="45" y="623"/>
                  </a:cubicBezTo>
                  <a:cubicBezTo>
                    <a:pt x="34" y="591"/>
                    <a:pt x="46" y="617"/>
                    <a:pt x="21" y="587"/>
                  </a:cubicBezTo>
                  <a:cubicBezTo>
                    <a:pt x="16" y="581"/>
                    <a:pt x="9" y="569"/>
                    <a:pt x="9" y="569"/>
                  </a:cubicBezTo>
                  <a:close/>
                </a:path>
              </a:pathLst>
            </a:custGeom>
            <a:gradFill rotWithShape="0">
              <a:gsLst>
                <a:gs pos="0">
                  <a:srgbClr val="FF99CC"/>
                </a:gs>
                <a:gs pos="100000">
                  <a:srgbClr val="FFFFFF"/>
                </a:gs>
              </a:gsLst>
              <a:lin ang="5400000" scaled="1"/>
            </a:gradFill>
            <a:ln w="635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48498" name="Freeform 18"/>
            <p:cNvSpPr>
              <a:spLocks/>
            </p:cNvSpPr>
            <p:nvPr/>
          </p:nvSpPr>
          <p:spPr bwMode="auto">
            <a:xfrm>
              <a:off x="480" y="2868"/>
              <a:ext cx="927" cy="749"/>
            </a:xfrm>
            <a:custGeom>
              <a:avLst/>
              <a:gdLst>
                <a:gd name="T0" fmla="*/ 1 w 1755"/>
                <a:gd name="T1" fmla="*/ 1 h 1470"/>
                <a:gd name="T2" fmla="*/ 1 w 1755"/>
                <a:gd name="T3" fmla="*/ 1 h 1470"/>
                <a:gd name="T4" fmla="*/ 1 w 1755"/>
                <a:gd name="T5" fmla="*/ 1 h 1470"/>
                <a:gd name="T6" fmla="*/ 1 w 1755"/>
                <a:gd name="T7" fmla="*/ 1 h 1470"/>
                <a:gd name="T8" fmla="*/ 1 w 1755"/>
                <a:gd name="T9" fmla="*/ 1 h 1470"/>
                <a:gd name="T10" fmla="*/ 1 w 1755"/>
                <a:gd name="T11" fmla="*/ 1 h 1470"/>
                <a:gd name="T12" fmla="*/ 1 w 1755"/>
                <a:gd name="T13" fmla="*/ 1 h 1470"/>
                <a:gd name="T14" fmla="*/ 1 w 1755"/>
                <a:gd name="T15" fmla="*/ 1 h 1470"/>
                <a:gd name="T16" fmla="*/ 1 w 1755"/>
                <a:gd name="T17" fmla="*/ 1 h 1470"/>
                <a:gd name="T18" fmla="*/ 1 w 1755"/>
                <a:gd name="T19" fmla="*/ 1 h 1470"/>
                <a:gd name="T20" fmla="*/ 1 w 1755"/>
                <a:gd name="T21" fmla="*/ 1 h 1470"/>
                <a:gd name="T22" fmla="*/ 1 w 1755"/>
                <a:gd name="T23" fmla="*/ 1 h 1470"/>
                <a:gd name="T24" fmla="*/ 1 w 1755"/>
                <a:gd name="T25" fmla="*/ 1 h 1470"/>
                <a:gd name="T26" fmla="*/ 1 w 1755"/>
                <a:gd name="T27" fmla="*/ 1 h 1470"/>
                <a:gd name="T28" fmla="*/ 1 w 1755"/>
                <a:gd name="T29" fmla="*/ 1 h 1470"/>
                <a:gd name="T30" fmla="*/ 1 w 1755"/>
                <a:gd name="T31" fmla="*/ 1 h 1470"/>
                <a:gd name="T32" fmla="*/ 1 w 1755"/>
                <a:gd name="T33" fmla="*/ 1 h 1470"/>
                <a:gd name="T34" fmla="*/ 1 w 1755"/>
                <a:gd name="T35" fmla="*/ 1 h 1470"/>
                <a:gd name="T36" fmla="*/ 1 w 1755"/>
                <a:gd name="T37" fmla="*/ 1 h 1470"/>
                <a:gd name="T38" fmla="*/ 1 w 1755"/>
                <a:gd name="T39" fmla="*/ 1 h 1470"/>
                <a:gd name="T40" fmla="*/ 1 w 1755"/>
                <a:gd name="T41" fmla="*/ 1 h 1470"/>
                <a:gd name="T42" fmla="*/ 1 w 1755"/>
                <a:gd name="T43" fmla="*/ 1 h 1470"/>
                <a:gd name="T44" fmla="*/ 1 w 1755"/>
                <a:gd name="T45" fmla="*/ 1 h 1470"/>
                <a:gd name="T46" fmla="*/ 1 w 1755"/>
                <a:gd name="T47" fmla="*/ 1 h 1470"/>
                <a:gd name="T48" fmla="*/ 1 w 1755"/>
                <a:gd name="T49" fmla="*/ 1 h 1470"/>
                <a:gd name="T50" fmla="*/ 1 w 1755"/>
                <a:gd name="T51" fmla="*/ 1 h 1470"/>
                <a:gd name="T52" fmla="*/ 1 w 1755"/>
                <a:gd name="T53" fmla="*/ 1 h 1470"/>
                <a:gd name="T54" fmla="*/ 1 w 1755"/>
                <a:gd name="T55" fmla="*/ 1 h 1470"/>
                <a:gd name="T56" fmla="*/ 1 w 1755"/>
                <a:gd name="T57" fmla="*/ 1 h 1470"/>
                <a:gd name="T58" fmla="*/ 1 w 1755"/>
                <a:gd name="T59" fmla="*/ 1 h 1470"/>
                <a:gd name="T60" fmla="*/ 1 w 1755"/>
                <a:gd name="T61" fmla="*/ 1 h 1470"/>
                <a:gd name="T62" fmla="*/ 1 w 1755"/>
                <a:gd name="T63" fmla="*/ 1 h 1470"/>
                <a:gd name="T64" fmla="*/ 1 w 1755"/>
                <a:gd name="T65" fmla="*/ 1 h 1470"/>
                <a:gd name="T66" fmla="*/ 1 w 1755"/>
                <a:gd name="T67" fmla="*/ 1 h 1470"/>
                <a:gd name="T68" fmla="*/ 1 w 1755"/>
                <a:gd name="T69" fmla="*/ 1 h 1470"/>
                <a:gd name="T70" fmla="*/ 1 w 1755"/>
                <a:gd name="T71" fmla="*/ 1 h 1470"/>
                <a:gd name="T72" fmla="*/ 1 w 1755"/>
                <a:gd name="T73" fmla="*/ 1 h 1470"/>
                <a:gd name="T74" fmla="*/ 1 w 1755"/>
                <a:gd name="T75" fmla="*/ 1 h 1470"/>
                <a:gd name="T76" fmla="*/ 1 w 1755"/>
                <a:gd name="T77" fmla="*/ 1 h 1470"/>
                <a:gd name="T78" fmla="*/ 1 w 1755"/>
                <a:gd name="T79" fmla="*/ 1 h 1470"/>
                <a:gd name="T80" fmla="*/ 1 w 1755"/>
                <a:gd name="T81" fmla="*/ 1 h 1470"/>
                <a:gd name="T82" fmla="*/ 1 w 1755"/>
                <a:gd name="T83" fmla="*/ 1 h 1470"/>
                <a:gd name="T84" fmla="*/ 1 w 1755"/>
                <a:gd name="T85" fmla="*/ 1 h 1470"/>
                <a:gd name="T86" fmla="*/ 1 w 1755"/>
                <a:gd name="T87" fmla="*/ 1 h 1470"/>
                <a:gd name="T88" fmla="*/ 1 w 1755"/>
                <a:gd name="T89" fmla="*/ 1 h 147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755"/>
                <a:gd name="T136" fmla="*/ 0 h 1470"/>
                <a:gd name="T137" fmla="*/ 1755 w 1755"/>
                <a:gd name="T138" fmla="*/ 1470 h 147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755" h="1470">
                  <a:moveTo>
                    <a:pt x="39" y="300"/>
                  </a:moveTo>
                  <a:cubicBezTo>
                    <a:pt x="26" y="320"/>
                    <a:pt x="0" y="340"/>
                    <a:pt x="21" y="366"/>
                  </a:cubicBezTo>
                  <a:cubicBezTo>
                    <a:pt x="30" y="377"/>
                    <a:pt x="57" y="390"/>
                    <a:pt x="57" y="390"/>
                  </a:cubicBezTo>
                  <a:cubicBezTo>
                    <a:pt x="70" y="429"/>
                    <a:pt x="100" y="432"/>
                    <a:pt x="135" y="438"/>
                  </a:cubicBezTo>
                  <a:cubicBezTo>
                    <a:pt x="169" y="460"/>
                    <a:pt x="193" y="434"/>
                    <a:pt x="231" y="426"/>
                  </a:cubicBezTo>
                  <a:cubicBezTo>
                    <a:pt x="204" y="467"/>
                    <a:pt x="191" y="474"/>
                    <a:pt x="141" y="480"/>
                  </a:cubicBezTo>
                  <a:cubicBezTo>
                    <a:pt x="129" y="484"/>
                    <a:pt x="117" y="488"/>
                    <a:pt x="105" y="492"/>
                  </a:cubicBezTo>
                  <a:cubicBezTo>
                    <a:pt x="99" y="494"/>
                    <a:pt x="87" y="498"/>
                    <a:pt x="87" y="498"/>
                  </a:cubicBezTo>
                  <a:cubicBezTo>
                    <a:pt x="100" y="460"/>
                    <a:pt x="78" y="469"/>
                    <a:pt x="63" y="492"/>
                  </a:cubicBezTo>
                  <a:cubicBezTo>
                    <a:pt x="71" y="526"/>
                    <a:pt x="82" y="563"/>
                    <a:pt x="111" y="582"/>
                  </a:cubicBezTo>
                  <a:cubicBezTo>
                    <a:pt x="119" y="606"/>
                    <a:pt x="132" y="616"/>
                    <a:pt x="153" y="630"/>
                  </a:cubicBezTo>
                  <a:cubicBezTo>
                    <a:pt x="164" y="646"/>
                    <a:pt x="195" y="682"/>
                    <a:pt x="213" y="690"/>
                  </a:cubicBezTo>
                  <a:cubicBezTo>
                    <a:pt x="225" y="695"/>
                    <a:pt x="249" y="702"/>
                    <a:pt x="249" y="702"/>
                  </a:cubicBezTo>
                  <a:cubicBezTo>
                    <a:pt x="285" y="690"/>
                    <a:pt x="304" y="678"/>
                    <a:pt x="345" y="672"/>
                  </a:cubicBezTo>
                  <a:cubicBezTo>
                    <a:pt x="364" y="659"/>
                    <a:pt x="383" y="658"/>
                    <a:pt x="393" y="636"/>
                  </a:cubicBezTo>
                  <a:cubicBezTo>
                    <a:pt x="398" y="624"/>
                    <a:pt x="405" y="600"/>
                    <a:pt x="405" y="600"/>
                  </a:cubicBezTo>
                  <a:cubicBezTo>
                    <a:pt x="407" y="578"/>
                    <a:pt x="403" y="555"/>
                    <a:pt x="411" y="534"/>
                  </a:cubicBezTo>
                  <a:cubicBezTo>
                    <a:pt x="413" y="528"/>
                    <a:pt x="426" y="534"/>
                    <a:pt x="429" y="540"/>
                  </a:cubicBezTo>
                  <a:cubicBezTo>
                    <a:pt x="436" y="554"/>
                    <a:pt x="411" y="566"/>
                    <a:pt x="405" y="570"/>
                  </a:cubicBezTo>
                  <a:cubicBezTo>
                    <a:pt x="455" y="587"/>
                    <a:pt x="385" y="583"/>
                    <a:pt x="435" y="600"/>
                  </a:cubicBezTo>
                  <a:cubicBezTo>
                    <a:pt x="450" y="644"/>
                    <a:pt x="448" y="692"/>
                    <a:pt x="459" y="738"/>
                  </a:cubicBezTo>
                  <a:cubicBezTo>
                    <a:pt x="452" y="766"/>
                    <a:pt x="442" y="794"/>
                    <a:pt x="435" y="822"/>
                  </a:cubicBezTo>
                  <a:cubicBezTo>
                    <a:pt x="440" y="937"/>
                    <a:pt x="440" y="1054"/>
                    <a:pt x="477" y="1164"/>
                  </a:cubicBezTo>
                  <a:cubicBezTo>
                    <a:pt x="483" y="1254"/>
                    <a:pt x="496" y="1390"/>
                    <a:pt x="549" y="1470"/>
                  </a:cubicBezTo>
                  <a:cubicBezTo>
                    <a:pt x="594" y="1455"/>
                    <a:pt x="572" y="1418"/>
                    <a:pt x="567" y="1380"/>
                  </a:cubicBezTo>
                  <a:cubicBezTo>
                    <a:pt x="572" y="1349"/>
                    <a:pt x="582" y="1336"/>
                    <a:pt x="591" y="1308"/>
                  </a:cubicBezTo>
                  <a:cubicBezTo>
                    <a:pt x="593" y="1292"/>
                    <a:pt x="591" y="1275"/>
                    <a:pt x="597" y="1260"/>
                  </a:cubicBezTo>
                  <a:cubicBezTo>
                    <a:pt x="601" y="1249"/>
                    <a:pt x="641" y="1236"/>
                    <a:pt x="651" y="1230"/>
                  </a:cubicBezTo>
                  <a:cubicBezTo>
                    <a:pt x="673" y="1196"/>
                    <a:pt x="650" y="1222"/>
                    <a:pt x="699" y="1206"/>
                  </a:cubicBezTo>
                  <a:cubicBezTo>
                    <a:pt x="699" y="1206"/>
                    <a:pt x="732" y="1189"/>
                    <a:pt x="735" y="1188"/>
                  </a:cubicBezTo>
                  <a:cubicBezTo>
                    <a:pt x="761" y="1150"/>
                    <a:pt x="774" y="1157"/>
                    <a:pt x="825" y="1152"/>
                  </a:cubicBezTo>
                  <a:cubicBezTo>
                    <a:pt x="845" y="1139"/>
                    <a:pt x="853" y="1123"/>
                    <a:pt x="873" y="1110"/>
                  </a:cubicBezTo>
                  <a:cubicBezTo>
                    <a:pt x="889" y="1062"/>
                    <a:pt x="865" y="1118"/>
                    <a:pt x="897" y="1086"/>
                  </a:cubicBezTo>
                  <a:cubicBezTo>
                    <a:pt x="926" y="1057"/>
                    <a:pt x="908" y="1052"/>
                    <a:pt x="939" y="1038"/>
                  </a:cubicBezTo>
                  <a:cubicBezTo>
                    <a:pt x="951" y="1033"/>
                    <a:pt x="975" y="1026"/>
                    <a:pt x="975" y="1026"/>
                  </a:cubicBezTo>
                  <a:cubicBezTo>
                    <a:pt x="1003" y="985"/>
                    <a:pt x="985" y="995"/>
                    <a:pt x="1017" y="984"/>
                  </a:cubicBezTo>
                  <a:cubicBezTo>
                    <a:pt x="1006" y="952"/>
                    <a:pt x="1014" y="923"/>
                    <a:pt x="1047" y="912"/>
                  </a:cubicBezTo>
                  <a:cubicBezTo>
                    <a:pt x="1061" y="869"/>
                    <a:pt x="1048" y="883"/>
                    <a:pt x="1077" y="864"/>
                  </a:cubicBezTo>
                  <a:cubicBezTo>
                    <a:pt x="1121" y="873"/>
                    <a:pt x="1157" y="893"/>
                    <a:pt x="1203" y="900"/>
                  </a:cubicBezTo>
                  <a:cubicBezTo>
                    <a:pt x="1260" y="919"/>
                    <a:pt x="1249" y="924"/>
                    <a:pt x="1269" y="984"/>
                  </a:cubicBezTo>
                  <a:cubicBezTo>
                    <a:pt x="1271" y="990"/>
                    <a:pt x="1281" y="987"/>
                    <a:pt x="1287" y="990"/>
                  </a:cubicBezTo>
                  <a:cubicBezTo>
                    <a:pt x="1293" y="993"/>
                    <a:pt x="1299" y="998"/>
                    <a:pt x="1305" y="1002"/>
                  </a:cubicBezTo>
                  <a:cubicBezTo>
                    <a:pt x="1313" y="1026"/>
                    <a:pt x="1320" y="1036"/>
                    <a:pt x="1341" y="1050"/>
                  </a:cubicBezTo>
                  <a:cubicBezTo>
                    <a:pt x="1349" y="1074"/>
                    <a:pt x="1353" y="1084"/>
                    <a:pt x="1377" y="1092"/>
                  </a:cubicBezTo>
                  <a:cubicBezTo>
                    <a:pt x="1386" y="1118"/>
                    <a:pt x="1394" y="1118"/>
                    <a:pt x="1419" y="1110"/>
                  </a:cubicBezTo>
                  <a:cubicBezTo>
                    <a:pt x="1421" y="1104"/>
                    <a:pt x="1421" y="1097"/>
                    <a:pt x="1425" y="1092"/>
                  </a:cubicBezTo>
                  <a:cubicBezTo>
                    <a:pt x="1430" y="1086"/>
                    <a:pt x="1439" y="1086"/>
                    <a:pt x="1443" y="1080"/>
                  </a:cubicBezTo>
                  <a:cubicBezTo>
                    <a:pt x="1472" y="1033"/>
                    <a:pt x="1435" y="1051"/>
                    <a:pt x="1473" y="1038"/>
                  </a:cubicBezTo>
                  <a:cubicBezTo>
                    <a:pt x="1475" y="1032"/>
                    <a:pt x="1475" y="1025"/>
                    <a:pt x="1479" y="1020"/>
                  </a:cubicBezTo>
                  <a:cubicBezTo>
                    <a:pt x="1484" y="1014"/>
                    <a:pt x="1493" y="1014"/>
                    <a:pt x="1497" y="1008"/>
                  </a:cubicBezTo>
                  <a:cubicBezTo>
                    <a:pt x="1504" y="997"/>
                    <a:pt x="1505" y="984"/>
                    <a:pt x="1509" y="972"/>
                  </a:cubicBezTo>
                  <a:cubicBezTo>
                    <a:pt x="1511" y="966"/>
                    <a:pt x="1515" y="954"/>
                    <a:pt x="1515" y="954"/>
                  </a:cubicBezTo>
                  <a:cubicBezTo>
                    <a:pt x="1507" y="920"/>
                    <a:pt x="1498" y="887"/>
                    <a:pt x="1479" y="858"/>
                  </a:cubicBezTo>
                  <a:cubicBezTo>
                    <a:pt x="1481" y="850"/>
                    <a:pt x="1477" y="836"/>
                    <a:pt x="1485" y="834"/>
                  </a:cubicBezTo>
                  <a:cubicBezTo>
                    <a:pt x="1497" y="831"/>
                    <a:pt x="1521" y="846"/>
                    <a:pt x="1521" y="846"/>
                  </a:cubicBezTo>
                  <a:cubicBezTo>
                    <a:pt x="1536" y="869"/>
                    <a:pt x="1543" y="873"/>
                    <a:pt x="1569" y="864"/>
                  </a:cubicBezTo>
                  <a:cubicBezTo>
                    <a:pt x="1540" y="845"/>
                    <a:pt x="1553" y="859"/>
                    <a:pt x="1539" y="816"/>
                  </a:cubicBezTo>
                  <a:cubicBezTo>
                    <a:pt x="1537" y="810"/>
                    <a:pt x="1533" y="798"/>
                    <a:pt x="1533" y="798"/>
                  </a:cubicBezTo>
                  <a:cubicBezTo>
                    <a:pt x="1537" y="753"/>
                    <a:pt x="1526" y="722"/>
                    <a:pt x="1569" y="708"/>
                  </a:cubicBezTo>
                  <a:cubicBezTo>
                    <a:pt x="1625" y="719"/>
                    <a:pt x="1607" y="705"/>
                    <a:pt x="1647" y="678"/>
                  </a:cubicBezTo>
                  <a:cubicBezTo>
                    <a:pt x="1654" y="656"/>
                    <a:pt x="1670" y="646"/>
                    <a:pt x="1677" y="624"/>
                  </a:cubicBezTo>
                  <a:cubicBezTo>
                    <a:pt x="1679" y="608"/>
                    <a:pt x="1677" y="591"/>
                    <a:pt x="1683" y="576"/>
                  </a:cubicBezTo>
                  <a:cubicBezTo>
                    <a:pt x="1687" y="565"/>
                    <a:pt x="1727" y="552"/>
                    <a:pt x="1737" y="546"/>
                  </a:cubicBezTo>
                  <a:cubicBezTo>
                    <a:pt x="1743" y="537"/>
                    <a:pt x="1755" y="522"/>
                    <a:pt x="1755" y="510"/>
                  </a:cubicBezTo>
                  <a:cubicBezTo>
                    <a:pt x="1755" y="491"/>
                    <a:pt x="1742" y="487"/>
                    <a:pt x="1731" y="474"/>
                  </a:cubicBezTo>
                  <a:cubicBezTo>
                    <a:pt x="1705" y="443"/>
                    <a:pt x="1684" y="366"/>
                    <a:pt x="1647" y="354"/>
                  </a:cubicBezTo>
                  <a:cubicBezTo>
                    <a:pt x="1615" y="365"/>
                    <a:pt x="1622" y="375"/>
                    <a:pt x="1587" y="366"/>
                  </a:cubicBezTo>
                  <a:cubicBezTo>
                    <a:pt x="1568" y="337"/>
                    <a:pt x="1581" y="308"/>
                    <a:pt x="1551" y="288"/>
                  </a:cubicBezTo>
                  <a:cubicBezTo>
                    <a:pt x="1523" y="246"/>
                    <a:pt x="1561" y="294"/>
                    <a:pt x="1509" y="264"/>
                  </a:cubicBezTo>
                  <a:cubicBezTo>
                    <a:pt x="1483" y="249"/>
                    <a:pt x="1508" y="245"/>
                    <a:pt x="1491" y="228"/>
                  </a:cubicBezTo>
                  <a:cubicBezTo>
                    <a:pt x="1478" y="215"/>
                    <a:pt x="1455" y="219"/>
                    <a:pt x="1437" y="216"/>
                  </a:cubicBezTo>
                  <a:cubicBezTo>
                    <a:pt x="1405" y="227"/>
                    <a:pt x="1427" y="235"/>
                    <a:pt x="1395" y="246"/>
                  </a:cubicBezTo>
                  <a:cubicBezTo>
                    <a:pt x="1359" y="234"/>
                    <a:pt x="1389" y="222"/>
                    <a:pt x="1353" y="210"/>
                  </a:cubicBezTo>
                  <a:cubicBezTo>
                    <a:pt x="1322" y="220"/>
                    <a:pt x="1326" y="207"/>
                    <a:pt x="1317" y="180"/>
                  </a:cubicBezTo>
                  <a:cubicBezTo>
                    <a:pt x="1303" y="182"/>
                    <a:pt x="1288" y="180"/>
                    <a:pt x="1275" y="186"/>
                  </a:cubicBezTo>
                  <a:cubicBezTo>
                    <a:pt x="1268" y="189"/>
                    <a:pt x="1269" y="199"/>
                    <a:pt x="1263" y="204"/>
                  </a:cubicBezTo>
                  <a:cubicBezTo>
                    <a:pt x="1258" y="208"/>
                    <a:pt x="1251" y="208"/>
                    <a:pt x="1245" y="210"/>
                  </a:cubicBezTo>
                  <a:cubicBezTo>
                    <a:pt x="1211" y="188"/>
                    <a:pt x="1237" y="175"/>
                    <a:pt x="1203" y="186"/>
                  </a:cubicBezTo>
                  <a:cubicBezTo>
                    <a:pt x="1178" y="223"/>
                    <a:pt x="1174" y="195"/>
                    <a:pt x="1167" y="168"/>
                  </a:cubicBezTo>
                  <a:cubicBezTo>
                    <a:pt x="1157" y="170"/>
                    <a:pt x="1146" y="169"/>
                    <a:pt x="1137" y="174"/>
                  </a:cubicBezTo>
                  <a:cubicBezTo>
                    <a:pt x="1108" y="191"/>
                    <a:pt x="1136" y="244"/>
                    <a:pt x="1143" y="264"/>
                  </a:cubicBezTo>
                  <a:cubicBezTo>
                    <a:pt x="1147" y="276"/>
                    <a:pt x="1151" y="288"/>
                    <a:pt x="1155" y="300"/>
                  </a:cubicBezTo>
                  <a:cubicBezTo>
                    <a:pt x="1157" y="306"/>
                    <a:pt x="1161" y="318"/>
                    <a:pt x="1161" y="318"/>
                  </a:cubicBezTo>
                  <a:cubicBezTo>
                    <a:pt x="1136" y="326"/>
                    <a:pt x="1128" y="320"/>
                    <a:pt x="1107" y="306"/>
                  </a:cubicBezTo>
                  <a:cubicBezTo>
                    <a:pt x="1103" y="294"/>
                    <a:pt x="1099" y="282"/>
                    <a:pt x="1095" y="270"/>
                  </a:cubicBezTo>
                  <a:cubicBezTo>
                    <a:pt x="1093" y="264"/>
                    <a:pt x="1089" y="252"/>
                    <a:pt x="1089" y="252"/>
                  </a:cubicBezTo>
                  <a:cubicBezTo>
                    <a:pt x="1095" y="226"/>
                    <a:pt x="1109" y="217"/>
                    <a:pt x="1101" y="192"/>
                  </a:cubicBezTo>
                  <a:cubicBezTo>
                    <a:pt x="1103" y="186"/>
                    <a:pt x="1103" y="178"/>
                    <a:pt x="1107" y="174"/>
                  </a:cubicBezTo>
                  <a:cubicBezTo>
                    <a:pt x="1117" y="164"/>
                    <a:pt x="1143" y="150"/>
                    <a:pt x="1143" y="150"/>
                  </a:cubicBezTo>
                  <a:cubicBezTo>
                    <a:pt x="1147" y="144"/>
                    <a:pt x="1150" y="137"/>
                    <a:pt x="1155" y="132"/>
                  </a:cubicBezTo>
                  <a:cubicBezTo>
                    <a:pt x="1160" y="127"/>
                    <a:pt x="1169" y="126"/>
                    <a:pt x="1173" y="120"/>
                  </a:cubicBezTo>
                  <a:cubicBezTo>
                    <a:pt x="1180" y="109"/>
                    <a:pt x="1185" y="84"/>
                    <a:pt x="1185" y="84"/>
                  </a:cubicBezTo>
                  <a:cubicBezTo>
                    <a:pt x="1179" y="66"/>
                    <a:pt x="1173" y="48"/>
                    <a:pt x="1167" y="30"/>
                  </a:cubicBezTo>
                  <a:cubicBezTo>
                    <a:pt x="1165" y="24"/>
                    <a:pt x="1155" y="27"/>
                    <a:pt x="1149" y="24"/>
                  </a:cubicBezTo>
                  <a:cubicBezTo>
                    <a:pt x="1136" y="17"/>
                    <a:pt x="1113" y="0"/>
                    <a:pt x="1113" y="0"/>
                  </a:cubicBezTo>
                  <a:cubicBezTo>
                    <a:pt x="1061" y="17"/>
                    <a:pt x="1016" y="53"/>
                    <a:pt x="963" y="66"/>
                  </a:cubicBezTo>
                  <a:cubicBezTo>
                    <a:pt x="943" y="79"/>
                    <a:pt x="938" y="94"/>
                    <a:pt x="915" y="102"/>
                  </a:cubicBezTo>
                  <a:cubicBezTo>
                    <a:pt x="908" y="122"/>
                    <a:pt x="898" y="136"/>
                    <a:pt x="891" y="156"/>
                  </a:cubicBezTo>
                  <a:cubicBezTo>
                    <a:pt x="911" y="163"/>
                    <a:pt x="925" y="173"/>
                    <a:pt x="945" y="180"/>
                  </a:cubicBezTo>
                  <a:cubicBezTo>
                    <a:pt x="957" y="176"/>
                    <a:pt x="969" y="172"/>
                    <a:pt x="981" y="168"/>
                  </a:cubicBezTo>
                  <a:cubicBezTo>
                    <a:pt x="995" y="163"/>
                    <a:pt x="1005" y="204"/>
                    <a:pt x="1005" y="204"/>
                  </a:cubicBezTo>
                  <a:cubicBezTo>
                    <a:pt x="981" y="220"/>
                    <a:pt x="962" y="215"/>
                    <a:pt x="945" y="240"/>
                  </a:cubicBezTo>
                  <a:cubicBezTo>
                    <a:pt x="960" y="263"/>
                    <a:pt x="978" y="271"/>
                    <a:pt x="945" y="282"/>
                  </a:cubicBezTo>
                  <a:cubicBezTo>
                    <a:pt x="939" y="278"/>
                    <a:pt x="933" y="265"/>
                    <a:pt x="927" y="270"/>
                  </a:cubicBezTo>
                  <a:cubicBezTo>
                    <a:pt x="917" y="278"/>
                    <a:pt x="915" y="306"/>
                    <a:pt x="915" y="306"/>
                  </a:cubicBezTo>
                  <a:cubicBezTo>
                    <a:pt x="919" y="312"/>
                    <a:pt x="934" y="322"/>
                    <a:pt x="927" y="324"/>
                  </a:cubicBezTo>
                  <a:cubicBezTo>
                    <a:pt x="915" y="327"/>
                    <a:pt x="903" y="316"/>
                    <a:pt x="891" y="312"/>
                  </a:cubicBezTo>
                  <a:cubicBezTo>
                    <a:pt x="885" y="310"/>
                    <a:pt x="873" y="306"/>
                    <a:pt x="873" y="306"/>
                  </a:cubicBezTo>
                  <a:cubicBezTo>
                    <a:pt x="850" y="314"/>
                    <a:pt x="848" y="328"/>
                    <a:pt x="825" y="336"/>
                  </a:cubicBezTo>
                  <a:cubicBezTo>
                    <a:pt x="816" y="362"/>
                    <a:pt x="808" y="362"/>
                    <a:pt x="783" y="354"/>
                  </a:cubicBezTo>
                  <a:cubicBezTo>
                    <a:pt x="795" y="304"/>
                    <a:pt x="777" y="348"/>
                    <a:pt x="807" y="324"/>
                  </a:cubicBezTo>
                  <a:cubicBezTo>
                    <a:pt x="832" y="304"/>
                    <a:pt x="807" y="294"/>
                    <a:pt x="843" y="282"/>
                  </a:cubicBezTo>
                  <a:cubicBezTo>
                    <a:pt x="852" y="255"/>
                    <a:pt x="841" y="249"/>
                    <a:pt x="819" y="234"/>
                  </a:cubicBezTo>
                  <a:cubicBezTo>
                    <a:pt x="783" y="243"/>
                    <a:pt x="782" y="267"/>
                    <a:pt x="771" y="234"/>
                  </a:cubicBezTo>
                  <a:cubicBezTo>
                    <a:pt x="773" y="224"/>
                    <a:pt x="782" y="213"/>
                    <a:pt x="777" y="204"/>
                  </a:cubicBezTo>
                  <a:cubicBezTo>
                    <a:pt x="776" y="202"/>
                    <a:pt x="729" y="226"/>
                    <a:pt x="723" y="228"/>
                  </a:cubicBezTo>
                  <a:cubicBezTo>
                    <a:pt x="708" y="272"/>
                    <a:pt x="708" y="252"/>
                    <a:pt x="717" y="288"/>
                  </a:cubicBezTo>
                  <a:cubicBezTo>
                    <a:pt x="713" y="329"/>
                    <a:pt x="721" y="381"/>
                    <a:pt x="675" y="396"/>
                  </a:cubicBezTo>
                  <a:cubicBezTo>
                    <a:pt x="675" y="397"/>
                    <a:pt x="689" y="434"/>
                    <a:pt x="675" y="438"/>
                  </a:cubicBezTo>
                  <a:cubicBezTo>
                    <a:pt x="668" y="440"/>
                    <a:pt x="664" y="429"/>
                    <a:pt x="657" y="426"/>
                  </a:cubicBezTo>
                  <a:cubicBezTo>
                    <a:pt x="645" y="421"/>
                    <a:pt x="633" y="418"/>
                    <a:pt x="621" y="414"/>
                  </a:cubicBezTo>
                  <a:cubicBezTo>
                    <a:pt x="607" y="409"/>
                    <a:pt x="585" y="390"/>
                    <a:pt x="585" y="390"/>
                  </a:cubicBezTo>
                  <a:cubicBezTo>
                    <a:pt x="574" y="357"/>
                    <a:pt x="572" y="343"/>
                    <a:pt x="543" y="324"/>
                  </a:cubicBezTo>
                  <a:cubicBezTo>
                    <a:pt x="537" y="307"/>
                    <a:pt x="540" y="286"/>
                    <a:pt x="531" y="270"/>
                  </a:cubicBezTo>
                  <a:cubicBezTo>
                    <a:pt x="528" y="265"/>
                    <a:pt x="484" y="259"/>
                    <a:pt x="477" y="258"/>
                  </a:cubicBezTo>
                  <a:cubicBezTo>
                    <a:pt x="438" y="232"/>
                    <a:pt x="390" y="230"/>
                    <a:pt x="351" y="204"/>
                  </a:cubicBezTo>
                  <a:cubicBezTo>
                    <a:pt x="339" y="208"/>
                    <a:pt x="323" y="211"/>
                    <a:pt x="315" y="222"/>
                  </a:cubicBezTo>
                  <a:cubicBezTo>
                    <a:pt x="294" y="248"/>
                    <a:pt x="328" y="235"/>
                    <a:pt x="291" y="252"/>
                  </a:cubicBezTo>
                  <a:cubicBezTo>
                    <a:pt x="279" y="257"/>
                    <a:pt x="255" y="264"/>
                    <a:pt x="255" y="264"/>
                  </a:cubicBezTo>
                  <a:cubicBezTo>
                    <a:pt x="251" y="258"/>
                    <a:pt x="250" y="248"/>
                    <a:pt x="243" y="246"/>
                  </a:cubicBezTo>
                  <a:cubicBezTo>
                    <a:pt x="233" y="243"/>
                    <a:pt x="223" y="250"/>
                    <a:pt x="213" y="252"/>
                  </a:cubicBezTo>
                  <a:cubicBezTo>
                    <a:pt x="197" y="254"/>
                    <a:pt x="181" y="256"/>
                    <a:pt x="165" y="258"/>
                  </a:cubicBezTo>
                  <a:cubicBezTo>
                    <a:pt x="132" y="247"/>
                    <a:pt x="103" y="245"/>
                    <a:pt x="69" y="252"/>
                  </a:cubicBezTo>
                  <a:cubicBezTo>
                    <a:pt x="50" y="281"/>
                    <a:pt x="59" y="263"/>
                    <a:pt x="45" y="306"/>
                  </a:cubicBezTo>
                  <a:cubicBezTo>
                    <a:pt x="43" y="312"/>
                    <a:pt x="31" y="316"/>
                    <a:pt x="27" y="312"/>
                  </a:cubicBezTo>
                  <a:cubicBezTo>
                    <a:pt x="23" y="308"/>
                    <a:pt x="35" y="304"/>
                    <a:pt x="39" y="300"/>
                  </a:cubicBezTo>
                  <a:close/>
                </a:path>
              </a:pathLst>
            </a:custGeom>
            <a:gradFill rotWithShape="0">
              <a:gsLst>
                <a:gs pos="0">
                  <a:srgbClr val="FFCC99"/>
                </a:gs>
                <a:gs pos="100000">
                  <a:srgbClr val="FFFFFF"/>
                </a:gs>
              </a:gsLst>
              <a:lin ang="5400000" scaled="1"/>
            </a:gradFill>
            <a:ln w="635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48499" name="Freeform 19"/>
            <p:cNvSpPr>
              <a:spLocks/>
            </p:cNvSpPr>
            <p:nvPr/>
          </p:nvSpPr>
          <p:spPr bwMode="auto">
            <a:xfrm>
              <a:off x="575" y="2208"/>
              <a:ext cx="855" cy="896"/>
            </a:xfrm>
            <a:custGeom>
              <a:avLst/>
              <a:gdLst>
                <a:gd name="T0" fmla="*/ 1 w 1636"/>
                <a:gd name="T1" fmla="*/ 1 h 1758"/>
                <a:gd name="T2" fmla="*/ 1 w 1636"/>
                <a:gd name="T3" fmla="*/ 1 h 1758"/>
                <a:gd name="T4" fmla="*/ 1 w 1636"/>
                <a:gd name="T5" fmla="*/ 1 h 1758"/>
                <a:gd name="T6" fmla="*/ 1 w 1636"/>
                <a:gd name="T7" fmla="*/ 1 h 1758"/>
                <a:gd name="T8" fmla="*/ 1 w 1636"/>
                <a:gd name="T9" fmla="*/ 1 h 1758"/>
                <a:gd name="T10" fmla="*/ 1 w 1636"/>
                <a:gd name="T11" fmla="*/ 1 h 1758"/>
                <a:gd name="T12" fmla="*/ 1 w 1636"/>
                <a:gd name="T13" fmla="*/ 1 h 1758"/>
                <a:gd name="T14" fmla="*/ 1 w 1636"/>
                <a:gd name="T15" fmla="*/ 1 h 1758"/>
                <a:gd name="T16" fmla="*/ 1 w 1636"/>
                <a:gd name="T17" fmla="*/ 1 h 1758"/>
                <a:gd name="T18" fmla="*/ 1 w 1636"/>
                <a:gd name="T19" fmla="*/ 1 h 1758"/>
                <a:gd name="T20" fmla="*/ 1 w 1636"/>
                <a:gd name="T21" fmla="*/ 1 h 1758"/>
                <a:gd name="T22" fmla="*/ 1 w 1636"/>
                <a:gd name="T23" fmla="*/ 1 h 1758"/>
                <a:gd name="T24" fmla="*/ 1 w 1636"/>
                <a:gd name="T25" fmla="*/ 1 h 1758"/>
                <a:gd name="T26" fmla="*/ 1 w 1636"/>
                <a:gd name="T27" fmla="*/ 1 h 1758"/>
                <a:gd name="T28" fmla="*/ 1 w 1636"/>
                <a:gd name="T29" fmla="*/ 1 h 1758"/>
                <a:gd name="T30" fmla="*/ 1 w 1636"/>
                <a:gd name="T31" fmla="*/ 1 h 1758"/>
                <a:gd name="T32" fmla="*/ 1 w 1636"/>
                <a:gd name="T33" fmla="*/ 1 h 1758"/>
                <a:gd name="T34" fmla="*/ 1 w 1636"/>
                <a:gd name="T35" fmla="*/ 1 h 1758"/>
                <a:gd name="T36" fmla="*/ 1 w 1636"/>
                <a:gd name="T37" fmla="*/ 1 h 1758"/>
                <a:gd name="T38" fmla="*/ 1 w 1636"/>
                <a:gd name="T39" fmla="*/ 1 h 1758"/>
                <a:gd name="T40" fmla="*/ 1 w 1636"/>
                <a:gd name="T41" fmla="*/ 1 h 1758"/>
                <a:gd name="T42" fmla="*/ 1 w 1636"/>
                <a:gd name="T43" fmla="*/ 1 h 1758"/>
                <a:gd name="T44" fmla="*/ 1 w 1636"/>
                <a:gd name="T45" fmla="*/ 1 h 1758"/>
                <a:gd name="T46" fmla="*/ 1 w 1636"/>
                <a:gd name="T47" fmla="*/ 1 h 1758"/>
                <a:gd name="T48" fmla="*/ 1 w 1636"/>
                <a:gd name="T49" fmla="*/ 1 h 1758"/>
                <a:gd name="T50" fmla="*/ 1 w 1636"/>
                <a:gd name="T51" fmla="*/ 1 h 1758"/>
                <a:gd name="T52" fmla="*/ 1 w 1636"/>
                <a:gd name="T53" fmla="*/ 1 h 1758"/>
                <a:gd name="T54" fmla="*/ 1 w 1636"/>
                <a:gd name="T55" fmla="*/ 1 h 1758"/>
                <a:gd name="T56" fmla="*/ 1 w 1636"/>
                <a:gd name="T57" fmla="*/ 1 h 1758"/>
                <a:gd name="T58" fmla="*/ 1 w 1636"/>
                <a:gd name="T59" fmla="*/ 1 h 1758"/>
                <a:gd name="T60" fmla="*/ 1 w 1636"/>
                <a:gd name="T61" fmla="*/ 1 h 1758"/>
                <a:gd name="T62" fmla="*/ 1 w 1636"/>
                <a:gd name="T63" fmla="*/ 1 h 1758"/>
                <a:gd name="T64" fmla="*/ 1 w 1636"/>
                <a:gd name="T65" fmla="*/ 1 h 1758"/>
                <a:gd name="T66" fmla="*/ 1 w 1636"/>
                <a:gd name="T67" fmla="*/ 1 h 1758"/>
                <a:gd name="T68" fmla="*/ 1 w 1636"/>
                <a:gd name="T69" fmla="*/ 1 h 1758"/>
                <a:gd name="T70" fmla="*/ 1 w 1636"/>
                <a:gd name="T71" fmla="*/ 1 h 1758"/>
                <a:gd name="T72" fmla="*/ 1 w 1636"/>
                <a:gd name="T73" fmla="*/ 1 h 1758"/>
                <a:gd name="T74" fmla="*/ 1 w 1636"/>
                <a:gd name="T75" fmla="*/ 1 h 1758"/>
                <a:gd name="T76" fmla="*/ 1 w 1636"/>
                <a:gd name="T77" fmla="*/ 1 h 1758"/>
                <a:gd name="T78" fmla="*/ 1 w 1636"/>
                <a:gd name="T79" fmla="*/ 1 h 1758"/>
                <a:gd name="T80" fmla="*/ 1 w 1636"/>
                <a:gd name="T81" fmla="*/ 1 h 1758"/>
                <a:gd name="T82" fmla="*/ 1 w 1636"/>
                <a:gd name="T83" fmla="*/ 1 h 1758"/>
                <a:gd name="T84" fmla="*/ 1 w 1636"/>
                <a:gd name="T85" fmla="*/ 1 h 1758"/>
                <a:gd name="T86" fmla="*/ 1 w 1636"/>
                <a:gd name="T87" fmla="*/ 1 h 1758"/>
                <a:gd name="T88" fmla="*/ 1 w 1636"/>
                <a:gd name="T89" fmla="*/ 1 h 1758"/>
                <a:gd name="T90" fmla="*/ 1 w 1636"/>
                <a:gd name="T91" fmla="*/ 1 h 1758"/>
                <a:gd name="T92" fmla="*/ 1 w 1636"/>
                <a:gd name="T93" fmla="*/ 1 h 1758"/>
                <a:gd name="T94" fmla="*/ 1 w 1636"/>
                <a:gd name="T95" fmla="*/ 1 h 1758"/>
                <a:gd name="T96" fmla="*/ 1 w 1636"/>
                <a:gd name="T97" fmla="*/ 1 h 1758"/>
                <a:gd name="T98" fmla="*/ 1 w 1636"/>
                <a:gd name="T99" fmla="*/ 1 h 1758"/>
                <a:gd name="T100" fmla="*/ 1 w 1636"/>
                <a:gd name="T101" fmla="*/ 1 h 175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36"/>
                <a:gd name="T154" fmla="*/ 0 h 1758"/>
                <a:gd name="T155" fmla="*/ 1636 w 1636"/>
                <a:gd name="T156" fmla="*/ 1758 h 175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36" h="1758">
                  <a:moveTo>
                    <a:pt x="1504" y="1656"/>
                  </a:moveTo>
                  <a:cubicBezTo>
                    <a:pt x="1509" y="1620"/>
                    <a:pt x="1525" y="1602"/>
                    <a:pt x="1516" y="1572"/>
                  </a:cubicBezTo>
                  <a:cubicBezTo>
                    <a:pt x="1512" y="1560"/>
                    <a:pt x="1508" y="1548"/>
                    <a:pt x="1504" y="1536"/>
                  </a:cubicBezTo>
                  <a:cubicBezTo>
                    <a:pt x="1502" y="1530"/>
                    <a:pt x="1498" y="1518"/>
                    <a:pt x="1498" y="1518"/>
                  </a:cubicBezTo>
                  <a:cubicBezTo>
                    <a:pt x="1504" y="1514"/>
                    <a:pt x="1511" y="1512"/>
                    <a:pt x="1516" y="1506"/>
                  </a:cubicBezTo>
                  <a:cubicBezTo>
                    <a:pt x="1520" y="1501"/>
                    <a:pt x="1517" y="1492"/>
                    <a:pt x="1522" y="1488"/>
                  </a:cubicBezTo>
                  <a:cubicBezTo>
                    <a:pt x="1532" y="1481"/>
                    <a:pt x="1547" y="1483"/>
                    <a:pt x="1558" y="1476"/>
                  </a:cubicBezTo>
                  <a:cubicBezTo>
                    <a:pt x="1582" y="1460"/>
                    <a:pt x="1608" y="1453"/>
                    <a:pt x="1636" y="1446"/>
                  </a:cubicBezTo>
                  <a:cubicBezTo>
                    <a:pt x="1624" y="1438"/>
                    <a:pt x="1612" y="1430"/>
                    <a:pt x="1600" y="1422"/>
                  </a:cubicBezTo>
                  <a:cubicBezTo>
                    <a:pt x="1594" y="1418"/>
                    <a:pt x="1582" y="1410"/>
                    <a:pt x="1582" y="1410"/>
                  </a:cubicBezTo>
                  <a:cubicBezTo>
                    <a:pt x="1590" y="1371"/>
                    <a:pt x="1604" y="1372"/>
                    <a:pt x="1576" y="1344"/>
                  </a:cubicBezTo>
                  <a:cubicBezTo>
                    <a:pt x="1578" y="1338"/>
                    <a:pt x="1578" y="1330"/>
                    <a:pt x="1582" y="1326"/>
                  </a:cubicBezTo>
                  <a:cubicBezTo>
                    <a:pt x="1586" y="1322"/>
                    <a:pt x="1597" y="1326"/>
                    <a:pt x="1600" y="1320"/>
                  </a:cubicBezTo>
                  <a:cubicBezTo>
                    <a:pt x="1609" y="1302"/>
                    <a:pt x="1583" y="1298"/>
                    <a:pt x="1576" y="1296"/>
                  </a:cubicBezTo>
                  <a:cubicBezTo>
                    <a:pt x="1565" y="1264"/>
                    <a:pt x="1575" y="1282"/>
                    <a:pt x="1534" y="1254"/>
                  </a:cubicBezTo>
                  <a:cubicBezTo>
                    <a:pt x="1522" y="1246"/>
                    <a:pt x="1498" y="1230"/>
                    <a:pt x="1498" y="1230"/>
                  </a:cubicBezTo>
                  <a:cubicBezTo>
                    <a:pt x="1488" y="1271"/>
                    <a:pt x="1484" y="1253"/>
                    <a:pt x="1450" y="1242"/>
                  </a:cubicBezTo>
                  <a:cubicBezTo>
                    <a:pt x="1424" y="1203"/>
                    <a:pt x="1450" y="1209"/>
                    <a:pt x="1396" y="1200"/>
                  </a:cubicBezTo>
                  <a:cubicBezTo>
                    <a:pt x="1353" y="1172"/>
                    <a:pt x="1353" y="1180"/>
                    <a:pt x="1306" y="1164"/>
                  </a:cubicBezTo>
                  <a:cubicBezTo>
                    <a:pt x="1276" y="1119"/>
                    <a:pt x="1270" y="1106"/>
                    <a:pt x="1216" y="1092"/>
                  </a:cubicBezTo>
                  <a:cubicBezTo>
                    <a:pt x="1196" y="1087"/>
                    <a:pt x="1162" y="1062"/>
                    <a:pt x="1162" y="1062"/>
                  </a:cubicBezTo>
                  <a:cubicBezTo>
                    <a:pt x="1168" y="1011"/>
                    <a:pt x="1171" y="972"/>
                    <a:pt x="1216" y="942"/>
                  </a:cubicBezTo>
                  <a:cubicBezTo>
                    <a:pt x="1230" y="920"/>
                    <a:pt x="1244" y="922"/>
                    <a:pt x="1258" y="900"/>
                  </a:cubicBezTo>
                  <a:cubicBezTo>
                    <a:pt x="1256" y="894"/>
                    <a:pt x="1252" y="888"/>
                    <a:pt x="1252" y="882"/>
                  </a:cubicBezTo>
                  <a:cubicBezTo>
                    <a:pt x="1252" y="876"/>
                    <a:pt x="1262" y="868"/>
                    <a:pt x="1258" y="864"/>
                  </a:cubicBezTo>
                  <a:cubicBezTo>
                    <a:pt x="1251" y="857"/>
                    <a:pt x="1238" y="861"/>
                    <a:pt x="1228" y="858"/>
                  </a:cubicBezTo>
                  <a:cubicBezTo>
                    <a:pt x="1192" y="848"/>
                    <a:pt x="1199" y="851"/>
                    <a:pt x="1174" y="834"/>
                  </a:cubicBezTo>
                  <a:cubicBezTo>
                    <a:pt x="1143" y="788"/>
                    <a:pt x="1132" y="770"/>
                    <a:pt x="1078" y="756"/>
                  </a:cubicBezTo>
                  <a:cubicBezTo>
                    <a:pt x="1057" y="742"/>
                    <a:pt x="1049" y="736"/>
                    <a:pt x="1024" y="744"/>
                  </a:cubicBezTo>
                  <a:cubicBezTo>
                    <a:pt x="1013" y="711"/>
                    <a:pt x="1014" y="676"/>
                    <a:pt x="1006" y="642"/>
                  </a:cubicBezTo>
                  <a:cubicBezTo>
                    <a:pt x="1001" y="622"/>
                    <a:pt x="989" y="608"/>
                    <a:pt x="982" y="588"/>
                  </a:cubicBezTo>
                  <a:cubicBezTo>
                    <a:pt x="1035" y="553"/>
                    <a:pt x="1026" y="607"/>
                    <a:pt x="1060" y="630"/>
                  </a:cubicBezTo>
                  <a:cubicBezTo>
                    <a:pt x="1085" y="592"/>
                    <a:pt x="1095" y="628"/>
                    <a:pt x="1108" y="588"/>
                  </a:cubicBezTo>
                  <a:cubicBezTo>
                    <a:pt x="1100" y="540"/>
                    <a:pt x="1106" y="564"/>
                    <a:pt x="1090" y="516"/>
                  </a:cubicBezTo>
                  <a:cubicBezTo>
                    <a:pt x="1085" y="502"/>
                    <a:pt x="1054" y="492"/>
                    <a:pt x="1054" y="492"/>
                  </a:cubicBezTo>
                  <a:cubicBezTo>
                    <a:pt x="1072" y="465"/>
                    <a:pt x="1075" y="462"/>
                    <a:pt x="1060" y="432"/>
                  </a:cubicBezTo>
                  <a:cubicBezTo>
                    <a:pt x="1062" y="422"/>
                    <a:pt x="1058" y="408"/>
                    <a:pt x="1066" y="402"/>
                  </a:cubicBezTo>
                  <a:cubicBezTo>
                    <a:pt x="1072" y="398"/>
                    <a:pt x="1077" y="413"/>
                    <a:pt x="1084" y="414"/>
                  </a:cubicBezTo>
                  <a:cubicBezTo>
                    <a:pt x="1094" y="416"/>
                    <a:pt x="1114" y="400"/>
                    <a:pt x="1120" y="396"/>
                  </a:cubicBezTo>
                  <a:cubicBezTo>
                    <a:pt x="1124" y="390"/>
                    <a:pt x="1132" y="385"/>
                    <a:pt x="1132" y="378"/>
                  </a:cubicBezTo>
                  <a:cubicBezTo>
                    <a:pt x="1132" y="365"/>
                    <a:pt x="1120" y="342"/>
                    <a:pt x="1120" y="342"/>
                  </a:cubicBezTo>
                  <a:cubicBezTo>
                    <a:pt x="1136" y="331"/>
                    <a:pt x="1174" y="318"/>
                    <a:pt x="1174" y="318"/>
                  </a:cubicBezTo>
                  <a:cubicBezTo>
                    <a:pt x="1185" y="302"/>
                    <a:pt x="1198" y="264"/>
                    <a:pt x="1198" y="264"/>
                  </a:cubicBezTo>
                  <a:cubicBezTo>
                    <a:pt x="1196" y="246"/>
                    <a:pt x="1195" y="228"/>
                    <a:pt x="1192" y="210"/>
                  </a:cubicBezTo>
                  <a:cubicBezTo>
                    <a:pt x="1191" y="204"/>
                    <a:pt x="1191" y="196"/>
                    <a:pt x="1186" y="192"/>
                  </a:cubicBezTo>
                  <a:cubicBezTo>
                    <a:pt x="1176" y="185"/>
                    <a:pt x="1162" y="184"/>
                    <a:pt x="1150" y="180"/>
                  </a:cubicBezTo>
                  <a:cubicBezTo>
                    <a:pt x="1144" y="178"/>
                    <a:pt x="1132" y="174"/>
                    <a:pt x="1132" y="174"/>
                  </a:cubicBezTo>
                  <a:cubicBezTo>
                    <a:pt x="1109" y="182"/>
                    <a:pt x="1066" y="177"/>
                    <a:pt x="1042" y="180"/>
                  </a:cubicBezTo>
                  <a:cubicBezTo>
                    <a:pt x="1013" y="190"/>
                    <a:pt x="1003" y="213"/>
                    <a:pt x="976" y="222"/>
                  </a:cubicBezTo>
                  <a:cubicBezTo>
                    <a:pt x="956" y="219"/>
                    <a:pt x="930" y="224"/>
                    <a:pt x="916" y="210"/>
                  </a:cubicBezTo>
                  <a:cubicBezTo>
                    <a:pt x="910" y="204"/>
                    <a:pt x="915" y="192"/>
                    <a:pt x="910" y="186"/>
                  </a:cubicBezTo>
                  <a:cubicBezTo>
                    <a:pt x="901" y="175"/>
                    <a:pt x="882" y="178"/>
                    <a:pt x="868" y="174"/>
                  </a:cubicBezTo>
                  <a:cubicBezTo>
                    <a:pt x="840" y="133"/>
                    <a:pt x="858" y="143"/>
                    <a:pt x="826" y="132"/>
                  </a:cubicBezTo>
                  <a:cubicBezTo>
                    <a:pt x="819" y="112"/>
                    <a:pt x="823" y="111"/>
                    <a:pt x="802" y="102"/>
                  </a:cubicBezTo>
                  <a:cubicBezTo>
                    <a:pt x="790" y="97"/>
                    <a:pt x="766" y="90"/>
                    <a:pt x="766" y="90"/>
                  </a:cubicBezTo>
                  <a:cubicBezTo>
                    <a:pt x="757" y="64"/>
                    <a:pt x="745" y="44"/>
                    <a:pt x="736" y="18"/>
                  </a:cubicBezTo>
                  <a:cubicBezTo>
                    <a:pt x="734" y="12"/>
                    <a:pt x="724" y="15"/>
                    <a:pt x="718" y="12"/>
                  </a:cubicBezTo>
                  <a:cubicBezTo>
                    <a:pt x="712" y="9"/>
                    <a:pt x="706" y="4"/>
                    <a:pt x="700" y="0"/>
                  </a:cubicBezTo>
                  <a:cubicBezTo>
                    <a:pt x="646" y="9"/>
                    <a:pt x="592" y="29"/>
                    <a:pt x="538" y="42"/>
                  </a:cubicBezTo>
                  <a:cubicBezTo>
                    <a:pt x="520" y="47"/>
                    <a:pt x="502" y="54"/>
                    <a:pt x="484" y="60"/>
                  </a:cubicBezTo>
                  <a:cubicBezTo>
                    <a:pt x="478" y="62"/>
                    <a:pt x="466" y="66"/>
                    <a:pt x="466" y="66"/>
                  </a:cubicBezTo>
                  <a:cubicBezTo>
                    <a:pt x="460" y="72"/>
                    <a:pt x="453" y="77"/>
                    <a:pt x="448" y="84"/>
                  </a:cubicBezTo>
                  <a:cubicBezTo>
                    <a:pt x="439" y="95"/>
                    <a:pt x="424" y="120"/>
                    <a:pt x="424" y="120"/>
                  </a:cubicBezTo>
                  <a:cubicBezTo>
                    <a:pt x="433" y="156"/>
                    <a:pt x="437" y="142"/>
                    <a:pt x="466" y="162"/>
                  </a:cubicBezTo>
                  <a:cubicBezTo>
                    <a:pt x="503" y="137"/>
                    <a:pt x="491" y="160"/>
                    <a:pt x="514" y="180"/>
                  </a:cubicBezTo>
                  <a:cubicBezTo>
                    <a:pt x="525" y="189"/>
                    <a:pt x="550" y="204"/>
                    <a:pt x="550" y="204"/>
                  </a:cubicBezTo>
                  <a:cubicBezTo>
                    <a:pt x="554" y="217"/>
                    <a:pt x="567" y="227"/>
                    <a:pt x="568" y="240"/>
                  </a:cubicBezTo>
                  <a:cubicBezTo>
                    <a:pt x="570" y="258"/>
                    <a:pt x="557" y="277"/>
                    <a:pt x="562" y="294"/>
                  </a:cubicBezTo>
                  <a:cubicBezTo>
                    <a:pt x="564" y="301"/>
                    <a:pt x="587" y="282"/>
                    <a:pt x="580" y="282"/>
                  </a:cubicBezTo>
                  <a:cubicBezTo>
                    <a:pt x="567" y="282"/>
                    <a:pt x="544" y="294"/>
                    <a:pt x="544" y="294"/>
                  </a:cubicBezTo>
                  <a:cubicBezTo>
                    <a:pt x="531" y="314"/>
                    <a:pt x="516" y="319"/>
                    <a:pt x="508" y="342"/>
                  </a:cubicBezTo>
                  <a:cubicBezTo>
                    <a:pt x="526" y="395"/>
                    <a:pt x="512" y="393"/>
                    <a:pt x="502" y="444"/>
                  </a:cubicBezTo>
                  <a:cubicBezTo>
                    <a:pt x="504" y="454"/>
                    <a:pt x="505" y="464"/>
                    <a:pt x="508" y="474"/>
                  </a:cubicBezTo>
                  <a:cubicBezTo>
                    <a:pt x="528" y="548"/>
                    <a:pt x="512" y="527"/>
                    <a:pt x="598" y="534"/>
                  </a:cubicBezTo>
                  <a:cubicBezTo>
                    <a:pt x="627" y="553"/>
                    <a:pt x="614" y="539"/>
                    <a:pt x="628" y="582"/>
                  </a:cubicBezTo>
                  <a:cubicBezTo>
                    <a:pt x="637" y="608"/>
                    <a:pt x="688" y="609"/>
                    <a:pt x="706" y="612"/>
                  </a:cubicBezTo>
                  <a:cubicBezTo>
                    <a:pt x="673" y="634"/>
                    <a:pt x="635" y="654"/>
                    <a:pt x="598" y="666"/>
                  </a:cubicBezTo>
                  <a:cubicBezTo>
                    <a:pt x="584" y="708"/>
                    <a:pt x="574" y="698"/>
                    <a:pt x="604" y="708"/>
                  </a:cubicBezTo>
                  <a:cubicBezTo>
                    <a:pt x="620" y="756"/>
                    <a:pt x="567" y="769"/>
                    <a:pt x="538" y="798"/>
                  </a:cubicBezTo>
                  <a:cubicBezTo>
                    <a:pt x="535" y="807"/>
                    <a:pt x="524" y="862"/>
                    <a:pt x="508" y="870"/>
                  </a:cubicBezTo>
                  <a:cubicBezTo>
                    <a:pt x="497" y="875"/>
                    <a:pt x="484" y="874"/>
                    <a:pt x="472" y="876"/>
                  </a:cubicBezTo>
                  <a:cubicBezTo>
                    <a:pt x="466" y="894"/>
                    <a:pt x="465" y="914"/>
                    <a:pt x="454" y="930"/>
                  </a:cubicBezTo>
                  <a:cubicBezTo>
                    <a:pt x="446" y="942"/>
                    <a:pt x="435" y="952"/>
                    <a:pt x="430" y="966"/>
                  </a:cubicBezTo>
                  <a:cubicBezTo>
                    <a:pt x="428" y="972"/>
                    <a:pt x="428" y="979"/>
                    <a:pt x="424" y="984"/>
                  </a:cubicBezTo>
                  <a:cubicBezTo>
                    <a:pt x="407" y="1006"/>
                    <a:pt x="366" y="1009"/>
                    <a:pt x="340" y="1014"/>
                  </a:cubicBezTo>
                  <a:cubicBezTo>
                    <a:pt x="320" y="1034"/>
                    <a:pt x="311" y="1061"/>
                    <a:pt x="298" y="1086"/>
                  </a:cubicBezTo>
                  <a:cubicBezTo>
                    <a:pt x="295" y="1092"/>
                    <a:pt x="297" y="1100"/>
                    <a:pt x="292" y="1104"/>
                  </a:cubicBezTo>
                  <a:cubicBezTo>
                    <a:pt x="276" y="1115"/>
                    <a:pt x="254" y="1117"/>
                    <a:pt x="238" y="1128"/>
                  </a:cubicBezTo>
                  <a:cubicBezTo>
                    <a:pt x="193" y="1122"/>
                    <a:pt x="176" y="1111"/>
                    <a:pt x="136" y="1098"/>
                  </a:cubicBezTo>
                  <a:cubicBezTo>
                    <a:pt x="136" y="1098"/>
                    <a:pt x="97" y="1107"/>
                    <a:pt x="94" y="1110"/>
                  </a:cubicBezTo>
                  <a:cubicBezTo>
                    <a:pt x="90" y="1114"/>
                    <a:pt x="92" y="1123"/>
                    <a:pt x="88" y="1128"/>
                  </a:cubicBezTo>
                  <a:cubicBezTo>
                    <a:pt x="83" y="1134"/>
                    <a:pt x="76" y="1136"/>
                    <a:pt x="70" y="1140"/>
                  </a:cubicBezTo>
                  <a:cubicBezTo>
                    <a:pt x="59" y="1172"/>
                    <a:pt x="64" y="1190"/>
                    <a:pt x="34" y="1200"/>
                  </a:cubicBezTo>
                  <a:cubicBezTo>
                    <a:pt x="0" y="1251"/>
                    <a:pt x="18" y="1256"/>
                    <a:pt x="70" y="1266"/>
                  </a:cubicBezTo>
                  <a:cubicBezTo>
                    <a:pt x="71" y="1279"/>
                    <a:pt x="68" y="1341"/>
                    <a:pt x="82" y="1368"/>
                  </a:cubicBezTo>
                  <a:cubicBezTo>
                    <a:pt x="92" y="1387"/>
                    <a:pt x="130" y="1410"/>
                    <a:pt x="130" y="1410"/>
                  </a:cubicBezTo>
                  <a:cubicBezTo>
                    <a:pt x="143" y="1448"/>
                    <a:pt x="147" y="1486"/>
                    <a:pt x="160" y="1524"/>
                  </a:cubicBezTo>
                  <a:cubicBezTo>
                    <a:pt x="172" y="1520"/>
                    <a:pt x="184" y="1508"/>
                    <a:pt x="196" y="1512"/>
                  </a:cubicBezTo>
                  <a:cubicBezTo>
                    <a:pt x="226" y="1522"/>
                    <a:pt x="256" y="1527"/>
                    <a:pt x="286" y="1536"/>
                  </a:cubicBezTo>
                  <a:cubicBezTo>
                    <a:pt x="332" y="1549"/>
                    <a:pt x="275" y="1533"/>
                    <a:pt x="322" y="1554"/>
                  </a:cubicBezTo>
                  <a:cubicBezTo>
                    <a:pt x="347" y="1565"/>
                    <a:pt x="374" y="1569"/>
                    <a:pt x="400" y="1578"/>
                  </a:cubicBezTo>
                  <a:cubicBezTo>
                    <a:pt x="388" y="1613"/>
                    <a:pt x="409" y="1639"/>
                    <a:pt x="424" y="1668"/>
                  </a:cubicBezTo>
                  <a:cubicBezTo>
                    <a:pt x="427" y="1674"/>
                    <a:pt x="425" y="1682"/>
                    <a:pt x="430" y="1686"/>
                  </a:cubicBezTo>
                  <a:cubicBezTo>
                    <a:pt x="440" y="1693"/>
                    <a:pt x="454" y="1694"/>
                    <a:pt x="466" y="1698"/>
                  </a:cubicBezTo>
                  <a:cubicBezTo>
                    <a:pt x="480" y="1703"/>
                    <a:pt x="502" y="1722"/>
                    <a:pt x="502" y="1722"/>
                  </a:cubicBezTo>
                  <a:cubicBezTo>
                    <a:pt x="514" y="1758"/>
                    <a:pt x="529" y="1742"/>
                    <a:pt x="538" y="1716"/>
                  </a:cubicBezTo>
                  <a:cubicBezTo>
                    <a:pt x="526" y="1680"/>
                    <a:pt x="530" y="1712"/>
                    <a:pt x="550" y="1692"/>
                  </a:cubicBezTo>
                  <a:cubicBezTo>
                    <a:pt x="560" y="1682"/>
                    <a:pt x="574" y="1656"/>
                    <a:pt x="574" y="1656"/>
                  </a:cubicBezTo>
                  <a:cubicBezTo>
                    <a:pt x="570" y="1644"/>
                    <a:pt x="566" y="1632"/>
                    <a:pt x="562" y="1620"/>
                  </a:cubicBezTo>
                  <a:cubicBezTo>
                    <a:pt x="560" y="1614"/>
                    <a:pt x="556" y="1602"/>
                    <a:pt x="556" y="1602"/>
                  </a:cubicBezTo>
                  <a:cubicBezTo>
                    <a:pt x="561" y="1586"/>
                    <a:pt x="562" y="1569"/>
                    <a:pt x="568" y="1554"/>
                  </a:cubicBezTo>
                  <a:cubicBezTo>
                    <a:pt x="571" y="1547"/>
                    <a:pt x="577" y="1542"/>
                    <a:pt x="580" y="1536"/>
                  </a:cubicBezTo>
                  <a:cubicBezTo>
                    <a:pt x="583" y="1530"/>
                    <a:pt x="584" y="1524"/>
                    <a:pt x="586" y="1518"/>
                  </a:cubicBezTo>
                  <a:cubicBezTo>
                    <a:pt x="598" y="1522"/>
                    <a:pt x="618" y="1518"/>
                    <a:pt x="622" y="1530"/>
                  </a:cubicBezTo>
                  <a:cubicBezTo>
                    <a:pt x="624" y="1536"/>
                    <a:pt x="624" y="1544"/>
                    <a:pt x="628" y="1548"/>
                  </a:cubicBezTo>
                  <a:cubicBezTo>
                    <a:pt x="639" y="1559"/>
                    <a:pt x="673" y="1561"/>
                    <a:pt x="688" y="1566"/>
                  </a:cubicBezTo>
                  <a:cubicBezTo>
                    <a:pt x="698" y="1597"/>
                    <a:pt x="685" y="1593"/>
                    <a:pt x="658" y="1602"/>
                  </a:cubicBezTo>
                  <a:cubicBezTo>
                    <a:pt x="644" y="1645"/>
                    <a:pt x="635" y="1631"/>
                    <a:pt x="664" y="1650"/>
                  </a:cubicBezTo>
                  <a:cubicBezTo>
                    <a:pt x="696" y="1639"/>
                    <a:pt x="699" y="1636"/>
                    <a:pt x="706" y="1602"/>
                  </a:cubicBezTo>
                  <a:cubicBezTo>
                    <a:pt x="733" y="1607"/>
                    <a:pt x="753" y="1616"/>
                    <a:pt x="778" y="1608"/>
                  </a:cubicBezTo>
                  <a:cubicBezTo>
                    <a:pt x="780" y="1596"/>
                    <a:pt x="790" y="1531"/>
                    <a:pt x="808" y="1584"/>
                  </a:cubicBezTo>
                  <a:cubicBezTo>
                    <a:pt x="810" y="1578"/>
                    <a:pt x="816" y="1572"/>
                    <a:pt x="814" y="1566"/>
                  </a:cubicBezTo>
                  <a:cubicBezTo>
                    <a:pt x="809" y="1554"/>
                    <a:pt x="771" y="1556"/>
                    <a:pt x="802" y="1530"/>
                  </a:cubicBezTo>
                  <a:cubicBezTo>
                    <a:pt x="812" y="1522"/>
                    <a:pt x="826" y="1522"/>
                    <a:pt x="838" y="1518"/>
                  </a:cubicBezTo>
                  <a:cubicBezTo>
                    <a:pt x="844" y="1516"/>
                    <a:pt x="856" y="1512"/>
                    <a:pt x="856" y="1512"/>
                  </a:cubicBezTo>
                  <a:cubicBezTo>
                    <a:pt x="868" y="1476"/>
                    <a:pt x="839" y="1490"/>
                    <a:pt x="808" y="1482"/>
                  </a:cubicBezTo>
                  <a:cubicBezTo>
                    <a:pt x="796" y="1479"/>
                    <a:pt x="784" y="1474"/>
                    <a:pt x="772" y="1470"/>
                  </a:cubicBezTo>
                  <a:cubicBezTo>
                    <a:pt x="766" y="1468"/>
                    <a:pt x="754" y="1464"/>
                    <a:pt x="754" y="1464"/>
                  </a:cubicBezTo>
                  <a:cubicBezTo>
                    <a:pt x="750" y="1452"/>
                    <a:pt x="746" y="1440"/>
                    <a:pt x="742" y="1428"/>
                  </a:cubicBezTo>
                  <a:cubicBezTo>
                    <a:pt x="740" y="1422"/>
                    <a:pt x="771" y="1393"/>
                    <a:pt x="772" y="1392"/>
                  </a:cubicBezTo>
                  <a:cubicBezTo>
                    <a:pt x="808" y="1368"/>
                    <a:pt x="845" y="1358"/>
                    <a:pt x="886" y="1344"/>
                  </a:cubicBezTo>
                  <a:cubicBezTo>
                    <a:pt x="905" y="1338"/>
                    <a:pt x="921" y="1326"/>
                    <a:pt x="940" y="1320"/>
                  </a:cubicBezTo>
                  <a:cubicBezTo>
                    <a:pt x="946" y="1318"/>
                    <a:pt x="958" y="1314"/>
                    <a:pt x="958" y="1314"/>
                  </a:cubicBezTo>
                  <a:cubicBezTo>
                    <a:pt x="1023" y="1323"/>
                    <a:pt x="1005" y="1316"/>
                    <a:pt x="1036" y="1362"/>
                  </a:cubicBezTo>
                  <a:cubicBezTo>
                    <a:pt x="1031" y="1398"/>
                    <a:pt x="1032" y="1433"/>
                    <a:pt x="994" y="1446"/>
                  </a:cubicBezTo>
                  <a:cubicBezTo>
                    <a:pt x="988" y="1452"/>
                    <a:pt x="981" y="1457"/>
                    <a:pt x="976" y="1464"/>
                  </a:cubicBezTo>
                  <a:cubicBezTo>
                    <a:pt x="967" y="1475"/>
                    <a:pt x="952" y="1500"/>
                    <a:pt x="952" y="1500"/>
                  </a:cubicBezTo>
                  <a:cubicBezTo>
                    <a:pt x="955" y="1540"/>
                    <a:pt x="941" y="1588"/>
                    <a:pt x="982" y="1602"/>
                  </a:cubicBezTo>
                  <a:cubicBezTo>
                    <a:pt x="1026" y="1668"/>
                    <a:pt x="1026" y="1591"/>
                    <a:pt x="988" y="1566"/>
                  </a:cubicBezTo>
                  <a:cubicBezTo>
                    <a:pt x="978" y="1528"/>
                    <a:pt x="978" y="1487"/>
                    <a:pt x="1012" y="1464"/>
                  </a:cubicBezTo>
                  <a:cubicBezTo>
                    <a:pt x="1018" y="1468"/>
                    <a:pt x="1025" y="1471"/>
                    <a:pt x="1030" y="1476"/>
                  </a:cubicBezTo>
                  <a:cubicBezTo>
                    <a:pt x="1035" y="1481"/>
                    <a:pt x="1035" y="1493"/>
                    <a:pt x="1042" y="1494"/>
                  </a:cubicBezTo>
                  <a:cubicBezTo>
                    <a:pt x="1055" y="1496"/>
                    <a:pt x="1078" y="1482"/>
                    <a:pt x="1078" y="1482"/>
                  </a:cubicBezTo>
                  <a:cubicBezTo>
                    <a:pt x="1085" y="1493"/>
                    <a:pt x="1091" y="1509"/>
                    <a:pt x="1108" y="1506"/>
                  </a:cubicBezTo>
                  <a:cubicBezTo>
                    <a:pt x="1115" y="1505"/>
                    <a:pt x="1119" y="1497"/>
                    <a:pt x="1126" y="1494"/>
                  </a:cubicBezTo>
                  <a:cubicBezTo>
                    <a:pt x="1138" y="1489"/>
                    <a:pt x="1162" y="1482"/>
                    <a:pt x="1162" y="1482"/>
                  </a:cubicBezTo>
                  <a:cubicBezTo>
                    <a:pt x="1207" y="1497"/>
                    <a:pt x="1153" y="1475"/>
                    <a:pt x="1192" y="1506"/>
                  </a:cubicBezTo>
                  <a:cubicBezTo>
                    <a:pt x="1198" y="1511"/>
                    <a:pt x="1239" y="1518"/>
                    <a:pt x="1240" y="1518"/>
                  </a:cubicBezTo>
                  <a:cubicBezTo>
                    <a:pt x="1246" y="1522"/>
                    <a:pt x="1251" y="1530"/>
                    <a:pt x="1258" y="1530"/>
                  </a:cubicBezTo>
                  <a:cubicBezTo>
                    <a:pt x="1271" y="1530"/>
                    <a:pt x="1294" y="1518"/>
                    <a:pt x="1294" y="1518"/>
                  </a:cubicBezTo>
                  <a:cubicBezTo>
                    <a:pt x="1329" y="1527"/>
                    <a:pt x="1360" y="1540"/>
                    <a:pt x="1390" y="1560"/>
                  </a:cubicBezTo>
                  <a:cubicBezTo>
                    <a:pt x="1407" y="1586"/>
                    <a:pt x="1411" y="1608"/>
                    <a:pt x="1438" y="1626"/>
                  </a:cubicBezTo>
                  <a:cubicBezTo>
                    <a:pt x="1454" y="1675"/>
                    <a:pt x="1437" y="1664"/>
                    <a:pt x="1492" y="1656"/>
                  </a:cubicBezTo>
                  <a:cubicBezTo>
                    <a:pt x="1507" y="1633"/>
                    <a:pt x="1504" y="1631"/>
                    <a:pt x="1504" y="1656"/>
                  </a:cubicBezTo>
                  <a:close/>
                </a:path>
              </a:pathLst>
            </a:custGeom>
            <a:gradFill rotWithShape="0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/>
            </a:gradFill>
            <a:ln w="635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48500" name="Freeform 20"/>
            <p:cNvSpPr>
              <a:spLocks/>
            </p:cNvSpPr>
            <p:nvPr/>
          </p:nvSpPr>
          <p:spPr bwMode="auto">
            <a:xfrm>
              <a:off x="1739" y="2673"/>
              <a:ext cx="401" cy="489"/>
            </a:xfrm>
            <a:custGeom>
              <a:avLst/>
              <a:gdLst>
                <a:gd name="T0" fmla="*/ 0 w 810"/>
                <a:gd name="T1" fmla="*/ 1 h 960"/>
                <a:gd name="T2" fmla="*/ 0 w 810"/>
                <a:gd name="T3" fmla="*/ 1 h 960"/>
                <a:gd name="T4" fmla="*/ 0 w 810"/>
                <a:gd name="T5" fmla="*/ 1 h 960"/>
                <a:gd name="T6" fmla="*/ 0 w 810"/>
                <a:gd name="T7" fmla="*/ 1 h 960"/>
                <a:gd name="T8" fmla="*/ 0 w 810"/>
                <a:gd name="T9" fmla="*/ 1 h 960"/>
                <a:gd name="T10" fmla="*/ 0 w 810"/>
                <a:gd name="T11" fmla="*/ 1 h 960"/>
                <a:gd name="T12" fmla="*/ 0 w 810"/>
                <a:gd name="T13" fmla="*/ 1 h 960"/>
                <a:gd name="T14" fmla="*/ 0 w 810"/>
                <a:gd name="T15" fmla="*/ 1 h 960"/>
                <a:gd name="T16" fmla="*/ 0 w 810"/>
                <a:gd name="T17" fmla="*/ 1 h 960"/>
                <a:gd name="T18" fmla="*/ 0 w 810"/>
                <a:gd name="T19" fmla="*/ 1 h 960"/>
                <a:gd name="T20" fmla="*/ 0 w 810"/>
                <a:gd name="T21" fmla="*/ 1 h 960"/>
                <a:gd name="T22" fmla="*/ 0 w 810"/>
                <a:gd name="T23" fmla="*/ 1 h 960"/>
                <a:gd name="T24" fmla="*/ 0 w 810"/>
                <a:gd name="T25" fmla="*/ 1 h 960"/>
                <a:gd name="T26" fmla="*/ 0 w 810"/>
                <a:gd name="T27" fmla="*/ 1 h 960"/>
                <a:gd name="T28" fmla="*/ 0 w 810"/>
                <a:gd name="T29" fmla="*/ 1 h 960"/>
                <a:gd name="T30" fmla="*/ 0 w 810"/>
                <a:gd name="T31" fmla="*/ 1 h 960"/>
                <a:gd name="T32" fmla="*/ 0 w 810"/>
                <a:gd name="T33" fmla="*/ 1 h 960"/>
                <a:gd name="T34" fmla="*/ 0 w 810"/>
                <a:gd name="T35" fmla="*/ 1 h 960"/>
                <a:gd name="T36" fmla="*/ 0 w 810"/>
                <a:gd name="T37" fmla="*/ 0 h 960"/>
                <a:gd name="T38" fmla="*/ 0 w 810"/>
                <a:gd name="T39" fmla="*/ 1 h 960"/>
                <a:gd name="T40" fmla="*/ 0 w 810"/>
                <a:gd name="T41" fmla="*/ 1 h 960"/>
                <a:gd name="T42" fmla="*/ 0 w 810"/>
                <a:gd name="T43" fmla="*/ 1 h 960"/>
                <a:gd name="T44" fmla="*/ 0 w 810"/>
                <a:gd name="T45" fmla="*/ 1 h 960"/>
                <a:gd name="T46" fmla="*/ 0 w 810"/>
                <a:gd name="T47" fmla="*/ 1 h 960"/>
                <a:gd name="T48" fmla="*/ 0 w 810"/>
                <a:gd name="T49" fmla="*/ 1 h 960"/>
                <a:gd name="T50" fmla="*/ 0 w 810"/>
                <a:gd name="T51" fmla="*/ 1 h 960"/>
                <a:gd name="T52" fmla="*/ 0 w 810"/>
                <a:gd name="T53" fmla="*/ 1 h 960"/>
                <a:gd name="T54" fmla="*/ 0 w 810"/>
                <a:gd name="T55" fmla="*/ 1 h 960"/>
                <a:gd name="T56" fmla="*/ 0 w 810"/>
                <a:gd name="T57" fmla="*/ 1 h 960"/>
                <a:gd name="T58" fmla="*/ 0 w 810"/>
                <a:gd name="T59" fmla="*/ 1 h 960"/>
                <a:gd name="T60" fmla="*/ 0 w 810"/>
                <a:gd name="T61" fmla="*/ 1 h 960"/>
                <a:gd name="T62" fmla="*/ 0 w 810"/>
                <a:gd name="T63" fmla="*/ 1 h 960"/>
                <a:gd name="T64" fmla="*/ 0 w 810"/>
                <a:gd name="T65" fmla="*/ 1 h 960"/>
                <a:gd name="T66" fmla="*/ 0 w 810"/>
                <a:gd name="T67" fmla="*/ 1 h 960"/>
                <a:gd name="T68" fmla="*/ 0 w 810"/>
                <a:gd name="T69" fmla="*/ 1 h 960"/>
                <a:gd name="T70" fmla="*/ 0 w 810"/>
                <a:gd name="T71" fmla="*/ 1 h 960"/>
                <a:gd name="T72" fmla="*/ 0 w 810"/>
                <a:gd name="T73" fmla="*/ 1 h 960"/>
                <a:gd name="T74" fmla="*/ 0 w 810"/>
                <a:gd name="T75" fmla="*/ 1 h 960"/>
                <a:gd name="T76" fmla="*/ 0 w 810"/>
                <a:gd name="T77" fmla="*/ 1 h 960"/>
                <a:gd name="T78" fmla="*/ 0 w 810"/>
                <a:gd name="T79" fmla="*/ 1 h 960"/>
                <a:gd name="T80" fmla="*/ 0 w 810"/>
                <a:gd name="T81" fmla="*/ 1 h 960"/>
                <a:gd name="T82" fmla="*/ 0 w 810"/>
                <a:gd name="T83" fmla="*/ 1 h 960"/>
                <a:gd name="T84" fmla="*/ 0 w 810"/>
                <a:gd name="T85" fmla="*/ 1 h 960"/>
                <a:gd name="T86" fmla="*/ 0 w 810"/>
                <a:gd name="T87" fmla="*/ 1 h 960"/>
                <a:gd name="T88" fmla="*/ 0 w 810"/>
                <a:gd name="T89" fmla="*/ 1 h 960"/>
                <a:gd name="T90" fmla="*/ 0 w 810"/>
                <a:gd name="T91" fmla="*/ 1 h 960"/>
                <a:gd name="T92" fmla="*/ 0 w 810"/>
                <a:gd name="T93" fmla="*/ 1 h 960"/>
                <a:gd name="T94" fmla="*/ 0 w 810"/>
                <a:gd name="T95" fmla="*/ 1 h 960"/>
                <a:gd name="T96" fmla="*/ 0 w 810"/>
                <a:gd name="T97" fmla="*/ 1 h 960"/>
                <a:gd name="T98" fmla="*/ 0 w 810"/>
                <a:gd name="T99" fmla="*/ 1 h 960"/>
                <a:gd name="T100" fmla="*/ 0 w 810"/>
                <a:gd name="T101" fmla="*/ 1 h 960"/>
                <a:gd name="T102" fmla="*/ 0 w 810"/>
                <a:gd name="T103" fmla="*/ 1 h 960"/>
                <a:gd name="T104" fmla="*/ 0 w 810"/>
                <a:gd name="T105" fmla="*/ 1 h 960"/>
                <a:gd name="T106" fmla="*/ 0 w 810"/>
                <a:gd name="T107" fmla="*/ 1 h 960"/>
                <a:gd name="T108" fmla="*/ 0 w 810"/>
                <a:gd name="T109" fmla="*/ 1 h 960"/>
                <a:gd name="T110" fmla="*/ 0 w 810"/>
                <a:gd name="T111" fmla="*/ 1 h 960"/>
                <a:gd name="T112" fmla="*/ 0 w 810"/>
                <a:gd name="T113" fmla="*/ 1 h 960"/>
                <a:gd name="T114" fmla="*/ 0 w 810"/>
                <a:gd name="T115" fmla="*/ 1 h 960"/>
                <a:gd name="T116" fmla="*/ 0 w 810"/>
                <a:gd name="T117" fmla="*/ 1 h 960"/>
                <a:gd name="T118" fmla="*/ 0 w 810"/>
                <a:gd name="T119" fmla="*/ 1 h 960"/>
                <a:gd name="T120" fmla="*/ 0 w 810"/>
                <a:gd name="T121" fmla="*/ 1 h 960"/>
                <a:gd name="T122" fmla="*/ 0 w 810"/>
                <a:gd name="T123" fmla="*/ 1 h 9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10"/>
                <a:gd name="T187" fmla="*/ 0 h 960"/>
                <a:gd name="T188" fmla="*/ 810 w 810"/>
                <a:gd name="T189" fmla="*/ 960 h 9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10" h="960">
                  <a:moveTo>
                    <a:pt x="12" y="414"/>
                  </a:moveTo>
                  <a:cubicBezTo>
                    <a:pt x="18" y="410"/>
                    <a:pt x="25" y="407"/>
                    <a:pt x="30" y="402"/>
                  </a:cubicBezTo>
                  <a:cubicBezTo>
                    <a:pt x="39" y="391"/>
                    <a:pt x="54" y="366"/>
                    <a:pt x="54" y="366"/>
                  </a:cubicBezTo>
                  <a:cubicBezTo>
                    <a:pt x="129" y="391"/>
                    <a:pt x="194" y="359"/>
                    <a:pt x="264" y="342"/>
                  </a:cubicBezTo>
                  <a:cubicBezTo>
                    <a:pt x="276" y="306"/>
                    <a:pt x="272" y="338"/>
                    <a:pt x="252" y="318"/>
                  </a:cubicBezTo>
                  <a:cubicBezTo>
                    <a:pt x="220" y="286"/>
                    <a:pt x="276" y="310"/>
                    <a:pt x="228" y="294"/>
                  </a:cubicBezTo>
                  <a:cubicBezTo>
                    <a:pt x="224" y="288"/>
                    <a:pt x="221" y="281"/>
                    <a:pt x="216" y="276"/>
                  </a:cubicBezTo>
                  <a:cubicBezTo>
                    <a:pt x="211" y="271"/>
                    <a:pt x="201" y="271"/>
                    <a:pt x="198" y="264"/>
                  </a:cubicBezTo>
                  <a:cubicBezTo>
                    <a:pt x="192" y="250"/>
                    <a:pt x="215" y="238"/>
                    <a:pt x="222" y="234"/>
                  </a:cubicBezTo>
                  <a:cubicBezTo>
                    <a:pt x="247" y="222"/>
                    <a:pt x="296" y="223"/>
                    <a:pt x="312" y="222"/>
                  </a:cubicBezTo>
                  <a:cubicBezTo>
                    <a:pt x="321" y="186"/>
                    <a:pt x="325" y="200"/>
                    <a:pt x="354" y="180"/>
                  </a:cubicBezTo>
                  <a:cubicBezTo>
                    <a:pt x="377" y="146"/>
                    <a:pt x="349" y="118"/>
                    <a:pt x="390" y="132"/>
                  </a:cubicBezTo>
                  <a:cubicBezTo>
                    <a:pt x="404" y="128"/>
                    <a:pt x="422" y="127"/>
                    <a:pt x="432" y="114"/>
                  </a:cubicBezTo>
                  <a:cubicBezTo>
                    <a:pt x="449" y="93"/>
                    <a:pt x="437" y="87"/>
                    <a:pt x="468" y="66"/>
                  </a:cubicBezTo>
                  <a:cubicBezTo>
                    <a:pt x="470" y="60"/>
                    <a:pt x="470" y="52"/>
                    <a:pt x="474" y="48"/>
                  </a:cubicBezTo>
                  <a:cubicBezTo>
                    <a:pt x="487" y="35"/>
                    <a:pt x="497" y="45"/>
                    <a:pt x="510" y="48"/>
                  </a:cubicBezTo>
                  <a:cubicBezTo>
                    <a:pt x="537" y="54"/>
                    <a:pt x="562" y="57"/>
                    <a:pt x="588" y="66"/>
                  </a:cubicBezTo>
                  <a:cubicBezTo>
                    <a:pt x="604" y="55"/>
                    <a:pt x="612" y="52"/>
                    <a:pt x="624" y="36"/>
                  </a:cubicBezTo>
                  <a:cubicBezTo>
                    <a:pt x="633" y="25"/>
                    <a:pt x="648" y="0"/>
                    <a:pt x="648" y="0"/>
                  </a:cubicBezTo>
                  <a:cubicBezTo>
                    <a:pt x="672" y="8"/>
                    <a:pt x="676" y="18"/>
                    <a:pt x="684" y="42"/>
                  </a:cubicBezTo>
                  <a:cubicBezTo>
                    <a:pt x="672" y="79"/>
                    <a:pt x="677" y="42"/>
                    <a:pt x="696" y="72"/>
                  </a:cubicBezTo>
                  <a:cubicBezTo>
                    <a:pt x="703" y="83"/>
                    <a:pt x="708" y="108"/>
                    <a:pt x="708" y="108"/>
                  </a:cubicBezTo>
                  <a:cubicBezTo>
                    <a:pt x="688" y="168"/>
                    <a:pt x="733" y="141"/>
                    <a:pt x="768" y="132"/>
                  </a:cubicBezTo>
                  <a:cubicBezTo>
                    <a:pt x="803" y="144"/>
                    <a:pt x="803" y="147"/>
                    <a:pt x="810" y="186"/>
                  </a:cubicBezTo>
                  <a:cubicBezTo>
                    <a:pt x="808" y="192"/>
                    <a:pt x="808" y="200"/>
                    <a:pt x="804" y="204"/>
                  </a:cubicBezTo>
                  <a:cubicBezTo>
                    <a:pt x="794" y="214"/>
                    <a:pt x="768" y="228"/>
                    <a:pt x="768" y="228"/>
                  </a:cubicBezTo>
                  <a:cubicBezTo>
                    <a:pt x="783" y="272"/>
                    <a:pt x="783" y="252"/>
                    <a:pt x="774" y="288"/>
                  </a:cubicBezTo>
                  <a:cubicBezTo>
                    <a:pt x="762" y="284"/>
                    <a:pt x="750" y="280"/>
                    <a:pt x="738" y="276"/>
                  </a:cubicBezTo>
                  <a:cubicBezTo>
                    <a:pt x="732" y="274"/>
                    <a:pt x="720" y="270"/>
                    <a:pt x="720" y="270"/>
                  </a:cubicBezTo>
                  <a:cubicBezTo>
                    <a:pt x="707" y="274"/>
                    <a:pt x="694" y="277"/>
                    <a:pt x="684" y="288"/>
                  </a:cubicBezTo>
                  <a:cubicBezTo>
                    <a:pt x="675" y="299"/>
                    <a:pt x="672" y="316"/>
                    <a:pt x="660" y="324"/>
                  </a:cubicBezTo>
                  <a:cubicBezTo>
                    <a:pt x="642" y="336"/>
                    <a:pt x="624" y="348"/>
                    <a:pt x="606" y="360"/>
                  </a:cubicBezTo>
                  <a:cubicBezTo>
                    <a:pt x="600" y="364"/>
                    <a:pt x="588" y="372"/>
                    <a:pt x="588" y="372"/>
                  </a:cubicBezTo>
                  <a:cubicBezTo>
                    <a:pt x="586" y="386"/>
                    <a:pt x="579" y="400"/>
                    <a:pt x="582" y="414"/>
                  </a:cubicBezTo>
                  <a:cubicBezTo>
                    <a:pt x="585" y="428"/>
                    <a:pt x="606" y="450"/>
                    <a:pt x="606" y="450"/>
                  </a:cubicBezTo>
                  <a:cubicBezTo>
                    <a:pt x="604" y="458"/>
                    <a:pt x="605" y="468"/>
                    <a:pt x="600" y="474"/>
                  </a:cubicBezTo>
                  <a:cubicBezTo>
                    <a:pt x="591" y="485"/>
                    <a:pt x="564" y="498"/>
                    <a:pt x="564" y="498"/>
                  </a:cubicBezTo>
                  <a:cubicBezTo>
                    <a:pt x="554" y="529"/>
                    <a:pt x="538" y="522"/>
                    <a:pt x="558" y="552"/>
                  </a:cubicBezTo>
                  <a:cubicBezTo>
                    <a:pt x="551" y="606"/>
                    <a:pt x="542" y="610"/>
                    <a:pt x="522" y="654"/>
                  </a:cubicBezTo>
                  <a:cubicBezTo>
                    <a:pt x="507" y="689"/>
                    <a:pt x="515" y="701"/>
                    <a:pt x="486" y="720"/>
                  </a:cubicBezTo>
                  <a:cubicBezTo>
                    <a:pt x="469" y="714"/>
                    <a:pt x="449" y="705"/>
                    <a:pt x="432" y="720"/>
                  </a:cubicBezTo>
                  <a:cubicBezTo>
                    <a:pt x="422" y="728"/>
                    <a:pt x="420" y="756"/>
                    <a:pt x="420" y="756"/>
                  </a:cubicBezTo>
                  <a:cubicBezTo>
                    <a:pt x="416" y="798"/>
                    <a:pt x="413" y="908"/>
                    <a:pt x="396" y="942"/>
                  </a:cubicBezTo>
                  <a:cubicBezTo>
                    <a:pt x="391" y="951"/>
                    <a:pt x="369" y="957"/>
                    <a:pt x="360" y="960"/>
                  </a:cubicBezTo>
                  <a:cubicBezTo>
                    <a:pt x="334" y="921"/>
                    <a:pt x="321" y="878"/>
                    <a:pt x="306" y="834"/>
                  </a:cubicBezTo>
                  <a:cubicBezTo>
                    <a:pt x="308" y="820"/>
                    <a:pt x="319" y="771"/>
                    <a:pt x="306" y="756"/>
                  </a:cubicBezTo>
                  <a:cubicBezTo>
                    <a:pt x="298" y="746"/>
                    <a:pt x="270" y="744"/>
                    <a:pt x="270" y="744"/>
                  </a:cubicBezTo>
                  <a:cubicBezTo>
                    <a:pt x="262" y="769"/>
                    <a:pt x="277" y="814"/>
                    <a:pt x="252" y="822"/>
                  </a:cubicBezTo>
                  <a:cubicBezTo>
                    <a:pt x="240" y="826"/>
                    <a:pt x="216" y="834"/>
                    <a:pt x="216" y="834"/>
                  </a:cubicBezTo>
                  <a:cubicBezTo>
                    <a:pt x="195" y="820"/>
                    <a:pt x="182" y="810"/>
                    <a:pt x="174" y="786"/>
                  </a:cubicBezTo>
                  <a:cubicBezTo>
                    <a:pt x="184" y="727"/>
                    <a:pt x="191" y="699"/>
                    <a:pt x="252" y="684"/>
                  </a:cubicBezTo>
                  <a:cubicBezTo>
                    <a:pt x="277" y="667"/>
                    <a:pt x="279" y="646"/>
                    <a:pt x="288" y="618"/>
                  </a:cubicBezTo>
                  <a:cubicBezTo>
                    <a:pt x="292" y="606"/>
                    <a:pt x="300" y="582"/>
                    <a:pt x="300" y="582"/>
                  </a:cubicBezTo>
                  <a:cubicBezTo>
                    <a:pt x="282" y="576"/>
                    <a:pt x="264" y="570"/>
                    <a:pt x="246" y="564"/>
                  </a:cubicBezTo>
                  <a:cubicBezTo>
                    <a:pt x="240" y="562"/>
                    <a:pt x="228" y="558"/>
                    <a:pt x="228" y="558"/>
                  </a:cubicBezTo>
                  <a:cubicBezTo>
                    <a:pt x="190" y="615"/>
                    <a:pt x="162" y="586"/>
                    <a:pt x="78" y="582"/>
                  </a:cubicBezTo>
                  <a:cubicBezTo>
                    <a:pt x="58" y="575"/>
                    <a:pt x="44" y="565"/>
                    <a:pt x="24" y="558"/>
                  </a:cubicBezTo>
                  <a:cubicBezTo>
                    <a:pt x="7" y="508"/>
                    <a:pt x="33" y="588"/>
                    <a:pt x="12" y="498"/>
                  </a:cubicBezTo>
                  <a:cubicBezTo>
                    <a:pt x="9" y="486"/>
                    <a:pt x="0" y="462"/>
                    <a:pt x="0" y="462"/>
                  </a:cubicBezTo>
                  <a:cubicBezTo>
                    <a:pt x="2" y="452"/>
                    <a:pt x="3" y="442"/>
                    <a:pt x="6" y="432"/>
                  </a:cubicBezTo>
                  <a:cubicBezTo>
                    <a:pt x="9" y="420"/>
                    <a:pt x="14" y="408"/>
                    <a:pt x="18" y="396"/>
                  </a:cubicBezTo>
                  <a:cubicBezTo>
                    <a:pt x="20" y="390"/>
                    <a:pt x="14" y="408"/>
                    <a:pt x="12" y="414"/>
                  </a:cubicBezTo>
                  <a:close/>
                </a:path>
              </a:pathLst>
            </a:custGeom>
            <a:gradFill rotWithShape="0">
              <a:gsLst>
                <a:gs pos="0">
                  <a:srgbClr val="ABF0F7"/>
                </a:gs>
                <a:gs pos="100000">
                  <a:srgbClr val="CCFF99"/>
                </a:gs>
              </a:gsLst>
              <a:lin ang="5400000" scaled="1"/>
            </a:gradFill>
            <a:ln w="635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148501" name="Text Box 21"/>
          <p:cNvSpPr txBox="1">
            <a:spLocks noChangeArrowheads="1"/>
          </p:cNvSpPr>
          <p:nvPr/>
        </p:nvSpPr>
        <p:spPr bwMode="auto">
          <a:xfrm>
            <a:off x="6975475" y="1644650"/>
            <a:ext cx="1101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hangingPunct="0"/>
            <a:r>
              <a:rPr lang="en-US" altLang="en-US" sz="1600" b="1">
                <a:solidFill>
                  <a:schemeClr val="bg1"/>
                </a:solidFill>
                <a:latin typeface="Century Gothic" pitchFamily="34" charset="0"/>
              </a:rPr>
              <a:t>NEW Grid</a:t>
            </a:r>
          </a:p>
        </p:txBody>
      </p:sp>
      <p:sp>
        <p:nvSpPr>
          <p:cNvPr id="148502" name="Text Box 22"/>
          <p:cNvSpPr txBox="1">
            <a:spLocks noChangeArrowheads="1"/>
          </p:cNvSpPr>
          <p:nvPr/>
        </p:nvSpPr>
        <p:spPr bwMode="auto">
          <a:xfrm>
            <a:off x="7115175" y="2389188"/>
            <a:ext cx="6572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hangingPunct="0"/>
            <a:r>
              <a:rPr lang="en-US" altLang="en-US" sz="1400" b="1">
                <a:solidFill>
                  <a:srgbClr val="000000"/>
                </a:solidFill>
                <a:latin typeface="Century Gothic" pitchFamily="34" charset="0"/>
              </a:rPr>
              <a:t>South</a:t>
            </a:r>
          </a:p>
          <a:p>
            <a:pPr eaLnBrk="0" hangingPunct="0"/>
            <a:r>
              <a:rPr lang="en-US" altLang="en-US" sz="1400" b="1">
                <a:solidFill>
                  <a:srgbClr val="000000"/>
                </a:solidFill>
                <a:latin typeface="Century Gothic" pitchFamily="34" charset="0"/>
              </a:rPr>
              <a:t>Grid</a:t>
            </a:r>
          </a:p>
        </p:txBody>
      </p:sp>
      <p:sp>
        <p:nvSpPr>
          <p:cNvPr id="148503" name="Text Box 23"/>
          <p:cNvSpPr txBox="1">
            <a:spLocks noChangeArrowheads="1"/>
          </p:cNvSpPr>
          <p:nvPr/>
        </p:nvSpPr>
        <p:spPr bwMode="auto">
          <a:xfrm>
            <a:off x="477838" y="5486400"/>
            <a:ext cx="6651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hangingPunct="0"/>
            <a:r>
              <a:rPr lang="en-US" altLang="en-US" sz="1400" b="1">
                <a:solidFill>
                  <a:srgbClr val="000000"/>
                </a:solidFill>
                <a:latin typeface="Century Gothic" pitchFamily="34" charset="0"/>
              </a:rPr>
              <a:t>South</a:t>
            </a:r>
          </a:p>
        </p:txBody>
      </p:sp>
      <p:sp>
        <p:nvSpPr>
          <p:cNvPr id="148504" name="Text Box 24"/>
          <p:cNvSpPr txBox="1">
            <a:spLocks noChangeArrowheads="1"/>
          </p:cNvSpPr>
          <p:nvPr/>
        </p:nvSpPr>
        <p:spPr bwMode="auto">
          <a:xfrm>
            <a:off x="438150" y="4997450"/>
            <a:ext cx="6635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hangingPunct="0"/>
            <a:r>
              <a:rPr lang="en-US" altLang="en-US" sz="1600" b="1">
                <a:solidFill>
                  <a:srgbClr val="000000"/>
                </a:solidFill>
                <a:latin typeface="Century Gothic" pitchFamily="34" charset="0"/>
              </a:rPr>
              <a:t>West</a:t>
            </a:r>
          </a:p>
        </p:txBody>
      </p:sp>
      <p:sp>
        <p:nvSpPr>
          <p:cNvPr id="148505" name="Text Box 25"/>
          <p:cNvSpPr txBox="1">
            <a:spLocks noChangeArrowheads="1"/>
          </p:cNvSpPr>
          <p:nvPr/>
        </p:nvSpPr>
        <p:spPr bwMode="auto">
          <a:xfrm>
            <a:off x="414338" y="4387850"/>
            <a:ext cx="7286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hangingPunct="0"/>
            <a:r>
              <a:rPr lang="en-US" altLang="en-US" sz="1600" b="1">
                <a:solidFill>
                  <a:srgbClr val="000000"/>
                </a:solidFill>
                <a:latin typeface="Century Gothic" pitchFamily="34" charset="0"/>
              </a:rPr>
              <a:t>North</a:t>
            </a:r>
          </a:p>
        </p:txBody>
      </p:sp>
      <p:sp>
        <p:nvSpPr>
          <p:cNvPr id="148506" name="Text Box 26"/>
          <p:cNvSpPr txBox="1">
            <a:spLocks noChangeArrowheads="1"/>
          </p:cNvSpPr>
          <p:nvPr/>
        </p:nvSpPr>
        <p:spPr bwMode="auto">
          <a:xfrm>
            <a:off x="1222375" y="4819650"/>
            <a:ext cx="530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hangingPunct="0"/>
            <a:r>
              <a:rPr lang="en-US" altLang="en-US" sz="1400" b="1">
                <a:latin typeface="Century Gothic" pitchFamily="34" charset="0"/>
              </a:rPr>
              <a:t>East</a:t>
            </a:r>
          </a:p>
        </p:txBody>
      </p:sp>
      <p:sp>
        <p:nvSpPr>
          <p:cNvPr id="148507" name="Text Box 27"/>
          <p:cNvSpPr txBox="1">
            <a:spLocks noChangeArrowheads="1"/>
          </p:cNvSpPr>
          <p:nvPr/>
        </p:nvSpPr>
        <p:spPr bwMode="auto">
          <a:xfrm>
            <a:off x="1752600" y="5334000"/>
            <a:ext cx="1066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hangingPunct="0"/>
            <a:r>
              <a:rPr lang="en-US" altLang="en-US" sz="1400" b="1">
                <a:solidFill>
                  <a:srgbClr val="000000"/>
                </a:solidFill>
                <a:latin typeface="Century Gothic" pitchFamily="34" charset="0"/>
              </a:rPr>
              <a:t>Northeast</a:t>
            </a:r>
          </a:p>
        </p:txBody>
      </p:sp>
      <p:sp>
        <p:nvSpPr>
          <p:cNvPr id="148508" name="Line 28"/>
          <p:cNvSpPr>
            <a:spLocks noChangeShapeType="1"/>
          </p:cNvSpPr>
          <p:nvPr/>
        </p:nvSpPr>
        <p:spPr bwMode="auto">
          <a:xfrm flipH="1" flipV="1">
            <a:off x="2209800" y="4876800"/>
            <a:ext cx="152400" cy="457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148509" name="AutoShape 29"/>
          <p:cNvSpPr>
            <a:spLocks noChangeArrowheads="1"/>
          </p:cNvSpPr>
          <p:nvPr/>
        </p:nvSpPr>
        <p:spPr bwMode="auto">
          <a:xfrm>
            <a:off x="1000125" y="6105525"/>
            <a:ext cx="2209800" cy="609600"/>
          </a:xfrm>
          <a:prstGeom prst="roundRect">
            <a:avLst>
              <a:gd name="adj" fmla="val 16667"/>
            </a:avLst>
          </a:prstGeom>
          <a:solidFill>
            <a:srgbClr val="FF7C8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0" hangingPunct="0"/>
            <a:r>
              <a:rPr lang="en-US" altLang="en-US" sz="1600" b="1">
                <a:latin typeface="Century Gothic" pitchFamily="34" charset="0"/>
              </a:rPr>
              <a:t>Five Regional Grids</a:t>
            </a:r>
          </a:p>
          <a:p>
            <a:pPr algn="ctr" eaLnBrk="0" hangingPunct="0"/>
            <a:r>
              <a:rPr lang="en-US" altLang="en-US" sz="1600" b="1">
                <a:latin typeface="Century Gothic" pitchFamily="34" charset="0"/>
              </a:rPr>
              <a:t>Five Frequencies</a:t>
            </a:r>
          </a:p>
        </p:txBody>
      </p:sp>
      <p:sp>
        <p:nvSpPr>
          <p:cNvPr id="148510" name="AutoShape 30"/>
          <p:cNvSpPr>
            <a:spLocks noChangeArrowheads="1"/>
          </p:cNvSpPr>
          <p:nvPr/>
        </p:nvSpPr>
        <p:spPr bwMode="auto">
          <a:xfrm>
            <a:off x="395288" y="2349500"/>
            <a:ext cx="22098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ABF0F7"/>
              </a:gs>
              <a:gs pos="100000">
                <a:srgbClr val="00FF99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0" hangingPunct="0"/>
            <a:r>
              <a:rPr lang="en-US" altLang="en-US" b="1">
                <a:solidFill>
                  <a:srgbClr val="000000"/>
                </a:solidFill>
                <a:latin typeface="Century Gothic" pitchFamily="34" charset="0"/>
              </a:rPr>
              <a:t>October 1991</a:t>
            </a:r>
          </a:p>
          <a:p>
            <a:pPr algn="ctr" eaLnBrk="0" hangingPunct="0"/>
            <a:r>
              <a:rPr lang="en-US" altLang="en-US" b="1">
                <a:solidFill>
                  <a:srgbClr val="000000"/>
                </a:solidFill>
                <a:latin typeface="Century Gothic" pitchFamily="34" charset="0"/>
              </a:rPr>
              <a:t>East and Northeast </a:t>
            </a:r>
          </a:p>
          <a:p>
            <a:pPr algn="ctr" eaLnBrk="0" hangingPunct="0"/>
            <a:r>
              <a:rPr lang="en-US" altLang="en-US" b="1">
                <a:solidFill>
                  <a:srgbClr val="000000"/>
                </a:solidFill>
                <a:latin typeface="Century Gothic" pitchFamily="34" charset="0"/>
              </a:rPr>
              <a:t>synchronized</a:t>
            </a:r>
          </a:p>
        </p:txBody>
      </p:sp>
      <p:sp>
        <p:nvSpPr>
          <p:cNvPr id="148511" name="AutoShape 31"/>
          <p:cNvSpPr>
            <a:spLocks noChangeArrowheads="1"/>
          </p:cNvSpPr>
          <p:nvPr/>
        </p:nvSpPr>
        <p:spPr bwMode="auto">
          <a:xfrm>
            <a:off x="2627313" y="1341438"/>
            <a:ext cx="2425700" cy="8382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0" hangingPunct="0"/>
            <a:r>
              <a:rPr lang="en-US" altLang="en-US" b="1">
                <a:solidFill>
                  <a:srgbClr val="000000"/>
                </a:solidFill>
                <a:latin typeface="Century Gothic" pitchFamily="34" charset="0"/>
              </a:rPr>
              <a:t>March 2003</a:t>
            </a:r>
          </a:p>
          <a:p>
            <a:pPr algn="ctr" eaLnBrk="0" hangingPunct="0"/>
            <a:r>
              <a:rPr lang="en-US" altLang="en-US" b="1">
                <a:solidFill>
                  <a:srgbClr val="000000"/>
                </a:solidFill>
                <a:latin typeface="Century Gothic" pitchFamily="34" charset="0"/>
              </a:rPr>
              <a:t>West synchronized </a:t>
            </a:r>
          </a:p>
          <a:p>
            <a:pPr algn="ctr" eaLnBrk="0" hangingPunct="0"/>
            <a:r>
              <a:rPr lang="en-US" altLang="en-US" b="1">
                <a:solidFill>
                  <a:srgbClr val="000000"/>
                </a:solidFill>
                <a:latin typeface="Century Gothic" pitchFamily="34" charset="0"/>
              </a:rPr>
              <a:t>With East &amp; Northeast</a:t>
            </a:r>
          </a:p>
        </p:txBody>
      </p:sp>
      <p:sp>
        <p:nvSpPr>
          <p:cNvPr id="148512" name="AutoShape 32"/>
          <p:cNvSpPr>
            <a:spLocks noChangeArrowheads="1"/>
          </p:cNvSpPr>
          <p:nvPr/>
        </p:nvSpPr>
        <p:spPr bwMode="auto">
          <a:xfrm>
            <a:off x="4284663" y="188913"/>
            <a:ext cx="2713037" cy="982662"/>
          </a:xfrm>
          <a:prstGeom prst="roundRect">
            <a:avLst>
              <a:gd name="adj" fmla="val 16667"/>
            </a:avLst>
          </a:prstGeom>
          <a:solidFill>
            <a:srgbClr val="33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0" hangingPunct="0"/>
            <a:r>
              <a:rPr lang="en-US" altLang="en-US" sz="2000" b="1">
                <a:solidFill>
                  <a:srgbClr val="000000"/>
                </a:solidFill>
                <a:latin typeface="Century Gothic" pitchFamily="34" charset="0"/>
              </a:rPr>
              <a:t>August 2006</a:t>
            </a:r>
          </a:p>
          <a:p>
            <a:pPr algn="ctr" eaLnBrk="0" hangingPunct="0"/>
            <a:r>
              <a:rPr lang="en-US" altLang="en-US" sz="2000" b="1">
                <a:solidFill>
                  <a:srgbClr val="000000"/>
                </a:solidFill>
                <a:latin typeface="Century Gothic" pitchFamily="34" charset="0"/>
              </a:rPr>
              <a:t>North synchronized </a:t>
            </a:r>
          </a:p>
          <a:p>
            <a:pPr algn="ctr" eaLnBrk="0" hangingPunct="0"/>
            <a:r>
              <a:rPr lang="en-US" altLang="en-US" sz="2000" b="1">
                <a:solidFill>
                  <a:srgbClr val="000000"/>
                </a:solidFill>
                <a:latin typeface="Century Gothic" pitchFamily="34" charset="0"/>
              </a:rPr>
              <a:t>With Central Grid</a:t>
            </a:r>
          </a:p>
        </p:txBody>
      </p:sp>
      <p:sp>
        <p:nvSpPr>
          <p:cNvPr id="148513" name="Text Box 33"/>
          <p:cNvSpPr txBox="1">
            <a:spLocks noChangeArrowheads="1"/>
          </p:cNvSpPr>
          <p:nvPr/>
        </p:nvSpPr>
        <p:spPr bwMode="auto">
          <a:xfrm>
            <a:off x="4865688" y="3429000"/>
            <a:ext cx="13827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hangingPunct="0"/>
            <a:r>
              <a:rPr lang="en-US" altLang="en-US" sz="1600" b="1">
                <a:solidFill>
                  <a:srgbClr val="000000"/>
                </a:solidFill>
                <a:latin typeface="Century Gothic" pitchFamily="34" charset="0"/>
              </a:rPr>
              <a:t>Central Grid</a:t>
            </a:r>
          </a:p>
        </p:txBody>
      </p:sp>
      <p:sp>
        <p:nvSpPr>
          <p:cNvPr id="148514" name="AutoShape 35"/>
          <p:cNvSpPr>
            <a:spLocks noChangeArrowheads="1"/>
          </p:cNvSpPr>
          <p:nvPr/>
        </p:nvSpPr>
        <p:spPr bwMode="auto">
          <a:xfrm>
            <a:off x="1258888" y="333375"/>
            <a:ext cx="2484437" cy="792163"/>
          </a:xfrm>
          <a:prstGeom prst="roundRect">
            <a:avLst>
              <a:gd name="adj" fmla="val 16667"/>
            </a:avLst>
          </a:prstGeom>
          <a:solidFill>
            <a:srgbClr val="FF7C8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0" hangingPunct="0"/>
            <a:r>
              <a:rPr lang="en-US" altLang="en-US" b="1">
                <a:latin typeface="Century Gothic" pitchFamily="34" charset="0"/>
              </a:rPr>
              <a:t>Five Regional Grids</a:t>
            </a:r>
          </a:p>
          <a:p>
            <a:pPr algn="ctr" eaLnBrk="0" hangingPunct="0"/>
            <a:r>
              <a:rPr lang="en-US" altLang="en-US" b="1">
                <a:latin typeface="Century Gothic" pitchFamily="34" charset="0"/>
              </a:rPr>
              <a:t>Two Frequencies</a:t>
            </a:r>
          </a:p>
        </p:txBody>
      </p:sp>
      <p:sp>
        <p:nvSpPr>
          <p:cNvPr id="148515" name="Line 37"/>
          <p:cNvSpPr>
            <a:spLocks noChangeShapeType="1"/>
          </p:cNvSpPr>
          <p:nvPr/>
        </p:nvSpPr>
        <p:spPr bwMode="auto">
          <a:xfrm flipH="1" flipV="1">
            <a:off x="1447800" y="55626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148516" name="Line 38"/>
          <p:cNvSpPr>
            <a:spLocks noChangeShapeType="1"/>
          </p:cNvSpPr>
          <p:nvPr/>
        </p:nvSpPr>
        <p:spPr bwMode="auto">
          <a:xfrm>
            <a:off x="1905000" y="3200400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148517" name="Line 39"/>
          <p:cNvSpPr>
            <a:spLocks noChangeShapeType="1"/>
          </p:cNvSpPr>
          <p:nvPr/>
        </p:nvSpPr>
        <p:spPr bwMode="auto">
          <a:xfrm>
            <a:off x="3886200" y="2362200"/>
            <a:ext cx="9144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148518" name="Line 40"/>
          <p:cNvSpPr>
            <a:spLocks noChangeShapeType="1"/>
          </p:cNvSpPr>
          <p:nvPr/>
        </p:nvSpPr>
        <p:spPr bwMode="auto">
          <a:xfrm>
            <a:off x="6172200" y="1295400"/>
            <a:ext cx="457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43" name="AutoShape 29"/>
          <p:cNvSpPr>
            <a:spLocks noChangeArrowheads="1"/>
          </p:cNvSpPr>
          <p:nvPr/>
        </p:nvSpPr>
        <p:spPr bwMode="auto">
          <a:xfrm>
            <a:off x="7929563" y="2571750"/>
            <a:ext cx="1214437" cy="857250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600" b="1" dirty="0">
                <a:latin typeface="Century Gothic" pitchFamily="34" charset="0"/>
                <a:cs typeface="Arial" charset="0"/>
              </a:rPr>
              <a:t>SR Synch </a:t>
            </a:r>
          </a:p>
          <a:p>
            <a:pPr eaLnBrk="0" hangingPunct="0">
              <a:defRPr/>
            </a:pPr>
            <a:r>
              <a:rPr lang="en-US" sz="1600" b="1" dirty="0">
                <a:latin typeface="Century Gothic" pitchFamily="34" charset="0"/>
                <a:cs typeface="Arial" charset="0"/>
              </a:rPr>
              <a:t>By 2013-14</a:t>
            </a:r>
          </a:p>
        </p:txBody>
      </p:sp>
      <p:sp>
        <p:nvSpPr>
          <p:cNvPr id="44" name="AutoShape 35"/>
          <p:cNvSpPr>
            <a:spLocks noChangeArrowheads="1"/>
          </p:cNvSpPr>
          <p:nvPr/>
        </p:nvSpPr>
        <p:spPr bwMode="auto">
          <a:xfrm>
            <a:off x="4414837" y="5195428"/>
            <a:ext cx="4429125" cy="1214437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b="1" dirty="0">
                <a:latin typeface="Century Gothic" pitchFamily="34" charset="0"/>
              </a:rPr>
              <a:t>Inter – Regional</a:t>
            </a:r>
          </a:p>
          <a:p>
            <a:pPr algn="ctr" eaLnBrk="0" hangingPunct="0">
              <a:defRPr/>
            </a:pPr>
            <a:r>
              <a:rPr lang="en-US" b="1" dirty="0">
                <a:latin typeface="Century Gothic" pitchFamily="34" charset="0"/>
              </a:rPr>
              <a:t>Capacity:</a:t>
            </a:r>
          </a:p>
          <a:p>
            <a:pPr algn="ctr" eaLnBrk="0" hangingPunct="0">
              <a:defRPr/>
            </a:pPr>
            <a:r>
              <a:rPr lang="en-US" b="1" dirty="0" smtClean="0">
                <a:latin typeface="Century Gothic" pitchFamily="34" charset="0"/>
              </a:rPr>
              <a:t>44850 MW</a:t>
            </a:r>
            <a:endParaRPr lang="en-US" b="1" dirty="0">
              <a:latin typeface="Century Gothic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3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38857199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4" y="188640"/>
            <a:ext cx="8856984" cy="706090"/>
          </a:xfrm>
        </p:spPr>
        <p:txBody>
          <a:bodyPr>
            <a:normAutofit fontScale="90000"/>
          </a:bodyPr>
          <a:lstStyle/>
          <a:p>
            <a:r>
              <a:rPr lang="en-IN" b="1" dirty="0" smtClean="0"/>
              <a:t>Obligation of Transmission Licensee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0728"/>
            <a:ext cx="8301608" cy="5616624"/>
          </a:xfrm>
        </p:spPr>
        <p:txBody>
          <a:bodyPr>
            <a:normAutofit/>
          </a:bodyPr>
          <a:lstStyle/>
          <a:p>
            <a:pPr marL="457200" indent="-457200">
              <a:spcAft>
                <a:spcPts val="1200"/>
              </a:spcAft>
              <a:buFont typeface="+mj-lt"/>
              <a:buAutoNum type="arabicParenR"/>
            </a:pPr>
            <a:r>
              <a:rPr lang="en-IN" sz="2800" dirty="0"/>
              <a:t>P</a:t>
            </a:r>
            <a:r>
              <a:rPr lang="en-IN" sz="2800" dirty="0" smtClean="0"/>
              <a:t>rovide </a:t>
            </a:r>
            <a:r>
              <a:rPr lang="en-IN" sz="2800" dirty="0"/>
              <a:t>non-discriminatory open access to its transmission </a:t>
            </a:r>
            <a:r>
              <a:rPr lang="en-IN" sz="2800" dirty="0" smtClean="0"/>
              <a:t>system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arenR"/>
            </a:pPr>
            <a:r>
              <a:rPr lang="en-IN" sz="2800" dirty="0"/>
              <a:t>P</a:t>
            </a:r>
            <a:r>
              <a:rPr lang="en-IN" sz="2800" dirty="0" smtClean="0"/>
              <a:t>ay </a:t>
            </a:r>
            <a:r>
              <a:rPr lang="en-IN" sz="2800" dirty="0"/>
              <a:t>the licence </a:t>
            </a:r>
            <a:r>
              <a:rPr lang="en-IN" sz="2800" dirty="0" smtClean="0"/>
              <a:t>fee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arenR"/>
            </a:pPr>
            <a:r>
              <a:rPr lang="en-IN" sz="2800" dirty="0"/>
              <a:t>C</a:t>
            </a:r>
            <a:r>
              <a:rPr lang="en-IN" sz="2800" dirty="0" smtClean="0"/>
              <a:t>omply </a:t>
            </a:r>
            <a:r>
              <a:rPr lang="en-IN" sz="2800" dirty="0"/>
              <a:t>with all other regulations, including the regulations specified by the Commission regarding utilisation of the transmission assets for a business other than transmission of electricity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30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8634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4" y="188640"/>
            <a:ext cx="8856984" cy="706090"/>
          </a:xfrm>
        </p:spPr>
        <p:txBody>
          <a:bodyPr>
            <a:normAutofit fontScale="90000"/>
          </a:bodyPr>
          <a:lstStyle/>
          <a:p>
            <a:r>
              <a:rPr lang="en-IN" b="1" dirty="0" smtClean="0"/>
              <a:t>Other Conditions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0728"/>
            <a:ext cx="8301608" cy="5616624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en-IN" sz="2400" dirty="0" smtClean="0"/>
              <a:t>Not to enter </a:t>
            </a:r>
            <a:r>
              <a:rPr lang="en-IN" sz="2400" dirty="0"/>
              <a:t>into any contract or otherwise engage in the business of trading of </a:t>
            </a:r>
            <a:r>
              <a:rPr lang="en-IN" sz="2400" dirty="0" smtClean="0"/>
              <a:t>electricity</a:t>
            </a:r>
          </a:p>
          <a:p>
            <a:pPr marL="457200" indent="-457200">
              <a:buFont typeface="+mj-lt"/>
              <a:buAutoNum type="arabicParenR"/>
            </a:pPr>
            <a:r>
              <a:rPr lang="en-IN" sz="2400" dirty="0"/>
              <a:t>In case of default by the licensee in debt repayment, the Commission may, on an application made by the lenders, assign the licence to a nominee of the </a:t>
            </a:r>
            <a:r>
              <a:rPr lang="en-IN" sz="2400" dirty="0" smtClean="0"/>
              <a:t>lender</a:t>
            </a:r>
          </a:p>
          <a:p>
            <a:pPr marL="457200" indent="-457200">
              <a:buFont typeface="+mj-lt"/>
              <a:buAutoNum type="arabicParenR"/>
            </a:pPr>
            <a:endParaRPr lang="en-IN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31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57704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D:\Downloads\than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5" name="Slide Number Placeholder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CB2C82-26A2-4BB1-A061-0E04D8E65F06}" type="slidenum">
              <a:rPr lang="en-GB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GB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852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3338"/>
            <a:ext cx="9144000" cy="457200"/>
          </a:xfrm>
        </p:spPr>
        <p:txBody>
          <a:bodyPr rtlCol="0">
            <a:norm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altLang="en-US" sz="3200" b="1" dirty="0">
                <a:solidFill>
                  <a:srgbClr val="C00000"/>
                </a:solidFill>
                <a:latin typeface="+mn-lt"/>
                <a:ea typeface="Arial Unicode MS" pitchFamily="34" charset="-128"/>
                <a:cs typeface="Arial" charset="0"/>
              </a:rPr>
              <a:t>Transmission System – As of Today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838200"/>
            <a:ext cx="8839200" cy="5805488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</a:rPr>
              <a:t>Strong back bone of </a:t>
            </a:r>
            <a:r>
              <a:rPr lang="en-US" sz="2400" b="1" dirty="0" smtClean="0">
                <a:solidFill>
                  <a:srgbClr val="002060"/>
                </a:solidFill>
              </a:rPr>
              <a:t>400 kV </a:t>
            </a:r>
            <a:r>
              <a:rPr lang="en-US" sz="2400" dirty="0" smtClean="0">
                <a:solidFill>
                  <a:srgbClr val="002060"/>
                </a:solidFill>
              </a:rPr>
              <a:t>– Overlay of </a:t>
            </a:r>
            <a:r>
              <a:rPr lang="en-US" sz="2400" b="1" dirty="0" smtClean="0">
                <a:solidFill>
                  <a:srgbClr val="002060"/>
                </a:solidFill>
              </a:rPr>
              <a:t>765 kV </a:t>
            </a:r>
            <a:r>
              <a:rPr lang="en-US" sz="2400" dirty="0" smtClean="0">
                <a:solidFill>
                  <a:srgbClr val="002060"/>
                </a:solidFill>
              </a:rPr>
              <a:t>&amp; high capacity </a:t>
            </a:r>
            <a:r>
              <a:rPr lang="en-US" sz="2400" b="1" dirty="0" smtClean="0">
                <a:solidFill>
                  <a:srgbClr val="002060"/>
                </a:solidFill>
              </a:rPr>
              <a:t>HVDC</a:t>
            </a:r>
            <a:r>
              <a:rPr lang="en-US" sz="2400" dirty="0" smtClean="0">
                <a:solidFill>
                  <a:srgbClr val="002060"/>
                </a:solidFill>
              </a:rPr>
              <a:t>  under Implementation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 smtClean="0">
              <a:solidFill>
                <a:srgbClr val="00206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002060"/>
                </a:solidFill>
              </a:rPr>
              <a:t>All India synchronous grid </a:t>
            </a:r>
            <a:r>
              <a:rPr lang="en-US" sz="2400" dirty="0" smtClean="0">
                <a:solidFill>
                  <a:srgbClr val="002060"/>
                </a:solidFill>
              </a:rPr>
              <a:t>– One of the largest in the World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 smtClean="0">
              <a:solidFill>
                <a:srgbClr val="00206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</a:rPr>
              <a:t>Thriving </a:t>
            </a:r>
            <a:r>
              <a:rPr lang="en-US" sz="2400" b="1" dirty="0" smtClean="0">
                <a:solidFill>
                  <a:srgbClr val="002060"/>
                </a:solidFill>
              </a:rPr>
              <a:t>Pan-India Single Market</a:t>
            </a:r>
            <a:r>
              <a:rPr lang="en-US" sz="2400" dirty="0" smtClean="0">
                <a:solidFill>
                  <a:srgbClr val="002060"/>
                </a:solidFill>
              </a:rPr>
              <a:t> enabled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 smtClean="0">
              <a:solidFill>
                <a:srgbClr val="00206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</a:rPr>
              <a:t>Under new concept of planning, </a:t>
            </a:r>
            <a:r>
              <a:rPr lang="en-US" sz="2400" b="1" dirty="0" smtClean="0">
                <a:solidFill>
                  <a:srgbClr val="002060"/>
                </a:solidFill>
              </a:rPr>
              <a:t>10 nos. of high capacity corridors evolved</a:t>
            </a:r>
            <a:r>
              <a:rPr lang="en-US" sz="2400" dirty="0" smtClean="0">
                <a:solidFill>
                  <a:srgbClr val="002060"/>
                </a:solidFill>
              </a:rPr>
              <a:t> - to reduce the dependency on a particular generation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 smtClean="0">
              <a:solidFill>
                <a:srgbClr val="00206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</a:rPr>
              <a:t>No congestion in LTA, </a:t>
            </a:r>
            <a:r>
              <a:rPr lang="en-US" sz="2400" b="1" dirty="0" smtClean="0">
                <a:solidFill>
                  <a:srgbClr val="002060"/>
                </a:solidFill>
              </a:rPr>
              <a:t>Congestion only in STOA &amp; MTOA </a:t>
            </a:r>
            <a:r>
              <a:rPr lang="en-US" sz="2400" dirty="0" smtClean="0">
                <a:solidFill>
                  <a:srgbClr val="002060"/>
                </a:solidFill>
              </a:rPr>
              <a:t>: Total congestion in 2013-14, about 5.6 BU (0.6%) as against annual generation of about 950 BU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>
              <a:solidFill>
                <a:srgbClr val="00206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</a:rPr>
              <a:t>Most Advance </a:t>
            </a:r>
            <a:r>
              <a:rPr lang="en-US" sz="2400" b="1" dirty="0" smtClean="0">
                <a:solidFill>
                  <a:srgbClr val="002060"/>
                </a:solidFill>
              </a:rPr>
              <a:t>Load </a:t>
            </a:r>
            <a:r>
              <a:rPr lang="en-US" sz="2400" b="1" dirty="0" err="1" smtClean="0">
                <a:solidFill>
                  <a:srgbClr val="002060"/>
                </a:solidFill>
              </a:rPr>
              <a:t>Despatch</a:t>
            </a:r>
            <a:r>
              <a:rPr lang="en-US" sz="2400" b="1" dirty="0" smtClean="0">
                <a:solidFill>
                  <a:srgbClr val="002060"/>
                </a:solidFill>
              </a:rPr>
              <a:t> Centre </a:t>
            </a:r>
            <a:r>
              <a:rPr lang="en-US" sz="2400" dirty="0" smtClean="0">
                <a:solidFill>
                  <a:srgbClr val="002060"/>
                </a:solidFill>
              </a:rPr>
              <a:t>in Operation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solidFill>
                <a:srgbClr val="00206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solidFill>
                <a:srgbClr val="00206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168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027113"/>
            <a:ext cx="4248150" cy="47053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 dirty="0" smtClean="0"/>
              <a:t>Earlier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Generation is licensed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Regional self sufficiency with limited inter-regional allocation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Predictable Transmission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3338"/>
            <a:ext cx="9144000" cy="457200"/>
          </a:xfrm>
        </p:spPr>
        <p:txBody>
          <a:bodyPr rtlCol="0">
            <a:norm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altLang="en-US" sz="3200" b="1" dirty="0">
                <a:solidFill>
                  <a:srgbClr val="C00000"/>
                </a:solidFill>
                <a:latin typeface="+mn-lt"/>
                <a:ea typeface="Arial Unicode MS" pitchFamily="34" charset="-128"/>
                <a:cs typeface="Arial" charset="0"/>
              </a:rPr>
              <a:t>Change in  Paradigm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645025" y="1052513"/>
            <a:ext cx="4194175" cy="46799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just">
              <a:buFontTx/>
              <a:buNone/>
              <a:defRPr/>
            </a:pPr>
            <a:r>
              <a:rPr lang="en-US" sz="2800" b="1" dirty="0" smtClean="0"/>
              <a:t>Now</a:t>
            </a:r>
          </a:p>
          <a:p>
            <a:pPr algn="just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dk1"/>
                </a:solidFill>
              </a:rPr>
              <a:t>De-licensed/Uncertainty in </a:t>
            </a:r>
            <a:r>
              <a:rPr lang="en-US" sz="2600" dirty="0">
                <a:solidFill>
                  <a:schemeClr val="dk1"/>
                </a:solidFill>
              </a:rPr>
              <a:t>generation</a:t>
            </a:r>
          </a:p>
          <a:p>
            <a:pPr algn="just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dk1"/>
                </a:solidFill>
              </a:rPr>
              <a:t>Connectivity to Generators without PPA/Direction</a:t>
            </a:r>
            <a:endParaRPr lang="en-US" sz="2600" dirty="0">
              <a:solidFill>
                <a:schemeClr val="dk1"/>
              </a:solidFill>
            </a:endParaRPr>
          </a:p>
          <a:p>
            <a:pPr algn="just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chemeClr val="dk1"/>
                </a:solidFill>
              </a:rPr>
              <a:t>Open access across the </a:t>
            </a:r>
            <a:r>
              <a:rPr lang="en-US" sz="2600" dirty="0" smtClean="0">
                <a:solidFill>
                  <a:schemeClr val="dk1"/>
                </a:solidFill>
              </a:rPr>
              <a:t>nation</a:t>
            </a:r>
          </a:p>
          <a:p>
            <a:pPr algn="just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dk1"/>
                </a:solidFill>
              </a:rPr>
              <a:t>Long term Access on Target Region</a:t>
            </a:r>
            <a:endParaRPr lang="en-US" sz="2600" dirty="0">
              <a:solidFill>
                <a:schemeClr val="dk1"/>
              </a:solidFill>
            </a:endParaRPr>
          </a:p>
          <a:p>
            <a:pPr algn="just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chemeClr val="dk1"/>
                </a:solidFill>
              </a:rPr>
              <a:t>Economic </a:t>
            </a:r>
            <a:r>
              <a:rPr lang="en-US" sz="2600" dirty="0" err="1">
                <a:solidFill>
                  <a:schemeClr val="dk1"/>
                </a:solidFill>
              </a:rPr>
              <a:t>despatch</a:t>
            </a:r>
            <a:r>
              <a:rPr lang="en-US" sz="2600" dirty="0">
                <a:solidFill>
                  <a:schemeClr val="dk1"/>
                </a:solidFill>
              </a:rPr>
              <a:t> of </a:t>
            </a:r>
            <a:r>
              <a:rPr lang="en-US" sz="2600" dirty="0" smtClean="0">
                <a:solidFill>
                  <a:schemeClr val="dk1"/>
                </a:solidFill>
              </a:rPr>
              <a:t>generation</a:t>
            </a:r>
            <a:endParaRPr lang="en-US" sz="2800" dirty="0" smtClean="0"/>
          </a:p>
          <a:p>
            <a:pPr algn="just">
              <a:defRPr/>
            </a:pPr>
            <a:endParaRPr lang="en-US" sz="2800" dirty="0" smtClean="0"/>
          </a:p>
          <a:p>
            <a:pPr marL="0" indent="0" algn="just">
              <a:buFontTx/>
              <a:buNone/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85199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FC99276-2D73-440B-8F72-F7E0EB89A708}" type="slidenum">
              <a:rPr lang="en-GB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GB" smtClean="0">
              <a:solidFill>
                <a:srgbClr val="898989"/>
              </a:solidFill>
            </a:endParaRPr>
          </a:p>
        </p:txBody>
      </p:sp>
      <p:pic>
        <p:nvPicPr>
          <p:cNvPr id="41987" name="Chart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-119"/>
          <a:stretch>
            <a:fillRect/>
          </a:stretch>
        </p:blipFill>
        <p:spPr bwMode="auto">
          <a:xfrm>
            <a:off x="0" y="1506538"/>
            <a:ext cx="9144000" cy="535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TextBox 6"/>
          <p:cNvSpPr txBox="1">
            <a:spLocks noChangeArrowheads="1"/>
          </p:cNvSpPr>
          <p:nvPr/>
        </p:nvSpPr>
        <p:spPr bwMode="auto">
          <a:xfrm>
            <a:off x="7308850" y="938213"/>
            <a:ext cx="18351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IN" altLang="en-US" sz="1600">
                <a:latin typeface="Calibri" pitchFamily="34" charset="0"/>
              </a:rPr>
              <a:t>All Figures in GW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0" hangingPunct="0">
              <a:lnSpc>
                <a:spcPct val="70000"/>
              </a:lnSpc>
              <a:defRPr/>
            </a:pPr>
            <a:r>
              <a:rPr lang="en-IN" altLang="en-US" sz="3200" b="1" dirty="0" smtClean="0">
                <a:solidFill>
                  <a:srgbClr val="C00000"/>
                </a:solidFill>
                <a:latin typeface="+mn-lt"/>
                <a:ea typeface="Arial Unicode MS" pitchFamily="34" charset="-128"/>
                <a:cs typeface="Arial" charset="0"/>
              </a:rPr>
              <a:t>Plan-wise </a:t>
            </a:r>
            <a:r>
              <a:rPr lang="en-IN" altLang="en-US" sz="3200" b="1" dirty="0">
                <a:solidFill>
                  <a:srgbClr val="C00000"/>
                </a:solidFill>
                <a:latin typeface="+mn-lt"/>
                <a:ea typeface="Arial Unicode MS" pitchFamily="34" charset="-128"/>
                <a:cs typeface="Arial" charset="0"/>
              </a:rPr>
              <a:t>Growth in Generation and </a:t>
            </a:r>
            <a:r>
              <a:rPr lang="en-IN" altLang="en-US" sz="3200" b="1" dirty="0" smtClean="0">
                <a:solidFill>
                  <a:srgbClr val="C00000"/>
                </a:solidFill>
                <a:latin typeface="+mn-lt"/>
                <a:ea typeface="Arial Unicode MS" pitchFamily="34" charset="-128"/>
                <a:cs typeface="Arial" charset="0"/>
              </a:rPr>
              <a:t>Demand</a:t>
            </a:r>
            <a:endParaRPr lang="en-IN" altLang="en-US" sz="3200" b="1" dirty="0">
              <a:solidFill>
                <a:srgbClr val="C00000"/>
              </a:solidFill>
              <a:latin typeface="+mn-lt"/>
              <a:ea typeface="Arial Unicode MS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009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04" y="188640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n-IN" b="1" dirty="0" smtClean="0"/>
              <a:t>Growth of Generation in Past years</a:t>
            </a:r>
            <a:endParaRPr lang="en-IN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69720811"/>
              </p:ext>
            </p:extLst>
          </p:nvPr>
        </p:nvGraphicFramePr>
        <p:xfrm>
          <a:off x="251520" y="980728"/>
          <a:ext cx="8568952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5536" y="6021288"/>
            <a:ext cx="8424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N" sz="1200" dirty="0" smtClean="0"/>
              <a:t>* 2014-15 – UPTO 15</a:t>
            </a:r>
            <a:r>
              <a:rPr lang="en-IN" sz="1200" baseline="30000" dirty="0" smtClean="0"/>
              <a:t>th</a:t>
            </a:r>
            <a:r>
              <a:rPr lang="en-IN" sz="1200" dirty="0" smtClean="0"/>
              <a:t> Jan, 2015</a:t>
            </a:r>
            <a:endParaRPr lang="en-IN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6309320"/>
            <a:ext cx="8424936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IN" sz="2400" b="1" dirty="0" smtClean="0"/>
              <a:t>Cumulative Capacity Addition in last 8 years : about 106 GW</a:t>
            </a:r>
            <a:endParaRPr lang="en-IN" sz="24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EE21-7979-465A-9B61-F8632C4DBD04}" type="slidenum">
              <a:rPr lang="en-IN" smtClean="0"/>
              <a:pPr/>
              <a:t>7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53490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38"/>
          <p:cNvGrpSpPr>
            <a:grpSpLocks/>
          </p:cNvGrpSpPr>
          <p:nvPr/>
        </p:nvGrpSpPr>
        <p:grpSpPr bwMode="auto">
          <a:xfrm>
            <a:off x="179388" y="2552700"/>
            <a:ext cx="8799512" cy="4291013"/>
            <a:chOff x="344487" y="1111276"/>
            <a:chExt cx="8799513" cy="4291759"/>
          </a:xfrm>
        </p:grpSpPr>
        <p:sp>
          <p:nvSpPr>
            <p:cNvPr id="44041" name="Text Box 3"/>
            <p:cNvSpPr txBox="1">
              <a:spLocks noChangeArrowheads="1"/>
            </p:cNvSpPr>
            <p:nvPr/>
          </p:nvSpPr>
          <p:spPr bwMode="auto">
            <a:xfrm>
              <a:off x="344487" y="1111276"/>
              <a:ext cx="1120775" cy="641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>
                  <a:solidFill>
                    <a:schemeClr val="accent2"/>
                  </a:solidFill>
                  <a:latin typeface="Calibri" pitchFamily="34" charset="0"/>
                </a:rPr>
                <a:t>Voltage (kV)</a:t>
              </a:r>
            </a:p>
          </p:txBody>
        </p:sp>
        <p:sp>
          <p:nvSpPr>
            <p:cNvPr id="44042" name="Line 5"/>
            <p:cNvSpPr>
              <a:spLocks noChangeShapeType="1"/>
            </p:cNvSpPr>
            <p:nvPr/>
          </p:nvSpPr>
          <p:spPr bwMode="auto">
            <a:xfrm flipV="1">
              <a:off x="914400" y="4725144"/>
              <a:ext cx="8229600" cy="66675"/>
            </a:xfrm>
            <a:prstGeom prst="line">
              <a:avLst/>
            </a:prstGeom>
            <a:noFill/>
            <a:ln w="50800">
              <a:solidFill>
                <a:srgbClr val="000080"/>
              </a:solidFill>
              <a:round/>
              <a:headEnd/>
              <a:tailEnd type="stealth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IN"/>
            </a:p>
          </p:txBody>
        </p:sp>
        <p:grpSp>
          <p:nvGrpSpPr>
            <p:cNvPr id="44043" name="Group 37"/>
            <p:cNvGrpSpPr>
              <a:grpSpLocks/>
            </p:cNvGrpSpPr>
            <p:nvPr/>
          </p:nvGrpSpPr>
          <p:grpSpPr bwMode="auto">
            <a:xfrm>
              <a:off x="774699" y="1340768"/>
              <a:ext cx="8140701" cy="4062267"/>
              <a:chOff x="774699" y="2157413"/>
              <a:chExt cx="8140701" cy="4062267"/>
            </a:xfrm>
          </p:grpSpPr>
          <p:sp>
            <p:nvSpPr>
              <p:cNvPr id="44044" name="Text Box 2"/>
              <p:cNvSpPr txBox="1">
                <a:spLocks noChangeArrowheads="1"/>
              </p:cNvSpPr>
              <p:nvPr/>
            </p:nvSpPr>
            <p:spPr bwMode="auto">
              <a:xfrm>
                <a:off x="774699" y="5653088"/>
                <a:ext cx="8140701" cy="400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>
                    <a:latin typeface="Calibri" pitchFamily="34" charset="0"/>
                  </a:rPr>
                  <a:t>    1977             1990         2000        2002           2012         	2017-18</a:t>
                </a:r>
              </a:p>
            </p:txBody>
          </p:sp>
          <p:sp>
            <p:nvSpPr>
              <p:cNvPr id="44045" name="Line 4"/>
              <p:cNvSpPr>
                <a:spLocks noChangeShapeType="1"/>
              </p:cNvSpPr>
              <p:nvPr/>
            </p:nvSpPr>
            <p:spPr bwMode="auto">
              <a:xfrm>
                <a:off x="904875" y="2619375"/>
                <a:ext cx="1588" cy="3006725"/>
              </a:xfrm>
              <a:prstGeom prst="line">
                <a:avLst/>
              </a:prstGeom>
              <a:noFill/>
              <a:ln w="50800">
                <a:solidFill>
                  <a:srgbClr val="000080"/>
                </a:solidFill>
                <a:round/>
                <a:headEnd type="stealth" w="med" len="med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N"/>
              </a:p>
            </p:txBody>
          </p:sp>
          <p:sp>
            <p:nvSpPr>
              <p:cNvPr id="44046" name="Oval 9"/>
              <p:cNvSpPr>
                <a:spLocks noChangeArrowheads="1"/>
              </p:cNvSpPr>
              <p:nvPr/>
            </p:nvSpPr>
            <p:spPr bwMode="auto">
              <a:xfrm>
                <a:off x="2057400" y="4953000"/>
                <a:ext cx="211138" cy="128588"/>
              </a:xfrm>
              <a:prstGeom prst="ellipse">
                <a:avLst/>
              </a:prstGeom>
              <a:solidFill>
                <a:srgbClr val="80008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en-US" altLang="en-US">
                  <a:latin typeface="Calibri" pitchFamily="34" charset="0"/>
                </a:endParaRPr>
              </a:p>
            </p:txBody>
          </p:sp>
          <p:sp>
            <p:nvSpPr>
              <p:cNvPr id="44047" name="Line 10"/>
              <p:cNvSpPr>
                <a:spLocks noChangeShapeType="1"/>
              </p:cNvSpPr>
              <p:nvPr/>
            </p:nvSpPr>
            <p:spPr bwMode="auto">
              <a:xfrm flipV="1">
                <a:off x="2132013" y="4968875"/>
                <a:ext cx="1228725" cy="1588"/>
              </a:xfrm>
              <a:prstGeom prst="line">
                <a:avLst/>
              </a:prstGeom>
              <a:noFill/>
              <a:ln w="50800">
                <a:solidFill>
                  <a:srgbClr val="993366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N"/>
              </a:p>
            </p:txBody>
          </p:sp>
          <p:sp>
            <p:nvSpPr>
              <p:cNvPr id="44048" name="Line 11"/>
              <p:cNvSpPr>
                <a:spLocks noChangeShapeType="1"/>
              </p:cNvSpPr>
              <p:nvPr/>
            </p:nvSpPr>
            <p:spPr bwMode="auto">
              <a:xfrm flipV="1">
                <a:off x="3360738" y="4572000"/>
                <a:ext cx="1587" cy="382588"/>
              </a:xfrm>
              <a:prstGeom prst="line">
                <a:avLst/>
              </a:prstGeom>
              <a:noFill/>
              <a:ln w="50800">
                <a:solidFill>
                  <a:srgbClr val="993366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N"/>
              </a:p>
            </p:txBody>
          </p:sp>
          <p:sp>
            <p:nvSpPr>
              <p:cNvPr id="44049" name="Oval 12"/>
              <p:cNvSpPr>
                <a:spLocks noChangeArrowheads="1"/>
              </p:cNvSpPr>
              <p:nvPr/>
            </p:nvSpPr>
            <p:spPr bwMode="auto">
              <a:xfrm>
                <a:off x="3276600" y="4495800"/>
                <a:ext cx="211138" cy="127000"/>
              </a:xfrm>
              <a:prstGeom prst="ellipse">
                <a:avLst/>
              </a:prstGeom>
              <a:solidFill>
                <a:srgbClr val="80008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en-US" altLang="en-US">
                  <a:latin typeface="Calibri" pitchFamily="34" charset="0"/>
                </a:endParaRPr>
              </a:p>
            </p:txBody>
          </p:sp>
          <p:sp>
            <p:nvSpPr>
              <p:cNvPr id="44050" name="Line 14"/>
              <p:cNvSpPr>
                <a:spLocks noChangeShapeType="1"/>
              </p:cNvSpPr>
              <p:nvPr/>
            </p:nvSpPr>
            <p:spPr bwMode="auto">
              <a:xfrm>
                <a:off x="3432175" y="4540250"/>
                <a:ext cx="1119188" cy="1588"/>
              </a:xfrm>
              <a:prstGeom prst="line">
                <a:avLst/>
              </a:prstGeom>
              <a:noFill/>
              <a:ln w="50800">
                <a:solidFill>
                  <a:srgbClr val="993366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N"/>
              </a:p>
            </p:txBody>
          </p:sp>
          <p:sp>
            <p:nvSpPr>
              <p:cNvPr id="44051" name="Line 15"/>
              <p:cNvSpPr>
                <a:spLocks noChangeShapeType="1"/>
              </p:cNvSpPr>
              <p:nvPr/>
            </p:nvSpPr>
            <p:spPr bwMode="auto">
              <a:xfrm flipV="1">
                <a:off x="4524375" y="3324225"/>
                <a:ext cx="1588" cy="1182688"/>
              </a:xfrm>
              <a:prstGeom prst="line">
                <a:avLst/>
              </a:prstGeom>
              <a:noFill/>
              <a:ln w="50800">
                <a:solidFill>
                  <a:srgbClr val="993366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N"/>
              </a:p>
            </p:txBody>
          </p:sp>
          <p:sp>
            <p:nvSpPr>
              <p:cNvPr id="44052" name="Oval 16"/>
              <p:cNvSpPr>
                <a:spLocks noChangeArrowheads="1"/>
              </p:cNvSpPr>
              <p:nvPr/>
            </p:nvSpPr>
            <p:spPr bwMode="auto">
              <a:xfrm>
                <a:off x="4437063" y="3273425"/>
                <a:ext cx="209550" cy="127000"/>
              </a:xfrm>
              <a:prstGeom prst="ellipse">
                <a:avLst/>
              </a:prstGeom>
              <a:solidFill>
                <a:srgbClr val="80008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en-US" altLang="en-US">
                  <a:latin typeface="Calibri" pitchFamily="34" charset="0"/>
                </a:endParaRPr>
              </a:p>
            </p:txBody>
          </p:sp>
          <p:sp>
            <p:nvSpPr>
              <p:cNvPr id="44053" name="Line 17"/>
              <p:cNvSpPr>
                <a:spLocks noChangeShapeType="1"/>
              </p:cNvSpPr>
              <p:nvPr/>
            </p:nvSpPr>
            <p:spPr bwMode="auto">
              <a:xfrm>
                <a:off x="4621213" y="3343275"/>
                <a:ext cx="1470025" cy="1588"/>
              </a:xfrm>
              <a:prstGeom prst="line">
                <a:avLst/>
              </a:prstGeom>
              <a:noFill/>
              <a:ln w="50800">
                <a:solidFill>
                  <a:srgbClr val="993366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N"/>
              </a:p>
            </p:txBody>
          </p:sp>
          <p:sp>
            <p:nvSpPr>
              <p:cNvPr id="44054" name="Line 18"/>
              <p:cNvSpPr>
                <a:spLocks noChangeShapeType="1"/>
              </p:cNvSpPr>
              <p:nvPr/>
            </p:nvSpPr>
            <p:spPr bwMode="auto">
              <a:xfrm flipV="1">
                <a:off x="6096000" y="3111500"/>
                <a:ext cx="1588" cy="296863"/>
              </a:xfrm>
              <a:prstGeom prst="line">
                <a:avLst/>
              </a:prstGeom>
              <a:noFill/>
              <a:ln w="50800">
                <a:solidFill>
                  <a:srgbClr val="993366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N"/>
              </a:p>
            </p:txBody>
          </p:sp>
          <p:sp>
            <p:nvSpPr>
              <p:cNvPr id="44055" name="Oval 19"/>
              <p:cNvSpPr>
                <a:spLocks noChangeArrowheads="1"/>
              </p:cNvSpPr>
              <p:nvPr/>
            </p:nvSpPr>
            <p:spPr bwMode="auto">
              <a:xfrm>
                <a:off x="6019800" y="3048000"/>
                <a:ext cx="211138" cy="127000"/>
              </a:xfrm>
              <a:prstGeom prst="ellipse">
                <a:avLst/>
              </a:prstGeom>
              <a:solidFill>
                <a:srgbClr val="80008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en-US" altLang="en-US">
                  <a:latin typeface="Calibri" pitchFamily="34" charset="0"/>
                </a:endParaRPr>
              </a:p>
            </p:txBody>
          </p:sp>
          <p:sp>
            <p:nvSpPr>
              <p:cNvPr id="44056" name="Line 20"/>
              <p:cNvSpPr>
                <a:spLocks noChangeShapeType="1"/>
              </p:cNvSpPr>
              <p:nvPr/>
            </p:nvSpPr>
            <p:spPr bwMode="auto">
              <a:xfrm flipV="1">
                <a:off x="6091238" y="3097213"/>
                <a:ext cx="1501775" cy="4762"/>
              </a:xfrm>
              <a:prstGeom prst="line">
                <a:avLst/>
              </a:prstGeom>
              <a:noFill/>
              <a:ln w="50800">
                <a:solidFill>
                  <a:srgbClr val="993366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N"/>
              </a:p>
            </p:txBody>
          </p:sp>
          <p:sp>
            <p:nvSpPr>
              <p:cNvPr id="44057" name="Text Box 21"/>
              <p:cNvSpPr txBox="1">
                <a:spLocks noChangeArrowheads="1"/>
              </p:cNvSpPr>
              <p:nvPr/>
            </p:nvSpPr>
            <p:spPr bwMode="auto">
              <a:xfrm>
                <a:off x="4646613" y="5852968"/>
                <a:ext cx="1120775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>
                    <a:solidFill>
                      <a:schemeClr val="accent2"/>
                    </a:solidFill>
                    <a:latin typeface="Calibri" pitchFamily="34" charset="0"/>
                  </a:rPr>
                  <a:t>Year</a:t>
                </a:r>
              </a:p>
            </p:txBody>
          </p:sp>
          <p:sp>
            <p:nvSpPr>
              <p:cNvPr id="44058" name="Line 23"/>
              <p:cNvSpPr>
                <a:spLocks noChangeShapeType="1"/>
              </p:cNvSpPr>
              <p:nvPr/>
            </p:nvSpPr>
            <p:spPr bwMode="auto">
              <a:xfrm>
                <a:off x="2133600" y="5029200"/>
                <a:ext cx="1588" cy="295275"/>
              </a:xfrm>
              <a:prstGeom prst="line">
                <a:avLst/>
              </a:prstGeom>
              <a:noFill/>
              <a:ln w="50800">
                <a:solidFill>
                  <a:srgbClr val="993366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N"/>
              </a:p>
            </p:txBody>
          </p:sp>
          <p:sp>
            <p:nvSpPr>
              <p:cNvPr id="44059" name="Line 24"/>
              <p:cNvSpPr>
                <a:spLocks noChangeShapeType="1"/>
              </p:cNvSpPr>
              <p:nvPr/>
            </p:nvSpPr>
            <p:spPr bwMode="auto">
              <a:xfrm flipH="1">
                <a:off x="998538" y="5270500"/>
                <a:ext cx="1120775" cy="1588"/>
              </a:xfrm>
              <a:prstGeom prst="line">
                <a:avLst/>
              </a:prstGeom>
              <a:noFill/>
              <a:ln w="50800">
                <a:solidFill>
                  <a:srgbClr val="993366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N"/>
              </a:p>
            </p:txBody>
          </p:sp>
          <p:sp>
            <p:nvSpPr>
              <p:cNvPr id="44060" name="Oval 25"/>
              <p:cNvSpPr>
                <a:spLocks noChangeArrowheads="1"/>
              </p:cNvSpPr>
              <p:nvPr/>
            </p:nvSpPr>
            <p:spPr bwMode="auto">
              <a:xfrm>
                <a:off x="990600" y="5181600"/>
                <a:ext cx="209550" cy="127000"/>
              </a:xfrm>
              <a:prstGeom prst="ellipse">
                <a:avLst/>
              </a:prstGeom>
              <a:solidFill>
                <a:srgbClr val="80008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en-US" altLang="en-US">
                  <a:latin typeface="Calibri" pitchFamily="34" charset="0"/>
                </a:endParaRPr>
              </a:p>
            </p:txBody>
          </p:sp>
          <p:sp>
            <p:nvSpPr>
              <p:cNvPr id="44061" name="AutoShape 26"/>
              <p:cNvSpPr>
                <a:spLocks noChangeArrowheads="1"/>
              </p:cNvSpPr>
              <p:nvPr/>
            </p:nvSpPr>
            <p:spPr bwMode="auto">
              <a:xfrm>
                <a:off x="1066800" y="4564063"/>
                <a:ext cx="914400" cy="304800"/>
              </a:xfrm>
              <a:prstGeom prst="wedgeRectCallout">
                <a:avLst>
                  <a:gd name="adj1" fmla="val -46181"/>
                  <a:gd name="adj2" fmla="val 152083"/>
                </a:avLst>
              </a:prstGeom>
              <a:solidFill>
                <a:srgbClr val="FFCCFF">
                  <a:alpha val="61960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Calibri" pitchFamily="34" charset="0"/>
                  </a:rPr>
                  <a:t>220kV</a:t>
                </a:r>
              </a:p>
            </p:txBody>
          </p:sp>
          <p:sp>
            <p:nvSpPr>
              <p:cNvPr id="44062" name="AutoShape 27" descr="Granite"/>
              <p:cNvSpPr>
                <a:spLocks noChangeArrowheads="1"/>
              </p:cNvSpPr>
              <p:nvPr/>
            </p:nvSpPr>
            <p:spPr bwMode="auto">
              <a:xfrm>
                <a:off x="2132013" y="4329113"/>
                <a:ext cx="793750" cy="295275"/>
              </a:xfrm>
              <a:prstGeom prst="wedgeRectCallout">
                <a:avLst>
                  <a:gd name="adj1" fmla="val -44486"/>
                  <a:gd name="adj2" fmla="val 152389"/>
                </a:avLst>
              </a:prstGeom>
              <a:blipFill dpi="0" rotWithShape="1">
                <a:blip r:embed="rId2">
                  <a:alphaModFix amt="23000"/>
                </a:blip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Calibri" pitchFamily="34" charset="0"/>
                  </a:rPr>
                  <a:t>400kV</a:t>
                </a:r>
              </a:p>
            </p:txBody>
          </p:sp>
          <p:sp>
            <p:nvSpPr>
              <p:cNvPr id="44063" name="AutoShape 28"/>
              <p:cNvSpPr>
                <a:spLocks noChangeArrowheads="1"/>
              </p:cNvSpPr>
              <p:nvPr/>
            </p:nvSpPr>
            <p:spPr bwMode="auto">
              <a:xfrm>
                <a:off x="3276600" y="3752850"/>
                <a:ext cx="1066800" cy="558800"/>
              </a:xfrm>
              <a:prstGeom prst="wedgeRectCallout">
                <a:avLst>
                  <a:gd name="adj1" fmla="val -37204"/>
                  <a:gd name="adj2" fmla="val 64491"/>
                </a:avLst>
              </a:prstGeom>
              <a:solidFill>
                <a:srgbClr val="FFCC99">
                  <a:alpha val="4117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Calibri" pitchFamily="34" charset="0"/>
                  </a:rPr>
                  <a:t>500kV</a:t>
                </a:r>
              </a:p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Calibri" pitchFamily="34" charset="0"/>
                  </a:rPr>
                  <a:t>HVDC</a:t>
                </a:r>
              </a:p>
            </p:txBody>
          </p:sp>
          <p:sp>
            <p:nvSpPr>
              <p:cNvPr id="44064" name="AutoShape 29" descr="Blue tissue paper"/>
              <p:cNvSpPr>
                <a:spLocks noChangeArrowheads="1"/>
              </p:cNvSpPr>
              <p:nvPr/>
            </p:nvSpPr>
            <p:spPr bwMode="auto">
              <a:xfrm>
                <a:off x="4583113" y="2633663"/>
                <a:ext cx="979487" cy="338137"/>
              </a:xfrm>
              <a:prstGeom prst="wedgeRectCallout">
                <a:avLst>
                  <a:gd name="adj1" fmla="val -50148"/>
                  <a:gd name="adj2" fmla="val 139556"/>
                </a:avLst>
              </a:prstGeom>
              <a:blipFill dpi="0" rotWithShape="1">
                <a:blip r:embed="rId3">
                  <a:alphaModFix amt="37000"/>
                </a:blip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Calibri" pitchFamily="34" charset="0"/>
                  </a:rPr>
                  <a:t>765kV</a:t>
                </a:r>
              </a:p>
            </p:txBody>
          </p:sp>
          <p:sp>
            <p:nvSpPr>
              <p:cNvPr id="44065" name="AutoShape 30" descr="Canvas"/>
              <p:cNvSpPr>
                <a:spLocks noChangeArrowheads="1"/>
              </p:cNvSpPr>
              <p:nvPr/>
            </p:nvSpPr>
            <p:spPr bwMode="auto">
              <a:xfrm>
                <a:off x="6053138" y="2405063"/>
                <a:ext cx="1185862" cy="533400"/>
              </a:xfrm>
              <a:prstGeom prst="wedgeRectCallout">
                <a:avLst>
                  <a:gd name="adj1" fmla="val -17250"/>
                  <a:gd name="adj2" fmla="val 51843"/>
                </a:avLst>
              </a:prstGeom>
              <a:blipFill dpi="0" rotWithShape="1">
                <a:blip r:embed="rId4">
                  <a:alphaModFix amt="69000"/>
                </a:blip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Calibri" pitchFamily="34" charset="0"/>
                  </a:rPr>
                  <a:t>800kV</a:t>
                </a:r>
              </a:p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Calibri" pitchFamily="34" charset="0"/>
                  </a:rPr>
                  <a:t>HVDC</a:t>
                </a:r>
              </a:p>
            </p:txBody>
          </p:sp>
          <p:grpSp>
            <p:nvGrpSpPr>
              <p:cNvPr id="44066" name="Group 36"/>
              <p:cNvGrpSpPr>
                <a:grpSpLocks/>
              </p:cNvGrpSpPr>
              <p:nvPr/>
            </p:nvGrpSpPr>
            <p:grpSpPr bwMode="auto">
              <a:xfrm>
                <a:off x="952500" y="2730153"/>
                <a:ext cx="7886700" cy="2859087"/>
                <a:chOff x="952500" y="2744788"/>
                <a:chExt cx="7886700" cy="2859087"/>
              </a:xfrm>
            </p:grpSpPr>
            <p:sp>
              <p:nvSpPr>
                <p:cNvPr id="44070" name="Rectangle 6" descr="Granite"/>
                <p:cNvSpPr>
                  <a:spLocks noChangeArrowheads="1"/>
                </p:cNvSpPr>
                <p:nvPr/>
              </p:nvSpPr>
              <p:spPr bwMode="auto">
                <a:xfrm>
                  <a:off x="2170113" y="4968875"/>
                  <a:ext cx="1190625" cy="635000"/>
                </a:xfrm>
                <a:prstGeom prst="rect">
                  <a:avLst/>
                </a:prstGeom>
                <a:blipFill dpi="0" rotWithShape="1">
                  <a:blip r:embed="rId2">
                    <a:alphaModFix amt="50000"/>
                  </a:blip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en-US" altLang="en-US">
                    <a:latin typeface="Calibri" pitchFamily="34" charset="0"/>
                  </a:endParaRPr>
                </a:p>
              </p:txBody>
            </p:sp>
            <p:sp>
              <p:nvSpPr>
                <p:cNvPr id="44071" name="Rectangle 7"/>
                <p:cNvSpPr>
                  <a:spLocks noChangeArrowheads="1"/>
                </p:cNvSpPr>
                <p:nvPr/>
              </p:nvSpPr>
              <p:spPr bwMode="auto">
                <a:xfrm>
                  <a:off x="3360738" y="4510100"/>
                  <a:ext cx="1189037" cy="1060450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99">
                        <a:alpha val="75998"/>
                      </a:srgbClr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en-US" altLang="en-US">
                    <a:latin typeface="Calibri" pitchFamily="34" charset="0"/>
                  </a:endParaRPr>
                </a:p>
              </p:txBody>
            </p:sp>
            <p:sp>
              <p:nvSpPr>
                <p:cNvPr id="44072" name="Rectangle 8" descr="Blue tissue paper"/>
                <p:cNvSpPr>
                  <a:spLocks noChangeArrowheads="1"/>
                </p:cNvSpPr>
                <p:nvPr/>
              </p:nvSpPr>
              <p:spPr bwMode="auto">
                <a:xfrm>
                  <a:off x="4549775" y="3379788"/>
                  <a:ext cx="1541463" cy="2159000"/>
                </a:xfrm>
                <a:prstGeom prst="rect">
                  <a:avLst/>
                </a:prstGeom>
                <a:blipFill dpi="0" rotWithShape="1">
                  <a:blip r:embed="rId3">
                    <a:alphaModFix amt="84000"/>
                  </a:blip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31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en-US" altLang="en-US">
                    <a:latin typeface="Calibri" pitchFamily="34" charset="0"/>
                  </a:endParaRPr>
                </a:p>
              </p:txBody>
            </p:sp>
            <p:sp>
              <p:nvSpPr>
                <p:cNvPr id="44073" name="Rectangle 13" descr="Canvas"/>
                <p:cNvSpPr>
                  <a:spLocks noChangeArrowheads="1"/>
                </p:cNvSpPr>
                <p:nvPr/>
              </p:nvSpPr>
              <p:spPr bwMode="auto">
                <a:xfrm>
                  <a:off x="6091238" y="3125788"/>
                  <a:ext cx="1539875" cy="2398712"/>
                </a:xfrm>
                <a:prstGeom prst="rect">
                  <a:avLst/>
                </a:prstGeom>
                <a:blipFill dpi="0" rotWithShape="1">
                  <a:blip r:embed="rId4">
                    <a:alphaModFix amt="57000"/>
                  </a:blip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en-US" altLang="en-US">
                    <a:latin typeface="Calibri" pitchFamily="34" charset="0"/>
                  </a:endParaRPr>
                </a:p>
              </p:txBody>
            </p:sp>
            <p:sp>
              <p:nvSpPr>
                <p:cNvPr id="44074" name="Rectangle 22"/>
                <p:cNvSpPr>
                  <a:spLocks noChangeArrowheads="1"/>
                </p:cNvSpPr>
                <p:nvPr/>
              </p:nvSpPr>
              <p:spPr bwMode="auto">
                <a:xfrm>
                  <a:off x="952500" y="5257800"/>
                  <a:ext cx="1189038" cy="339725"/>
                </a:xfrm>
                <a:prstGeom prst="rect">
                  <a:avLst/>
                </a:prstGeom>
                <a:solidFill>
                  <a:srgbClr val="FFCC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en-US" altLang="en-US">
                    <a:latin typeface="Calibri" pitchFamily="34" charset="0"/>
                  </a:endParaRPr>
                </a:p>
              </p:txBody>
            </p:sp>
            <p:sp>
              <p:nvSpPr>
                <p:cNvPr id="44075" name="Rectangle 34" descr="Pink tissue paper"/>
                <p:cNvSpPr>
                  <a:spLocks noChangeArrowheads="1"/>
                </p:cNvSpPr>
                <p:nvPr/>
              </p:nvSpPr>
              <p:spPr bwMode="auto">
                <a:xfrm>
                  <a:off x="7527925" y="2744788"/>
                  <a:ext cx="1311275" cy="2779712"/>
                </a:xfrm>
                <a:prstGeom prst="rect">
                  <a:avLst/>
                </a:prstGeom>
                <a:blipFill dpi="0" rotWithShape="1">
                  <a:blip r:embed="rId5">
                    <a:alphaModFix amt="57000"/>
                  </a:blip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en-US" altLang="en-US">
                    <a:latin typeface="Calibri" pitchFamily="34" charset="0"/>
                  </a:endParaRPr>
                </a:p>
              </p:txBody>
            </p:sp>
          </p:grpSp>
          <p:sp>
            <p:nvSpPr>
              <p:cNvPr id="44067" name="Line 35"/>
              <p:cNvSpPr>
                <a:spLocks noChangeShapeType="1"/>
              </p:cNvSpPr>
              <p:nvPr/>
            </p:nvSpPr>
            <p:spPr bwMode="auto">
              <a:xfrm flipV="1">
                <a:off x="7546975" y="2744788"/>
                <a:ext cx="1216025" cy="4762"/>
              </a:xfrm>
              <a:prstGeom prst="line">
                <a:avLst/>
              </a:prstGeom>
              <a:noFill/>
              <a:ln w="50800">
                <a:solidFill>
                  <a:srgbClr val="993366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N"/>
              </a:p>
            </p:txBody>
          </p:sp>
          <p:sp>
            <p:nvSpPr>
              <p:cNvPr id="44068" name="Line 36"/>
              <p:cNvSpPr>
                <a:spLocks noChangeShapeType="1"/>
              </p:cNvSpPr>
              <p:nvPr/>
            </p:nvSpPr>
            <p:spPr bwMode="auto">
              <a:xfrm flipV="1">
                <a:off x="7543800" y="2743200"/>
                <a:ext cx="0" cy="381000"/>
              </a:xfrm>
              <a:prstGeom prst="line">
                <a:avLst/>
              </a:prstGeom>
              <a:noFill/>
              <a:ln w="50800">
                <a:solidFill>
                  <a:srgbClr val="993366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IN"/>
              </a:p>
            </p:txBody>
          </p:sp>
          <p:sp>
            <p:nvSpPr>
              <p:cNvPr id="44069" name="AutoShape 37" descr="Canvas"/>
              <p:cNvSpPr>
                <a:spLocks noChangeArrowheads="1"/>
              </p:cNvSpPr>
              <p:nvPr/>
            </p:nvSpPr>
            <p:spPr bwMode="auto">
              <a:xfrm>
                <a:off x="7500938" y="2157413"/>
                <a:ext cx="1185862" cy="381000"/>
              </a:xfrm>
              <a:prstGeom prst="wedgeRectCallout">
                <a:avLst>
                  <a:gd name="adj1" fmla="val -45046"/>
                  <a:gd name="adj2" fmla="val 103750"/>
                </a:avLst>
              </a:prstGeom>
              <a:blipFill dpi="0" rotWithShape="1">
                <a:blip r:embed="rId4">
                  <a:alphaModFix amt="69000"/>
                </a:blip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Calibri" pitchFamily="34" charset="0"/>
                  </a:rPr>
                  <a:t>1200kV</a:t>
                </a:r>
              </a:p>
            </p:txBody>
          </p:sp>
        </p:grpSp>
      </p:grpSp>
      <p:sp>
        <p:nvSpPr>
          <p:cNvPr id="50179" name="Rectangle 3"/>
          <p:cNvSpPr>
            <a:spLocks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auto" hangingPunc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defRPr/>
            </a:pPr>
            <a:r>
              <a:rPr lang="en-US" sz="2800" b="1" dirty="0">
                <a:solidFill>
                  <a:srgbClr val="C00000"/>
                </a:solidFill>
                <a:latin typeface="+mn-lt"/>
                <a:ea typeface="+mj-ea"/>
                <a:cs typeface="+mj-cs"/>
              </a:rPr>
              <a:t>Pursuing Higher Voltage Levels</a:t>
            </a:r>
          </a:p>
        </p:txBody>
      </p:sp>
      <p:sp>
        <p:nvSpPr>
          <p:cNvPr id="44036" name="AutoShape 30" descr="Canvas"/>
          <p:cNvSpPr>
            <a:spLocks noChangeArrowheads="1"/>
          </p:cNvSpPr>
          <p:nvPr/>
        </p:nvSpPr>
        <p:spPr bwMode="auto">
          <a:xfrm>
            <a:off x="6084888" y="2252663"/>
            <a:ext cx="1185862" cy="539750"/>
          </a:xfrm>
          <a:prstGeom prst="wedgeRectCallout">
            <a:avLst>
              <a:gd name="adj1" fmla="val -45046"/>
              <a:gd name="adj2" fmla="val 59819"/>
            </a:avLst>
          </a:prstGeom>
          <a:blipFill dpi="0" rotWithShape="1">
            <a:blip r:embed="rId4">
              <a:alphaModFix amt="69000"/>
            </a:blip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Calibri" pitchFamily="34" charset="0"/>
              </a:rPr>
              <a:t>765kV D/C - AC</a:t>
            </a:r>
          </a:p>
        </p:txBody>
      </p:sp>
      <p:sp>
        <p:nvSpPr>
          <p:cNvPr id="1669162" name="Text Box 42"/>
          <p:cNvSpPr txBox="1">
            <a:spLocks noChangeArrowheads="1"/>
          </p:cNvSpPr>
          <p:nvPr/>
        </p:nvSpPr>
        <p:spPr bwMode="auto">
          <a:xfrm>
            <a:off x="5867400" y="1192213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69163" name="Text Box 43"/>
          <p:cNvSpPr txBox="1">
            <a:spLocks noChangeArrowheads="1"/>
          </p:cNvSpPr>
          <p:nvPr/>
        </p:nvSpPr>
        <p:spPr bwMode="auto">
          <a:xfrm>
            <a:off x="6196013" y="1146175"/>
            <a:ext cx="2805112" cy="835025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/>
              <a:t>World’s Highest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/>
              <a:t>Voltage level – </a:t>
            </a:r>
            <a:r>
              <a:rPr lang="en-US" sz="1600">
                <a:solidFill>
                  <a:srgbClr val="0000FF"/>
                </a:solidFill>
              </a:rPr>
              <a:t>Test station Charged in Oct.’12</a:t>
            </a:r>
          </a:p>
        </p:txBody>
      </p:sp>
      <p:sp>
        <p:nvSpPr>
          <p:cNvPr id="44039" name="AutoShape 44"/>
          <p:cNvSpPr>
            <a:spLocks noChangeArrowheads="1"/>
          </p:cNvSpPr>
          <p:nvPr/>
        </p:nvSpPr>
        <p:spPr bwMode="auto">
          <a:xfrm>
            <a:off x="7848600" y="1954213"/>
            <a:ext cx="76200" cy="838200"/>
          </a:xfrm>
          <a:prstGeom prst="upArrow">
            <a:avLst>
              <a:gd name="adj1" fmla="val 50000"/>
              <a:gd name="adj2" fmla="val 275000"/>
            </a:avLst>
          </a:prstGeom>
          <a:solidFill>
            <a:srgbClr val="000000"/>
          </a:solidFill>
          <a:ln>
            <a:noFill/>
          </a:ln>
          <a:effectLst>
            <a:prstShdw prst="shdw17" dist="17961" dir="2700000">
              <a:srgbClr val="000000"/>
            </a:prst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44040" name="Rounded Rectangular Callout 39"/>
          <p:cNvSpPr>
            <a:spLocks noChangeArrowheads="1"/>
          </p:cNvSpPr>
          <p:nvPr/>
        </p:nvSpPr>
        <p:spPr bwMode="auto">
          <a:xfrm>
            <a:off x="2819400" y="1289050"/>
            <a:ext cx="3048000" cy="1198563"/>
          </a:xfrm>
          <a:prstGeom prst="wedgeRoundRectCallout">
            <a:avLst>
              <a:gd name="adj1" fmla="val 50366"/>
              <a:gd name="adj2" fmla="val 102319"/>
              <a:gd name="adj3" fmla="val 16667"/>
            </a:avLst>
          </a:prstGeom>
          <a:solidFill>
            <a:schemeClr val="accent1"/>
          </a:solidFill>
          <a:ln w="6350" algn="ctr">
            <a:solidFill>
              <a:schemeClr val="tx1"/>
            </a:solidFill>
            <a:miter lim="800000"/>
            <a:headEnd/>
            <a:tailEnd type="triangle" w="med" len="med"/>
          </a:ln>
          <a:effectLst>
            <a:prstShdw prst="shdw17" dist="17961" dir="2700000">
              <a:srgbClr val="000000"/>
            </a:prstShdw>
          </a:effec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600">
                <a:latin typeface="Calibri" pitchFamily="34" charset="0"/>
              </a:rPr>
              <a:t>World’s longest </a:t>
            </a:r>
          </a:p>
          <a:p>
            <a:pPr algn="ctr" eaLnBrk="1" hangingPunct="1"/>
            <a:r>
              <a:rPr lang="en-US" altLang="en-US" sz="1600">
                <a:latin typeface="Calibri" pitchFamily="34" charset="0"/>
              </a:rPr>
              <a:t>multi-terminal </a:t>
            </a:r>
          </a:p>
          <a:p>
            <a:pPr algn="ctr" eaLnBrk="1" hangingPunct="1"/>
            <a:r>
              <a:rPr lang="en-US" altLang="en-US" sz="1600">
                <a:latin typeface="Calibri" pitchFamily="34" charset="0"/>
              </a:rPr>
              <a:t>HVDC to harness renewable</a:t>
            </a:r>
          </a:p>
          <a:p>
            <a:pPr algn="ctr" eaLnBrk="1" hangingPunct="1"/>
            <a:r>
              <a:rPr lang="en-US" altLang="en-US" sz="1600">
                <a:latin typeface="Calibri" pitchFamily="34" charset="0"/>
              </a:rPr>
              <a:t>Hydro Power from North-east</a:t>
            </a:r>
          </a:p>
          <a:p>
            <a:pPr algn="ctr" eaLnBrk="1" hangingPunct="1"/>
            <a:endParaRPr lang="en-US" altLang="en-US" sz="160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00722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Content Placeholder 2"/>
          <p:cNvSpPr txBox="1">
            <a:spLocks/>
          </p:cNvSpPr>
          <p:nvPr/>
        </p:nvSpPr>
        <p:spPr bwMode="auto">
          <a:xfrm>
            <a:off x="-71438" y="1295400"/>
            <a:ext cx="4491038" cy="505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39725" indent="-293688" eaLnBrk="0" hangingPunct="0">
              <a:tabLst>
                <a:tab pos="287338" algn="l"/>
                <a:tab pos="3397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287338" algn="l"/>
                <a:tab pos="3397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287338" algn="l"/>
                <a:tab pos="3397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287338" algn="l"/>
                <a:tab pos="3397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287338" algn="l"/>
                <a:tab pos="3397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  <a:tab pos="3397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  <a:tab pos="3397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  <a:tab pos="3397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  <a:tab pos="33972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lnSpc>
                <a:spcPct val="105000"/>
              </a:lnSpc>
              <a:spcBef>
                <a:spcPts val="1200"/>
              </a:spcBef>
              <a:spcAft>
                <a:spcPts val="1200"/>
              </a:spcAft>
              <a:buSzPct val="100000"/>
              <a:buFont typeface="Wingdings" pitchFamily="2" charset="2"/>
              <a:buChar char="v"/>
            </a:pPr>
            <a:r>
              <a:rPr lang="en-US" altLang="en-US" sz="2400">
                <a:latin typeface="Calibri" pitchFamily="34" charset="0"/>
              </a:rPr>
              <a:t>World’s highest voltage, </a:t>
            </a:r>
            <a:r>
              <a:rPr lang="en-US" altLang="en-US" sz="2400">
                <a:solidFill>
                  <a:srgbClr val="FF0000"/>
                </a:solidFill>
                <a:latin typeface="Calibri" pitchFamily="34" charset="0"/>
              </a:rPr>
              <a:t>1200kV UHV AC</a:t>
            </a:r>
            <a:r>
              <a:rPr lang="en-US" altLang="en-US" sz="2400">
                <a:latin typeface="Calibri" pitchFamily="34" charset="0"/>
              </a:rPr>
              <a:t>, test charged at Bina, Madhya Pradesh in October 2012. </a:t>
            </a:r>
          </a:p>
          <a:p>
            <a:pPr algn="just">
              <a:lnSpc>
                <a:spcPct val="105000"/>
              </a:lnSpc>
              <a:spcBef>
                <a:spcPts val="1200"/>
              </a:spcBef>
              <a:spcAft>
                <a:spcPts val="1200"/>
              </a:spcAft>
              <a:buSzPct val="100000"/>
              <a:buFont typeface="Wingdings" pitchFamily="2" charset="2"/>
              <a:buChar char="v"/>
            </a:pPr>
            <a:r>
              <a:rPr lang="en-US" altLang="en-US" sz="2400">
                <a:latin typeface="Calibri" pitchFamily="34" charset="0"/>
              </a:rPr>
              <a:t>Has been Developed Indigenously through Public Private Partnership (PPP) with 35 Indian manufacturers in open collaboration. </a:t>
            </a:r>
          </a:p>
        </p:txBody>
      </p:sp>
      <p:pic>
        <p:nvPicPr>
          <p:cNvPr id="55299" name="Picture 4" descr="DSC_00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081088"/>
            <a:ext cx="3962400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0" name="Picture 2" descr="C:\Users\00988\AppData\Local\Microsoft\Windows\Temporary Internet Files\Content.Outlook\RPLVZ25H\BHEL AT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063" y="4038600"/>
            <a:ext cx="3970337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1" name="Text Box 31"/>
          <p:cNvSpPr txBox="1">
            <a:spLocks noChangeArrowheads="1"/>
          </p:cNvSpPr>
          <p:nvPr/>
        </p:nvSpPr>
        <p:spPr bwMode="auto">
          <a:xfrm>
            <a:off x="76200" y="0"/>
            <a:ext cx="9067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2800">
                <a:solidFill>
                  <a:srgbClr val="C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INDIGENOUS DEVELOPMENT OF 1200KV UHVAC</a:t>
            </a:r>
          </a:p>
        </p:txBody>
      </p:sp>
    </p:spTree>
    <p:extLst>
      <p:ext uri="{BB962C8B-B14F-4D97-AF65-F5344CB8AC3E}">
        <p14:creationId xmlns="" xmlns:p14="http://schemas.microsoft.com/office/powerpoint/2010/main" val="13405848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</TotalTime>
  <Words>1498</Words>
  <Application>Microsoft Office PowerPoint</Application>
  <PresentationFormat>On-screen Show (4:3)</PresentationFormat>
  <Paragraphs>355</Paragraphs>
  <Slides>32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Office Theme</vt:lpstr>
      <vt:lpstr>Worksheet</vt:lpstr>
      <vt:lpstr>Microsoft Office Excel 97-2003 Worksheet</vt:lpstr>
      <vt:lpstr>Drawing</vt:lpstr>
      <vt:lpstr>Designing Management &amp;   Monitoring Framework  for  Regulatory Compliance by  Power Transmission Utilities  in the SAARC Region</vt:lpstr>
      <vt:lpstr>Slide 2</vt:lpstr>
      <vt:lpstr>Slide 3</vt:lpstr>
      <vt:lpstr>Transmission System – As of Today</vt:lpstr>
      <vt:lpstr>Change in  Paradigm</vt:lpstr>
      <vt:lpstr>Slide 6</vt:lpstr>
      <vt:lpstr>Growth of Generation in Past years</vt:lpstr>
      <vt:lpstr>Slide 8</vt:lpstr>
      <vt:lpstr>Slide 9</vt:lpstr>
      <vt:lpstr>Road Map for Indian Power System</vt:lpstr>
      <vt:lpstr>Growth in Inter-Regional Transmission Capacity</vt:lpstr>
      <vt:lpstr>Slide 12</vt:lpstr>
      <vt:lpstr>Green Energy Corridor : Integration of Renewables</vt:lpstr>
      <vt:lpstr>Slide 14</vt:lpstr>
      <vt:lpstr>Slide 15</vt:lpstr>
      <vt:lpstr>Interconnection between  India &amp; Bangladesh Grids</vt:lpstr>
      <vt:lpstr>Slide 17</vt:lpstr>
      <vt:lpstr>India - Bhutan : Existing Interconnections</vt:lpstr>
      <vt:lpstr>India - Bhutan : On Going Trans. System</vt:lpstr>
      <vt:lpstr>Slide 20</vt:lpstr>
      <vt:lpstr>Slide 21</vt:lpstr>
      <vt:lpstr>Slide 22</vt:lpstr>
      <vt:lpstr>Salient Provisions in Electricity Act, 2003</vt:lpstr>
      <vt:lpstr>Salient Provisions in Electricity Act, 2003</vt:lpstr>
      <vt:lpstr>Salient Provisions in Electricity Act, 2003</vt:lpstr>
      <vt:lpstr>Slide 26</vt:lpstr>
      <vt:lpstr>Slide 27</vt:lpstr>
      <vt:lpstr>Grant of Transmission Licensee</vt:lpstr>
      <vt:lpstr>Obligation of Transmission Licensee</vt:lpstr>
      <vt:lpstr>Obligation of Transmission Licensee</vt:lpstr>
      <vt:lpstr>Other Conditions</vt:lpstr>
      <vt:lpstr>Slide 32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Dilip</dc:creator>
  <cp:lastModifiedBy>Salis Usman</cp:lastModifiedBy>
  <cp:revision>40</cp:revision>
  <dcterms:created xsi:type="dcterms:W3CDTF">2015-04-25T07:05:06Z</dcterms:created>
  <dcterms:modified xsi:type="dcterms:W3CDTF">2015-04-30T07:37:04Z</dcterms:modified>
</cp:coreProperties>
</file>