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4" r:id="rId2"/>
    <p:sldMasterId id="2147483728" r:id="rId3"/>
    <p:sldMasterId id="2147483741" r:id="rId4"/>
  </p:sldMasterIdLst>
  <p:notesMasterIdLst>
    <p:notesMasterId r:id="rId29"/>
  </p:notesMasterIdLst>
  <p:handoutMasterIdLst>
    <p:handoutMasterId r:id="rId30"/>
  </p:handoutMasterIdLst>
  <p:sldIdLst>
    <p:sldId id="404" r:id="rId5"/>
    <p:sldId id="403" r:id="rId6"/>
    <p:sldId id="406" r:id="rId7"/>
    <p:sldId id="490" r:id="rId8"/>
    <p:sldId id="489" r:id="rId9"/>
    <p:sldId id="481" r:id="rId10"/>
    <p:sldId id="482" r:id="rId11"/>
    <p:sldId id="473" r:id="rId12"/>
    <p:sldId id="419" r:id="rId13"/>
    <p:sldId id="418" r:id="rId14"/>
    <p:sldId id="487" r:id="rId15"/>
    <p:sldId id="486" r:id="rId16"/>
    <p:sldId id="256" r:id="rId17"/>
    <p:sldId id="339" r:id="rId18"/>
    <p:sldId id="450" r:id="rId19"/>
    <p:sldId id="478" r:id="rId20"/>
    <p:sldId id="466" r:id="rId21"/>
    <p:sldId id="467" r:id="rId22"/>
    <p:sldId id="455" r:id="rId23"/>
    <p:sldId id="491" r:id="rId24"/>
    <p:sldId id="460" r:id="rId25"/>
    <p:sldId id="461" r:id="rId26"/>
    <p:sldId id="480" r:id="rId27"/>
    <p:sldId id="468" r:id="rId2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00FF"/>
    <a:srgbClr val="6600CC"/>
    <a:srgbClr val="000099"/>
    <a:srgbClr val="660066"/>
    <a:srgbClr val="800000"/>
    <a:srgbClr val="990033"/>
    <a:srgbClr val="FFCC66"/>
    <a:srgbClr val="66CCFF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500" autoAdjust="0"/>
    <p:restoredTop sz="94286" autoAdjust="0"/>
  </p:normalViewPr>
  <p:slideViewPr>
    <p:cSldViewPr>
      <p:cViewPr>
        <p:scale>
          <a:sx n="87" d="100"/>
          <a:sy n="87" d="100"/>
        </p:scale>
        <p:origin x="-798" y="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776027996500435E-2"/>
          <c:y val="0"/>
          <c:w val="0.96122385396619581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7"/>
          </c:dPt>
          <c:dPt>
            <c:idx val="1"/>
            <c:bubble3D val="0"/>
            <c:explosion val="15"/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3"/>
            <c:bubble3D val="0"/>
            <c:explosion val="51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9117257217847769"/>
                  <c:y val="-0.18228565179352585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bg1"/>
                        </a:solidFill>
                      </a:rPr>
                      <a:t>Hydro, 58%</a:t>
                    </a:r>
                  </a:p>
                </c:rich>
              </c:tx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-0.16038919809647989"/>
                  <c:y val="0.1390020091467758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bg1"/>
                        </a:solidFill>
                      </a:rPr>
                      <a:t>Thermal, 28%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1798788321508888"/>
                  <c:y val="-0.1135421732516575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8920584731491957E-2"/>
                  <c:y val="0.1056308508007931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Sheet1!$N$3:$N$6</c:f>
              <c:strCache>
                <c:ptCount val="4"/>
                <c:pt idx="0">
                  <c:v>Hydro</c:v>
                </c:pt>
                <c:pt idx="1">
                  <c:v>Thermal</c:v>
                </c:pt>
                <c:pt idx="2">
                  <c:v>Coal</c:v>
                </c:pt>
                <c:pt idx="3">
                  <c:v>NCRE</c:v>
                </c:pt>
              </c:strCache>
            </c:strRef>
          </c:cat>
          <c:val>
            <c:numRef>
              <c:f>Sheet1!$O$3:$O$6</c:f>
              <c:numCache>
                <c:formatCode>0%</c:formatCode>
                <c:ptCount val="4"/>
                <c:pt idx="0">
                  <c:v>0.58000000000000007</c:v>
                </c:pt>
                <c:pt idx="1">
                  <c:v>0.28000000000000008</c:v>
                </c:pt>
                <c:pt idx="2">
                  <c:v>0.12000000000000001</c:v>
                </c:pt>
                <c:pt idx="3">
                  <c:v>2.0000000000000004E-2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97486094054757"/>
          <c:y val="1.5518204455212329E-2"/>
          <c:w val="0.82456140350877216"/>
          <c:h val="0.77926391412611884"/>
        </c:manualLayout>
      </c:layout>
      <c:lineChart>
        <c:grouping val="standard"/>
        <c:varyColors val="0"/>
        <c:ser>
          <c:idx val="3"/>
          <c:order val="0"/>
          <c:tx>
            <c:strRef>
              <c:f>'Load Curve'!$C$17</c:f>
              <c:strCache>
                <c:ptCount val="1"/>
                <c:pt idx="0">
                  <c:v>2006</c:v>
                </c:pt>
              </c:strCache>
            </c:strRef>
          </c:tx>
          <c:spPr>
            <a:ln w="12700">
              <a:solidFill>
                <a:srgbClr val="7030A0"/>
              </a:solidFill>
              <a:prstDash val="solid"/>
            </a:ln>
          </c:spPr>
          <c:marker>
            <c:symbol val="none"/>
          </c:marker>
          <c:cat>
            <c:numRef>
              <c:f>'Load Curve'!$D$3:$AB$3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cat>
          <c:val>
            <c:numRef>
              <c:f>'Load Curve'!$D$17:$AB$17</c:f>
              <c:numCache>
                <c:formatCode>0.0</c:formatCode>
                <c:ptCount val="25"/>
                <c:pt idx="0">
                  <c:v>808.2</c:v>
                </c:pt>
                <c:pt idx="1">
                  <c:v>711.2</c:v>
                </c:pt>
                <c:pt idx="2">
                  <c:v>744</c:v>
                </c:pt>
                <c:pt idx="3">
                  <c:v>740.3</c:v>
                </c:pt>
                <c:pt idx="4">
                  <c:v>754.2</c:v>
                </c:pt>
                <c:pt idx="5">
                  <c:v>870.7</c:v>
                </c:pt>
                <c:pt idx="6">
                  <c:v>1064.9000000000001</c:v>
                </c:pt>
                <c:pt idx="7">
                  <c:v>879.8</c:v>
                </c:pt>
                <c:pt idx="8">
                  <c:v>961.7</c:v>
                </c:pt>
                <c:pt idx="9">
                  <c:v>1161.9000000000001</c:v>
                </c:pt>
                <c:pt idx="10" formatCode="General">
                  <c:v>1018.5</c:v>
                </c:pt>
                <c:pt idx="11">
                  <c:v>1237</c:v>
                </c:pt>
                <c:pt idx="12">
                  <c:v>1238.5</c:v>
                </c:pt>
                <c:pt idx="13">
                  <c:v>1162.7</c:v>
                </c:pt>
                <c:pt idx="14">
                  <c:v>1173.9000000000001</c:v>
                </c:pt>
                <c:pt idx="15">
                  <c:v>1188.9000000000001</c:v>
                </c:pt>
                <c:pt idx="16">
                  <c:v>1201.3</c:v>
                </c:pt>
                <c:pt idx="17">
                  <c:v>1166.3</c:v>
                </c:pt>
                <c:pt idx="18">
                  <c:v>1178.0999999999999</c:v>
                </c:pt>
                <c:pt idx="19">
                  <c:v>1843.5</c:v>
                </c:pt>
                <c:pt idx="20">
                  <c:v>1849.6</c:v>
                </c:pt>
                <c:pt idx="21">
                  <c:v>1685.2</c:v>
                </c:pt>
                <c:pt idx="22" formatCode="General">
                  <c:v>1408.5</c:v>
                </c:pt>
                <c:pt idx="23">
                  <c:v>1055.9000000000001</c:v>
                </c:pt>
                <c:pt idx="24">
                  <c:v>891.1</c:v>
                </c:pt>
              </c:numCache>
            </c:numRef>
          </c:val>
          <c:smooth val="1"/>
        </c:ser>
        <c:ser>
          <c:idx val="4"/>
          <c:order val="1"/>
          <c:tx>
            <c:v>2008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cat>
            <c:numRef>
              <c:f>'Load Curve'!$D$3:$AB$3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cat>
          <c:val>
            <c:numRef>
              <c:f>'Load Curve'!$D$19:$AB$19</c:f>
              <c:numCache>
                <c:formatCode>General</c:formatCode>
                <c:ptCount val="25"/>
                <c:pt idx="0">
                  <c:v>799</c:v>
                </c:pt>
                <c:pt idx="1">
                  <c:v>757</c:v>
                </c:pt>
                <c:pt idx="2">
                  <c:v>743</c:v>
                </c:pt>
                <c:pt idx="3">
                  <c:v>729</c:v>
                </c:pt>
                <c:pt idx="4">
                  <c:v>747</c:v>
                </c:pt>
                <c:pt idx="5">
                  <c:v>903</c:v>
                </c:pt>
                <c:pt idx="6">
                  <c:v>1085</c:v>
                </c:pt>
                <c:pt idx="7">
                  <c:v>911</c:v>
                </c:pt>
                <c:pt idx="8">
                  <c:v>1001</c:v>
                </c:pt>
                <c:pt idx="9">
                  <c:v>1227</c:v>
                </c:pt>
                <c:pt idx="10">
                  <c:v>1306</c:v>
                </c:pt>
                <c:pt idx="11">
                  <c:v>1313</c:v>
                </c:pt>
                <c:pt idx="12">
                  <c:v>1348</c:v>
                </c:pt>
                <c:pt idx="13">
                  <c:v>1347</c:v>
                </c:pt>
                <c:pt idx="14">
                  <c:v>1343</c:v>
                </c:pt>
                <c:pt idx="15">
                  <c:v>1344</c:v>
                </c:pt>
                <c:pt idx="16">
                  <c:v>1348</c:v>
                </c:pt>
                <c:pt idx="17">
                  <c:v>1279</c:v>
                </c:pt>
                <c:pt idx="18">
                  <c:v>1268</c:v>
                </c:pt>
                <c:pt idx="19">
                  <c:v>1893</c:v>
                </c:pt>
                <c:pt idx="20">
                  <c:v>1906</c:v>
                </c:pt>
                <c:pt idx="21">
                  <c:v>1785</c:v>
                </c:pt>
                <c:pt idx="22">
                  <c:v>1395</c:v>
                </c:pt>
                <c:pt idx="23">
                  <c:v>1074</c:v>
                </c:pt>
                <c:pt idx="24">
                  <c:v>937</c:v>
                </c:pt>
              </c:numCache>
            </c:numRef>
          </c:val>
          <c:smooth val="1"/>
        </c:ser>
        <c:ser>
          <c:idx val="10"/>
          <c:order val="2"/>
          <c:tx>
            <c:strRef>
              <c:f>'Load Curve'!$C$21</c:f>
              <c:strCache>
                <c:ptCount val="1"/>
                <c:pt idx="0">
                  <c:v>2010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'Load Curve'!$D$3:$AB$3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cat>
          <c:val>
            <c:numRef>
              <c:f>'Load Curve'!$D$21:$AB$21</c:f>
              <c:numCache>
                <c:formatCode>General</c:formatCode>
                <c:ptCount val="25"/>
                <c:pt idx="0">
                  <c:v>923.5</c:v>
                </c:pt>
                <c:pt idx="1">
                  <c:v>897.2</c:v>
                </c:pt>
                <c:pt idx="2">
                  <c:v>871.6</c:v>
                </c:pt>
                <c:pt idx="3">
                  <c:v>876.2</c:v>
                </c:pt>
                <c:pt idx="4">
                  <c:v>884.6</c:v>
                </c:pt>
                <c:pt idx="5">
                  <c:v>1076.9000000000001</c:v>
                </c:pt>
                <c:pt idx="6">
                  <c:v>1336.9</c:v>
                </c:pt>
                <c:pt idx="7">
                  <c:v>1135.5999999999999</c:v>
                </c:pt>
                <c:pt idx="8">
                  <c:v>1159.0999999999999</c:v>
                </c:pt>
                <c:pt idx="9">
                  <c:v>1341.5</c:v>
                </c:pt>
                <c:pt idx="10">
                  <c:v>1435.1</c:v>
                </c:pt>
                <c:pt idx="11">
                  <c:v>1474</c:v>
                </c:pt>
                <c:pt idx="12">
                  <c:v>1479.5</c:v>
                </c:pt>
                <c:pt idx="13">
                  <c:v>1438.9</c:v>
                </c:pt>
                <c:pt idx="14">
                  <c:v>1454.4</c:v>
                </c:pt>
                <c:pt idx="15">
                  <c:v>1504.6</c:v>
                </c:pt>
                <c:pt idx="16">
                  <c:v>1482.4</c:v>
                </c:pt>
                <c:pt idx="17">
                  <c:v>1411.7</c:v>
                </c:pt>
                <c:pt idx="18">
                  <c:v>1365.4</c:v>
                </c:pt>
                <c:pt idx="19">
                  <c:v>1954.7</c:v>
                </c:pt>
                <c:pt idx="20">
                  <c:v>1923.3</c:v>
                </c:pt>
                <c:pt idx="21">
                  <c:v>1750.9</c:v>
                </c:pt>
                <c:pt idx="22">
                  <c:v>1455.9</c:v>
                </c:pt>
                <c:pt idx="23">
                  <c:v>1164.0999999999999</c:v>
                </c:pt>
                <c:pt idx="24">
                  <c:v>988.7</c:v>
                </c:pt>
              </c:numCache>
            </c:numRef>
          </c:val>
          <c:smooth val="0"/>
        </c:ser>
        <c:ser>
          <c:idx val="0"/>
          <c:order val="3"/>
          <c:tx>
            <c:strRef>
              <c:f>'Load Curve'!$C$22</c:f>
              <c:strCache>
                <c:ptCount val="1"/>
                <c:pt idx="0">
                  <c:v>2011</c:v>
                </c:pt>
              </c:strCache>
            </c:strRef>
          </c:tx>
          <c:marker>
            <c:symbol val="none"/>
          </c:marker>
          <c:cat>
            <c:numRef>
              <c:f>'Load Curve'!$D$3:$AB$3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cat>
          <c:val>
            <c:numRef>
              <c:f>'Load Curve'!$D$22:$AB$22</c:f>
              <c:numCache>
                <c:formatCode>0</c:formatCode>
                <c:ptCount val="25"/>
                <c:pt idx="0">
                  <c:v>1044.2</c:v>
                </c:pt>
                <c:pt idx="1">
                  <c:v>1023.3</c:v>
                </c:pt>
                <c:pt idx="2">
                  <c:v>983.7</c:v>
                </c:pt>
                <c:pt idx="3">
                  <c:v>974</c:v>
                </c:pt>
                <c:pt idx="4">
                  <c:v>981.59999999999991</c:v>
                </c:pt>
                <c:pt idx="5">
                  <c:v>1162.7</c:v>
                </c:pt>
                <c:pt idx="6">
                  <c:v>1345.6000000000001</c:v>
                </c:pt>
                <c:pt idx="7">
                  <c:v>1132.3</c:v>
                </c:pt>
                <c:pt idx="8">
                  <c:v>1250.1999999999998</c:v>
                </c:pt>
                <c:pt idx="9">
                  <c:v>1458</c:v>
                </c:pt>
                <c:pt idx="10">
                  <c:v>1543.6</c:v>
                </c:pt>
                <c:pt idx="11">
                  <c:v>1562.7</c:v>
                </c:pt>
                <c:pt idx="12">
                  <c:v>1571.3</c:v>
                </c:pt>
                <c:pt idx="13">
                  <c:v>1503.2</c:v>
                </c:pt>
                <c:pt idx="14">
                  <c:v>1538.4</c:v>
                </c:pt>
                <c:pt idx="15">
                  <c:v>1576.5</c:v>
                </c:pt>
                <c:pt idx="16">
                  <c:v>1551.9</c:v>
                </c:pt>
                <c:pt idx="17">
                  <c:v>1493</c:v>
                </c:pt>
                <c:pt idx="18">
                  <c:v>1396.2</c:v>
                </c:pt>
                <c:pt idx="19">
                  <c:v>2101</c:v>
                </c:pt>
                <c:pt idx="20">
                  <c:v>2134.1999999999998</c:v>
                </c:pt>
                <c:pt idx="21">
                  <c:v>1938.5</c:v>
                </c:pt>
                <c:pt idx="22">
                  <c:v>1613</c:v>
                </c:pt>
                <c:pt idx="23">
                  <c:v>1294.5999999999999</c:v>
                </c:pt>
                <c:pt idx="24">
                  <c:v>1136.8000000000002</c:v>
                </c:pt>
              </c:numCache>
            </c:numRef>
          </c:val>
          <c:smooth val="0"/>
        </c:ser>
        <c:ser>
          <c:idx val="5"/>
          <c:order val="4"/>
          <c:tx>
            <c:strRef>
              <c:f>'Load Curve'!$C$15</c:f>
              <c:strCache>
                <c:ptCount val="1"/>
                <c:pt idx="0">
                  <c:v>2004</c:v>
                </c:pt>
              </c:strCache>
            </c:strRef>
          </c:tx>
          <c:marker>
            <c:symbol val="none"/>
          </c:marker>
          <c:cat>
            <c:numRef>
              <c:f>'Load Curve'!$D$3:$AB$3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cat>
          <c:val>
            <c:numRef>
              <c:f>'Load Curve'!$D$15:$AB$15</c:f>
              <c:numCache>
                <c:formatCode>0.0</c:formatCode>
                <c:ptCount val="25"/>
                <c:pt idx="0">
                  <c:v>586.9</c:v>
                </c:pt>
                <c:pt idx="1">
                  <c:v>571.9</c:v>
                </c:pt>
                <c:pt idx="2">
                  <c:v>555.5</c:v>
                </c:pt>
                <c:pt idx="3">
                  <c:v>549.1</c:v>
                </c:pt>
                <c:pt idx="4">
                  <c:v>562</c:v>
                </c:pt>
                <c:pt idx="5">
                  <c:v>655.1</c:v>
                </c:pt>
                <c:pt idx="6">
                  <c:v>871.4</c:v>
                </c:pt>
                <c:pt idx="7">
                  <c:v>960.2</c:v>
                </c:pt>
                <c:pt idx="8">
                  <c:v>847.5</c:v>
                </c:pt>
                <c:pt idx="9">
                  <c:v>943.7</c:v>
                </c:pt>
                <c:pt idx="10">
                  <c:v>992</c:v>
                </c:pt>
                <c:pt idx="11">
                  <c:v>1018.9</c:v>
                </c:pt>
                <c:pt idx="12">
                  <c:v>951.8</c:v>
                </c:pt>
                <c:pt idx="13">
                  <c:v>965.6</c:v>
                </c:pt>
                <c:pt idx="14">
                  <c:v>990.3</c:v>
                </c:pt>
                <c:pt idx="15">
                  <c:v>1008.4</c:v>
                </c:pt>
                <c:pt idx="16">
                  <c:v>996</c:v>
                </c:pt>
                <c:pt idx="17">
                  <c:v>973.5</c:v>
                </c:pt>
                <c:pt idx="18">
                  <c:v>960.4</c:v>
                </c:pt>
                <c:pt idx="19">
                  <c:v>1507.3</c:v>
                </c:pt>
                <c:pt idx="20">
                  <c:v>1523.6</c:v>
                </c:pt>
                <c:pt idx="21">
                  <c:v>1396</c:v>
                </c:pt>
                <c:pt idx="22">
                  <c:v>1087.4000000000001</c:v>
                </c:pt>
                <c:pt idx="23">
                  <c:v>825.9</c:v>
                </c:pt>
                <c:pt idx="24">
                  <c:v>704.5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463168"/>
        <c:axId val="99465088"/>
      </c:lineChart>
      <c:catAx>
        <c:axId val="994631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5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500" baseline="0"/>
                  <a:t>Time (GMT+06:00)</a:t>
                </a:r>
              </a:p>
            </c:rich>
          </c:tx>
          <c:layout>
            <c:manualLayout>
              <c:xMode val="edge"/>
              <c:yMode val="edge"/>
              <c:x val="0.43248127814298443"/>
              <c:y val="0.859361666330170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13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946508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99465088"/>
        <c:scaling>
          <c:orientation val="minMax"/>
          <c:max val="22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5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500" baseline="0"/>
                  <a:t>Demand (MW)</a:t>
                </a:r>
              </a:p>
            </c:rich>
          </c:tx>
          <c:layout>
            <c:manualLayout>
              <c:xMode val="edge"/>
              <c:yMode val="edge"/>
              <c:x val="1.2531328320802008E-2"/>
              <c:y val="0.27715481931540586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0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9463168"/>
        <c:crosses val="autoZero"/>
        <c:crossBetween val="midCat"/>
      </c:valAx>
      <c:spPr>
        <a:noFill/>
        <a:ln w="25400">
          <a:noFill/>
        </a:ln>
      </c:spPr>
    </c:plotArea>
    <c:legend>
      <c:legendPos val="b"/>
      <c:layout/>
      <c:overlay val="0"/>
      <c:spPr>
        <a:noFill/>
        <a:ln w="25400">
          <a:noFill/>
        </a:ln>
      </c:spPr>
      <c:txPr>
        <a:bodyPr/>
        <a:lstStyle/>
        <a:p>
          <a:pPr>
            <a:defRPr sz="15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rgbClr val="C00000"/>
                </a:solidFill>
              </a:defRPr>
            </a:pPr>
            <a:r>
              <a:rPr lang="en-US" dirty="0">
                <a:solidFill>
                  <a:srgbClr val="C00000"/>
                </a:solidFill>
              </a:rPr>
              <a:t>Per </a:t>
            </a:r>
            <a:r>
              <a:rPr lang="en-US" dirty="0" smtClean="0">
                <a:solidFill>
                  <a:srgbClr val="C00000"/>
                </a:solidFill>
              </a:rPr>
              <a:t>Capita </a:t>
            </a:r>
            <a:r>
              <a:rPr lang="en-US" dirty="0">
                <a:solidFill>
                  <a:srgbClr val="C00000"/>
                </a:solidFill>
              </a:rPr>
              <a:t>Electricity Consumption</a:t>
            </a:r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1"/>
          <c:order val="0"/>
          <c:tx>
            <c:v>Per capita</c:v>
          </c:tx>
          <c:marker>
            <c:symbol val="diamond"/>
            <c:size val="7"/>
          </c:marker>
          <c:xVal>
            <c:numRef>
              <c:f>[Book1]Sheet1!$I$5:$T$5</c:f>
              <c:numCache>
                <c:formatCode>General</c:formatCode>
                <c:ptCount val="12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</c:numCache>
            </c:numRef>
          </c:xVal>
          <c:yVal>
            <c:numRef>
              <c:f>[Book1]Sheet1!$I$6:$T$6</c:f>
              <c:numCache>
                <c:formatCode>General</c:formatCode>
                <c:ptCount val="12"/>
                <c:pt idx="0">
                  <c:v>289</c:v>
                </c:pt>
                <c:pt idx="1">
                  <c:v>300</c:v>
                </c:pt>
                <c:pt idx="2">
                  <c:v>322</c:v>
                </c:pt>
                <c:pt idx="3">
                  <c:v>348</c:v>
                </c:pt>
                <c:pt idx="4">
                  <c:v>369</c:v>
                </c:pt>
                <c:pt idx="5">
                  <c:v>394</c:v>
                </c:pt>
                <c:pt idx="6">
                  <c:v>414</c:v>
                </c:pt>
                <c:pt idx="7">
                  <c:v>416</c:v>
                </c:pt>
                <c:pt idx="8">
                  <c:v>413</c:v>
                </c:pt>
                <c:pt idx="9">
                  <c:v>449</c:v>
                </c:pt>
                <c:pt idx="10">
                  <c:v>480</c:v>
                </c:pt>
                <c:pt idx="11">
                  <c:v>515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574144"/>
        <c:axId val="99576064"/>
      </c:scatterChart>
      <c:valAx>
        <c:axId val="99574144"/>
        <c:scaling>
          <c:orientation val="minMax"/>
          <c:max val="2012"/>
          <c:min val="2001"/>
        </c:scaling>
        <c:delete val="0"/>
        <c:axPos val="b"/>
        <c:title>
          <c:tx>
            <c:rich>
              <a:bodyPr/>
              <a:lstStyle/>
              <a:p>
                <a:pPr>
                  <a:defRPr sz="1100">
                    <a:solidFill>
                      <a:srgbClr val="C00000"/>
                    </a:solidFill>
                  </a:defRPr>
                </a:pPr>
                <a:r>
                  <a:rPr lang="en-US" sz="1100">
                    <a:solidFill>
                      <a:srgbClr val="C00000"/>
                    </a:solidFill>
                  </a:rPr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en-US"/>
          </a:p>
        </c:txPr>
        <c:crossAx val="99576064"/>
        <c:crosses val="autoZero"/>
        <c:crossBetween val="midCat"/>
        <c:majorUnit val="1"/>
      </c:valAx>
      <c:valAx>
        <c:axId val="99576064"/>
        <c:scaling>
          <c:orientation val="minMax"/>
          <c:max val="525"/>
          <c:min val="200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r>
                  <a:rPr lang="en-US">
                    <a:solidFill>
                      <a:srgbClr val="C00000"/>
                    </a:solidFill>
                  </a:rPr>
                  <a:t>Consumption (kWh)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prstDash val="sysDash"/>
          </a:ln>
        </c:spPr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en-US"/>
          </a:p>
        </c:txPr>
        <c:crossAx val="99574144"/>
        <c:crossesAt val="2001"/>
        <c:crossBetween val="midCat"/>
        <c:majorUnit val="25"/>
      </c:valAx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solidFill>
                  <a:srgbClr val="C00000"/>
                </a:solidFill>
              </a:defRPr>
            </a:pPr>
            <a:r>
              <a:rPr lang="en-US" sz="2400" dirty="0">
                <a:solidFill>
                  <a:srgbClr val="C00000"/>
                </a:solidFill>
              </a:rPr>
              <a:t>National Electricity Peak Demand </a:t>
            </a:r>
            <a:r>
              <a:rPr lang="en-US" sz="2400" dirty="0" smtClean="0">
                <a:solidFill>
                  <a:srgbClr val="C00000"/>
                </a:solidFill>
              </a:rPr>
              <a:t>Forecast (2013-2032</a:t>
            </a:r>
            <a:r>
              <a:rPr lang="en-US" sz="2400" dirty="0">
                <a:solidFill>
                  <a:srgbClr val="C00000"/>
                </a:solidFill>
              </a:rPr>
              <a:t>)</a:t>
            </a:r>
          </a:p>
        </c:rich>
      </c:tx>
      <c:layout>
        <c:manualLayout>
          <c:xMode val="edge"/>
          <c:yMode val="edge"/>
          <c:x val="0.16562753921940443"/>
          <c:y val="3.463959419530891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[Book1]Sheet2!$D$6</c:f>
              <c:strCache>
                <c:ptCount val="1"/>
                <c:pt idx="0">
                  <c:v>Demand (GWh)</c:v>
                </c:pt>
              </c:strCache>
            </c:strRef>
          </c:tx>
          <c:spPr>
            <a:gradFill flip="none" rotWithShape="1">
              <a:gsLst>
                <a:gs pos="0">
                  <a:srgbClr val="C00000"/>
                </a:gs>
                <a:gs pos="30000">
                  <a:srgbClr val="66008F"/>
                </a:gs>
                <a:gs pos="64999">
                  <a:srgbClr val="BA0066"/>
                </a:gs>
                <a:gs pos="79000">
                  <a:srgbClr val="FF0000"/>
                </a:gs>
                <a:gs pos="88000">
                  <a:srgbClr val="FF8200"/>
                </a:gs>
              </a:gsLst>
              <a:lin ang="162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5.8417139312687862E-3"/>
                  <c:y val="-6.112869563878043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2,430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22999379720375E-2"/>
                  <c:y val="-1.2225739127756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906427242257945E-2"/>
                  <c:y val="-1.4263362315715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4263362315715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3021424140859818E-3"/>
                  <c:y val="-1.2225739127756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1683427862537572E-2"/>
                  <c:y val="-6.112869563878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143856345354768E-2"/>
                  <c:y val="-6.112869563878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604284828171964E-2"/>
                  <c:y val="-1.83386086916341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1683427862537572E-2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7.3021424140859818E-3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1683427862537572E-2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00CC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[Book1]Sheet2!$C$7:$C$17</c:f>
              <c:numCache>
                <c:formatCode>General</c:formatCode>
                <c:ptCount val="11"/>
                <c:pt idx="0">
                  <c:v>2013</c:v>
                </c:pt>
                <c:pt idx="1">
                  <c:v>2015</c:v>
                </c:pt>
                <c:pt idx="2">
                  <c:v>2017</c:v>
                </c:pt>
                <c:pt idx="3">
                  <c:v>2019</c:v>
                </c:pt>
                <c:pt idx="4">
                  <c:v>2021</c:v>
                </c:pt>
                <c:pt idx="5">
                  <c:v>2023</c:v>
                </c:pt>
                <c:pt idx="6">
                  <c:v>2025</c:v>
                </c:pt>
                <c:pt idx="7">
                  <c:v>2027</c:v>
                </c:pt>
                <c:pt idx="8">
                  <c:v>2029</c:v>
                </c:pt>
                <c:pt idx="9">
                  <c:v>2031</c:v>
                </c:pt>
                <c:pt idx="10">
                  <c:v>2032</c:v>
                </c:pt>
              </c:numCache>
            </c:numRef>
          </c:cat>
          <c:val>
            <c:numRef>
              <c:f>[Book1]Sheet2!$G$7:$G$17</c:f>
              <c:numCache>
                <c:formatCode>General</c:formatCode>
                <c:ptCount val="11"/>
                <c:pt idx="0">
                  <c:v>2451</c:v>
                </c:pt>
                <c:pt idx="1">
                  <c:v>2894</c:v>
                </c:pt>
                <c:pt idx="2">
                  <c:v>3193</c:v>
                </c:pt>
                <c:pt idx="3">
                  <c:v>3556</c:v>
                </c:pt>
                <c:pt idx="4">
                  <c:v>3920</c:v>
                </c:pt>
                <c:pt idx="5">
                  <c:v>4287</c:v>
                </c:pt>
                <c:pt idx="6">
                  <c:v>4717</c:v>
                </c:pt>
                <c:pt idx="7">
                  <c:v>5187</c:v>
                </c:pt>
                <c:pt idx="8">
                  <c:v>5625</c:v>
                </c:pt>
                <c:pt idx="9">
                  <c:v>6171</c:v>
                </c:pt>
                <c:pt idx="10">
                  <c:v>6461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shape val="box"/>
        <c:axId val="99493376"/>
        <c:axId val="99495296"/>
        <c:axId val="0"/>
      </c:bar3DChart>
      <c:catAx>
        <c:axId val="994933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>
                    <a:solidFill>
                      <a:srgbClr val="0000CC"/>
                    </a:solidFill>
                  </a:defRPr>
                </a:pPr>
                <a:r>
                  <a:rPr lang="en-US" sz="2000">
                    <a:solidFill>
                      <a:srgbClr val="0000CC"/>
                    </a:solidFill>
                  </a:rPr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00CC"/>
                </a:solidFill>
              </a:defRPr>
            </a:pPr>
            <a:endParaRPr lang="en-US"/>
          </a:p>
        </c:txPr>
        <c:crossAx val="99495296"/>
        <c:crosses val="autoZero"/>
        <c:auto val="1"/>
        <c:lblAlgn val="ctr"/>
        <c:lblOffset val="100"/>
        <c:noMultiLvlLbl val="0"/>
      </c:catAx>
      <c:valAx>
        <c:axId val="9949529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>
                    <a:solidFill>
                      <a:srgbClr val="0000CC"/>
                    </a:solidFill>
                  </a:defRPr>
                </a:pPr>
                <a:r>
                  <a:rPr lang="en-US" sz="1600">
                    <a:solidFill>
                      <a:srgbClr val="0000CC"/>
                    </a:solidFill>
                  </a:rPr>
                  <a:t>Peak Demand (MW)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00CC"/>
                </a:solidFill>
              </a:defRPr>
            </a:pPr>
            <a:endParaRPr lang="en-US"/>
          </a:p>
        </c:txPr>
        <c:crossAx val="99493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solidFill>
                  <a:srgbClr val="C00000"/>
                </a:solidFill>
              </a:defRPr>
            </a:pPr>
            <a:r>
              <a:rPr lang="en-US" sz="2400" dirty="0">
                <a:solidFill>
                  <a:srgbClr val="C00000"/>
                </a:solidFill>
              </a:rPr>
              <a:t>National Electricity Demand </a:t>
            </a:r>
            <a:r>
              <a:rPr lang="en-US" sz="2400" dirty="0" smtClean="0">
                <a:solidFill>
                  <a:srgbClr val="C00000"/>
                </a:solidFill>
              </a:rPr>
              <a:t>Forecast</a:t>
            </a:r>
          </a:p>
          <a:p>
            <a:pPr>
              <a:defRPr sz="2400">
                <a:solidFill>
                  <a:srgbClr val="C00000"/>
                </a:solidFill>
              </a:defRPr>
            </a:pPr>
            <a:r>
              <a:rPr lang="en-US" sz="2400" baseline="0" dirty="0" smtClean="0">
                <a:solidFill>
                  <a:srgbClr val="C00000"/>
                </a:solidFill>
              </a:rPr>
              <a:t> (2013-2032)</a:t>
            </a:r>
            <a:endParaRPr lang="en-US" sz="2400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09008221867375"/>
          <c:y val="2.445147825551217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[Book1]Sheet2!$D$6</c:f>
              <c:strCache>
                <c:ptCount val="1"/>
                <c:pt idx="0">
                  <c:v>Demand (GWh)</c:v>
                </c:pt>
              </c:strCache>
            </c:strRef>
          </c:tx>
          <c:spPr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81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7.3021424140859818E-3"/>
                  <c:y val="-2.241385506755289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11,995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22999379720375E-2"/>
                  <c:y val="-1.2225739127756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906427242257945E-2"/>
                  <c:y val="-1.4263362315715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4263362315715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3021424140859818E-3"/>
                  <c:y val="-1.2225739127756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1683427862537572E-2"/>
                  <c:y val="-6.112869563878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143856345354768E-2"/>
                  <c:y val="-6.112869563878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604284828171964E-2"/>
                  <c:y val="-1.83386086916341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1683427862537572E-2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7.3021424140859818E-3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1683427862537572E-2"/>
                  <c:y val="-8.15049275183739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00CC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[Book1]Sheet2!$C$7:$C$17</c:f>
              <c:numCache>
                <c:formatCode>General</c:formatCode>
                <c:ptCount val="11"/>
                <c:pt idx="0">
                  <c:v>2013</c:v>
                </c:pt>
                <c:pt idx="1">
                  <c:v>2015</c:v>
                </c:pt>
                <c:pt idx="2">
                  <c:v>2017</c:v>
                </c:pt>
                <c:pt idx="3">
                  <c:v>2019</c:v>
                </c:pt>
                <c:pt idx="4">
                  <c:v>2021</c:v>
                </c:pt>
                <c:pt idx="5">
                  <c:v>2023</c:v>
                </c:pt>
                <c:pt idx="6">
                  <c:v>2025</c:v>
                </c:pt>
                <c:pt idx="7">
                  <c:v>2027</c:v>
                </c:pt>
                <c:pt idx="8">
                  <c:v>2029</c:v>
                </c:pt>
                <c:pt idx="9">
                  <c:v>2031</c:v>
                </c:pt>
                <c:pt idx="10">
                  <c:v>2032</c:v>
                </c:pt>
              </c:numCache>
            </c:numRef>
          </c:cat>
          <c:val>
            <c:numRef>
              <c:f>[Book1]Sheet2!$D$7:$D$17</c:f>
              <c:numCache>
                <c:formatCode>General</c:formatCode>
                <c:ptCount val="11"/>
                <c:pt idx="0">
                  <c:v>11104</c:v>
                </c:pt>
                <c:pt idx="1">
                  <c:v>12834</c:v>
                </c:pt>
                <c:pt idx="2">
                  <c:v>14420</c:v>
                </c:pt>
                <c:pt idx="3">
                  <c:v>16075</c:v>
                </c:pt>
                <c:pt idx="4">
                  <c:v>17830</c:v>
                </c:pt>
                <c:pt idx="5">
                  <c:v>19713</c:v>
                </c:pt>
                <c:pt idx="6">
                  <c:v>21737</c:v>
                </c:pt>
                <c:pt idx="7">
                  <c:v>23932</c:v>
                </c:pt>
                <c:pt idx="8">
                  <c:v>26318</c:v>
                </c:pt>
                <c:pt idx="9">
                  <c:v>28899</c:v>
                </c:pt>
                <c:pt idx="10">
                  <c:v>30258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shape val="box"/>
        <c:axId val="99992320"/>
        <c:axId val="99994240"/>
        <c:axId val="0"/>
      </c:bar3DChart>
      <c:catAx>
        <c:axId val="999923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>
                    <a:solidFill>
                      <a:srgbClr val="C00000"/>
                    </a:solidFill>
                  </a:defRPr>
                </a:pPr>
                <a:r>
                  <a:rPr lang="en-US" sz="1600" dirty="0" smtClean="0">
                    <a:solidFill>
                      <a:srgbClr val="C00000"/>
                    </a:solidFill>
                  </a:rPr>
                  <a:t>Year</a:t>
                </a:r>
                <a:endParaRPr lang="en-US" sz="1600" dirty="0">
                  <a:solidFill>
                    <a:srgbClr val="C00000"/>
                  </a:solidFill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00CC"/>
                </a:solidFill>
              </a:defRPr>
            </a:pPr>
            <a:endParaRPr lang="en-US"/>
          </a:p>
        </c:txPr>
        <c:crossAx val="99994240"/>
        <c:crosses val="autoZero"/>
        <c:auto val="1"/>
        <c:lblAlgn val="ctr"/>
        <c:lblOffset val="100"/>
        <c:noMultiLvlLbl val="0"/>
      </c:catAx>
      <c:valAx>
        <c:axId val="999942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>
                    <a:solidFill>
                      <a:srgbClr val="C00000"/>
                    </a:solidFill>
                  </a:defRPr>
                </a:pPr>
                <a:r>
                  <a:rPr lang="en-US" sz="1600" dirty="0" smtClean="0">
                    <a:solidFill>
                      <a:srgbClr val="C00000"/>
                    </a:solidFill>
                  </a:rPr>
                  <a:t>Demand (</a:t>
                </a:r>
                <a:r>
                  <a:rPr lang="en-US" sz="1600" dirty="0" err="1" smtClean="0">
                    <a:solidFill>
                      <a:srgbClr val="C00000"/>
                    </a:solidFill>
                  </a:rPr>
                  <a:t>GWh</a:t>
                </a:r>
                <a:r>
                  <a:rPr lang="en-US" sz="1600" dirty="0" smtClean="0">
                    <a:solidFill>
                      <a:srgbClr val="C00000"/>
                    </a:solidFill>
                  </a:rPr>
                  <a:t>)</a:t>
                </a:r>
                <a:endParaRPr lang="en-US" sz="1600" dirty="0">
                  <a:solidFill>
                    <a:srgbClr val="C00000"/>
                  </a:solidFill>
                </a:endParaRP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00CC"/>
                </a:solidFill>
              </a:defRPr>
            </a:pPr>
            <a:endParaRPr lang="en-US"/>
          </a:p>
        </c:txPr>
        <c:crossAx val="99992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0.74312</cdr:x>
      <cdr:y>0.19231</cdr:y>
    </cdr:from>
    <cdr:to>
      <cdr:x>0.82569</cdr:x>
      <cdr:y>0.25641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72200" y="1143000"/>
          <a:ext cx="6858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solidFill>
                <a:srgbClr val="666699"/>
              </a:solidFill>
            </a:rPr>
            <a:t>1524</a:t>
          </a:r>
          <a:endParaRPr lang="en-US" sz="1800" b="1" dirty="0">
            <a:solidFill>
              <a:srgbClr val="666699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D5CD743-1EB3-451B-910C-0C77C5569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4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DDFB1F-949F-49BB-8F16-55A59B4814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6102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E2FDB-CC4F-431F-A883-B3F70E3970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99D10A-A625-47D0-B066-33BED20487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4B21EA-90FE-48BE-AC70-4B9CCD3B09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31913" y="809625"/>
            <a:ext cx="4346575" cy="3259138"/>
          </a:xfrm>
          <a:solidFill>
            <a:srgbClr val="FFFFFF"/>
          </a:solidFill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xfrm>
            <a:off x="935162" y="4421586"/>
            <a:ext cx="5140079" cy="3910023"/>
          </a:xfrm>
          <a:noFill/>
          <a:ln>
            <a:solidFill>
              <a:srgbClr val="000000"/>
            </a:solidFill>
          </a:ln>
        </p:spPr>
        <p:txBody>
          <a:bodyPr lIns="92733" tIns="47180" rIns="92733" bIns="47180"/>
          <a:lstStyle/>
          <a:p>
            <a:pPr defTabSz="902656"/>
            <a:endParaRPr lang="en-US" smtClean="0">
              <a:latin typeface="Times New Roman" pitchFamily="18" charset="0"/>
            </a:endParaRPr>
          </a:p>
        </p:txBody>
      </p:sp>
      <p:sp>
        <p:nvSpPr>
          <p:cNvPr id="126980" name="Slide Number Placeholder 3"/>
          <p:cNvSpPr txBox="1">
            <a:spLocks noGrp="1"/>
          </p:cNvSpPr>
          <p:nvPr/>
        </p:nvSpPr>
        <p:spPr bwMode="auto">
          <a:xfrm>
            <a:off x="3971955" y="8852148"/>
            <a:ext cx="3038446" cy="43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523" tIns="0" rIns="19523" bIns="0" anchor="b"/>
          <a:lstStyle/>
          <a:p>
            <a:pPr algn="r" defTabSz="755449" eaLnBrk="0" hangingPunct="0"/>
            <a:fld id="{B4B9BD43-879D-4B87-9BD2-8D5462678C09}" type="slidenum">
              <a:rPr lang="en-US" sz="1000" i="1">
                <a:solidFill>
                  <a:prstClr val="black"/>
                </a:solidFill>
                <a:cs typeface="Arial" pitchFamily="34" charset="0"/>
              </a:rPr>
              <a:pPr algn="r" defTabSz="755449" eaLnBrk="0" hangingPunct="0"/>
              <a:t>15</a:t>
            </a:fld>
            <a:endParaRPr lang="en-US" sz="1000" i="1">
              <a:solidFill>
                <a:prstClr val="black"/>
              </a:solidFill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717F0F2-4BA8-4A45-909F-74258AD48F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C6D1-60E8-45D9-A02C-1B5670E2C5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8038E-3E45-4EB6-89FB-FFDA80671E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AE2F92B-D4B3-477E-855B-54F2A57BA9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17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46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30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22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828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391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4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E4522-0530-484F-A8AE-E8098604A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721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209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849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29/04/2015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75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954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2" descr="Picture6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4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2954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3.bmp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114776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2.bmp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1.bmp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GoogleEarth_Image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0200"/>
            <a:ext cx="11096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2133600"/>
            <a:ext cx="6553200" cy="16002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29920-62FD-44D7-8336-FF354F076857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24C63-DD7A-481F-9D72-AD03320F3CB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43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DB1B3-6BD1-4CE4-B5EF-8B9F0714130C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AECA8-D474-4A57-8171-1FD74756E2C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779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9E6A7-E96E-4B97-926B-7406A64D4F98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8C02F-E5F7-4624-A34A-592E7FD0FD5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21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1F3F0-337F-49BA-8E57-7161F8EB23E1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D53EE-1C5B-4CE3-89C4-777FFCB7725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06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6C21F-AC43-41F1-9DB2-8D9E4ED94B06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E97B7-A239-4B24-89D2-1831E6A5B70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7686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EAA4-F608-4408-A112-9B4021CF9CB3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6EE92-1111-409F-9CF5-889A3887A70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443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2F9455-3B3B-4823-B666-BBF24A59E5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B996-D0D8-41C4-A00F-D6E8C9BB0495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2B6-3141-4D30-8936-73DECE28459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252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68429-64A4-4689-88B3-B29D27208238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7B50-95FF-42B5-BF1E-885FA281A63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906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197D5-4F7F-42D6-9733-38E6A9FA5B3E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109B9-EA2B-4DC0-8653-D40D7F0C7D8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2448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0E65F-FE12-41C9-9A0E-6098672EFA7A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6AA8-4E77-4E97-9161-ECA2123234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2420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155E1-E964-469B-BC24-44FD0E1A7537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DF447-E975-4227-9D55-90803DBAA61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4697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31D28-7149-4732-A177-0D8C51AC4008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FAD0C-59DA-4276-8D83-74BC3F8B656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627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20E5E-7349-4DBB-B235-209B9DC7FE1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15173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56F667-DEA6-4D38-AB07-A20BC8F5FAA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709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A91B8-0A4A-46E4-B8EE-E5472BE91F0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126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85489-4982-4CF8-8381-F224C6DB839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954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5F5BC-EFFE-43AA-818A-EFBEF6583C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A9E27E-EE3B-4144-9919-D39D446B2278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6387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2AB517-759E-457D-A6A5-CD1465824BF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273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08A60-BABC-4BCF-BD07-7BA8609D0A8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726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70A91C-2FE3-418A-ACD2-945766857CE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168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0CADDC-253D-46CC-A790-FB633DD76D3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3757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14817-DE63-402A-B054-53962C816BD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3176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9F1A6A-8F14-46F9-9073-9BB9C2C48F9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855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04FFA-FF0D-474E-9239-7A688FC7A8D9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62093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74072-1A6D-4C38-B90F-B85A7E2E1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BA10-7EEB-496A-B270-977C5FBF8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E2ED-3C2D-44F6-911C-E8459FD488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DF83-B4BB-43A1-B34A-21A0EA185D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8E2B8F8-8C13-458C-8A63-7E18776B0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E9CBCA31-5543-4425-810D-86ABDD214F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B2CB233-47BF-4EAE-AA50-102BE67DC257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29/04/2015</a:t>
            </a:fld>
            <a:endParaRPr lang="en-GB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787F55B-471C-4AA5-8BB6-785F0218BFB1}" type="slidenum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243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AFB177-FBA5-4B85-96AC-053832289CE2}" type="datetime3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C7A937-1589-4542-99C0-9346D4B2FF6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942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620E5E-7349-4DBB-B235-209B9DC7FE1A}" type="slidenum">
              <a:rPr lang="en-GB" smtClean="0">
                <a:solidFill>
                  <a:prstClr val="black">
                    <a:tint val="75000"/>
                  </a:prstClr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4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ransition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524000" y="4876800"/>
            <a:ext cx="5562600" cy="1524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800" b="1" dirty="0" err="1" smtClean="0">
                <a:solidFill>
                  <a:srgbClr val="800080"/>
                </a:solidFill>
                <a:cs typeface="Times New Roman" pitchFamily="18" charset="0"/>
              </a:rPr>
              <a:t>Kamani</a:t>
            </a:r>
            <a:r>
              <a:rPr lang="en-US" sz="1800" b="1" dirty="0" smtClean="0">
                <a:solidFill>
                  <a:srgbClr val="800080"/>
                </a:solidFill>
                <a:cs typeface="Times New Roman" pitchFamily="18" charset="0"/>
              </a:rPr>
              <a:t>  </a:t>
            </a:r>
            <a:r>
              <a:rPr lang="en-US" sz="1800" b="1" dirty="0" err="1" smtClean="0">
                <a:solidFill>
                  <a:srgbClr val="800080"/>
                </a:solidFill>
                <a:cs typeface="Times New Roman" pitchFamily="18" charset="0"/>
              </a:rPr>
              <a:t>Jayasekera</a:t>
            </a:r>
            <a:endParaRPr lang="en-US" sz="1800" b="1" dirty="0">
              <a:solidFill>
                <a:srgbClr val="80008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rgbClr val="800080"/>
                </a:solidFill>
                <a:cs typeface="Times New Roman" pitchFamily="18" charset="0"/>
              </a:rPr>
              <a:t>Deputy General Manager</a:t>
            </a:r>
            <a:endParaRPr lang="en-US" sz="1800" b="1" dirty="0">
              <a:solidFill>
                <a:srgbClr val="80008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1800" b="1" dirty="0">
                <a:solidFill>
                  <a:srgbClr val="800080"/>
                </a:solidFill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800080"/>
                </a:solidFill>
                <a:cs typeface="Times New Roman" pitchFamily="18" charset="0"/>
              </a:rPr>
              <a:t>Transmission &amp; Generation Planning</a:t>
            </a:r>
            <a:endParaRPr lang="en-US" sz="1800" b="1" dirty="0">
              <a:solidFill>
                <a:srgbClr val="80008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1800" b="1" dirty="0">
                <a:solidFill>
                  <a:srgbClr val="800080"/>
                </a:solidFill>
                <a:cs typeface="Times New Roman" pitchFamily="18" charset="0"/>
              </a:rPr>
              <a:t>Ceylon Electricity Board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1800" b="1" dirty="0">
                <a:solidFill>
                  <a:srgbClr val="800080"/>
                </a:solidFill>
                <a:cs typeface="Times New Roman" pitchFamily="18" charset="0"/>
              </a:rPr>
              <a:t>Sri Lanka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1600" y="1066800"/>
            <a:ext cx="6172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6600CC"/>
                </a:solidFill>
              </a:rPr>
              <a:t>SAARC </a:t>
            </a:r>
            <a:r>
              <a:rPr lang="en-US" sz="2000" b="1" dirty="0" smtClean="0">
                <a:solidFill>
                  <a:srgbClr val="6600CC"/>
                </a:solidFill>
              </a:rPr>
              <a:t>Dissemination Workshop 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</a:rPr>
              <a:t>“</a:t>
            </a:r>
            <a:r>
              <a:rPr lang="en-US" sz="2800" b="1" dirty="0">
                <a:solidFill>
                  <a:srgbClr val="0000FF"/>
                </a:solidFill>
              </a:rPr>
              <a:t>Designing Management &amp; Monitoring Framework for Regulatory Compliance by Power Transmission Utilities in the SAARC </a:t>
            </a:r>
            <a:r>
              <a:rPr lang="en-US" sz="2800" b="1" dirty="0" smtClean="0">
                <a:solidFill>
                  <a:srgbClr val="0000FF"/>
                </a:solidFill>
              </a:rPr>
              <a:t>Region</a:t>
            </a:r>
            <a:r>
              <a:rPr lang="en-US" sz="2800" b="1" dirty="0" smtClean="0">
                <a:solidFill>
                  <a:srgbClr val="0000FF"/>
                </a:solidFill>
                <a:latin typeface="Calibri" pitchFamily="34" charset="0"/>
              </a:rPr>
              <a:t>”</a:t>
            </a:r>
            <a:endParaRPr lang="en-US" sz="28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7627" y="3722914"/>
            <a:ext cx="3026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80"/>
                </a:solidFill>
              </a:rPr>
              <a:t>Country Presentation</a:t>
            </a:r>
            <a:endParaRPr lang="en-US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2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6815826"/>
              </p:ext>
            </p:extLst>
          </p:nvPr>
        </p:nvGraphicFramePr>
        <p:xfrm>
          <a:off x="228600" y="228600"/>
          <a:ext cx="8696078" cy="6232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708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7882"/>
            <a:ext cx="7772400" cy="212911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itchFamily="18" charset="0"/>
              </a:rPr>
              <a:t>Long Term Transmission Development Plan </a:t>
            </a:r>
            <a:r>
              <a:rPr lang="en-US" sz="4000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en-US" sz="4000" b="1" dirty="0" smtClean="0">
                <a:solidFill>
                  <a:srgbClr val="C00000"/>
                </a:solidFill>
                <a:latin typeface="Cambria" pitchFamily="18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Cambria" pitchFamily="18" charset="0"/>
              </a:rPr>
              <a:t>2013 </a:t>
            </a:r>
            <a:r>
              <a:rPr lang="en-US" sz="4000" b="1" dirty="0">
                <a:solidFill>
                  <a:srgbClr val="C00000"/>
                </a:solidFill>
                <a:latin typeface="Cambria" pitchFamily="18" charset="0"/>
              </a:rPr>
              <a:t>- </a:t>
            </a:r>
            <a:r>
              <a:rPr lang="en-US" sz="4000" b="1" dirty="0" smtClean="0">
                <a:solidFill>
                  <a:srgbClr val="C00000"/>
                </a:solidFill>
                <a:latin typeface="Cambria" pitchFamily="18" charset="0"/>
              </a:rPr>
              <a:t>2022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67000"/>
            <a:ext cx="412432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905000" y="5867400"/>
            <a:ext cx="4648200" cy="5670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6600CC"/>
                </a:solidFill>
                <a:latin typeface="Cambria" pitchFamily="18" charset="0"/>
              </a:rPr>
              <a:t>Ceylon Electricity Board</a:t>
            </a:r>
          </a:p>
          <a:p>
            <a:pPr algn="ctr"/>
            <a:r>
              <a:rPr lang="en-US" sz="2000" b="1" dirty="0" smtClean="0">
                <a:solidFill>
                  <a:srgbClr val="6600CC"/>
                </a:solidFill>
                <a:latin typeface="Cambria" pitchFamily="18" charset="0"/>
              </a:rPr>
              <a:t>Sri Lanka</a:t>
            </a:r>
            <a:endParaRPr lang="en-US" sz="5400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3048000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sz="3600" b="1" dirty="0" smtClean="0">
                <a:latin typeface="Cambria" pitchFamily="18" charset="0"/>
              </a:rPr>
              <a:t>Transmission Planning Procedure</a:t>
            </a:r>
            <a:endParaRPr lang="en-US" sz="3600" b="1" dirty="0">
              <a:latin typeface="Cambria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2911"/>
              </p:ext>
            </p:extLst>
          </p:nvPr>
        </p:nvGraphicFramePr>
        <p:xfrm>
          <a:off x="0" y="261351"/>
          <a:ext cx="8991600" cy="6477904"/>
        </p:xfrm>
        <a:graphic>
          <a:graphicData uri="http://schemas.openxmlformats.org/drawingml/2006/table">
            <a:tbl>
              <a:tblPr/>
              <a:tblGrid>
                <a:gridCol w="822021"/>
                <a:gridCol w="1844979"/>
                <a:gridCol w="3272208"/>
                <a:gridCol w="3052392"/>
              </a:tblGrid>
              <a:tr h="301126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urier PS"/>
                          <a:cs typeface="Times New Roman" pitchFamily="18" charset="0"/>
                        </a:rPr>
                        <a:t>Generation Expansion Plan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4448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YEAR</a:t>
                      </a: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RENEWABLE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ADDITIONS</a:t>
                      </a: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THERMAL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ADDITIONS</a:t>
                      </a: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THERMAL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onstantia" pitchFamily="18" charset="0"/>
                        </a:rPr>
                        <a:t>RETIREMENTS</a:t>
                      </a:r>
                      <a:endParaRPr kumimoji="0" lang="en-US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ourier PS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6100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4x5 MW ACE Power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Matara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4x5 MW ACE Power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Horana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4x5.63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Lakdanavi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0167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4x5 MW Northern Power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3x8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Chunnakum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Extension**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1x300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Puttalam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Coal (Stage II)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0167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1x300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Puttalam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Coal (Stage III)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3x75 MW Gas Turbine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6x16.6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Heladanavi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Puttalam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14x7.11 MW ACE Power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Embilipitiya</a:t>
                      </a:r>
                      <a:endParaRPr kumimoji="0" lang="en-US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4x15 MW Colombo Power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067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MW Broadlands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MW Uma Oya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224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1x105 MW Gas Turbine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067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MW Moragolla Plant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2x250 MW Trincomalee Coal Power plant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4x5 MW Northern Power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8x6.13 MW Asia Power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100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2x300 MW  Coal plant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5x17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Kelanitissa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Gas Turbines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4x18 MW </a:t>
                      </a:r>
                      <a:r>
                        <a:rPr kumimoji="0" lang="en-US" alt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Sapugaskanda</a:t>
                      </a: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diesel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224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224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1x300 MW  Coal plant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295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MW Gin Ganga 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1x300 MW  Coal plant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750" marR="517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0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534400" cy="6096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2060"/>
                </a:solidFill>
                <a:effectLst/>
                <a:latin typeface="Cambria" pitchFamily="18" charset="0"/>
                <a:ea typeface="+mn-ea"/>
                <a:cs typeface="+mn-cs"/>
              </a:rPr>
              <a:t>Present Transmission </a:t>
            </a:r>
            <a:r>
              <a:rPr lang="en-US" sz="3600" b="1" dirty="0" smtClean="0">
                <a:solidFill>
                  <a:srgbClr val="002060"/>
                </a:solidFill>
                <a:effectLst/>
                <a:latin typeface="Cambria" pitchFamily="18" charset="0"/>
                <a:ea typeface="+mn-ea"/>
                <a:cs typeface="+mn-cs"/>
              </a:rPr>
              <a:t>Network -2013</a:t>
            </a:r>
            <a:endParaRPr lang="en-US" sz="3600" b="1" dirty="0">
              <a:solidFill>
                <a:srgbClr val="002060"/>
              </a:solidFill>
              <a:effectLst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5943600" cy="50292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C00000"/>
                </a:solidFill>
              </a:rPr>
              <a:t>Transmission voltage </a:t>
            </a:r>
            <a:r>
              <a:rPr lang="en-US" sz="2400" dirty="0" smtClean="0">
                <a:solidFill>
                  <a:srgbClr val="C00000"/>
                </a:solidFill>
              </a:rPr>
              <a:t>levels</a:t>
            </a:r>
            <a:r>
              <a:rPr lang="en-US" sz="2400" dirty="0">
                <a:solidFill>
                  <a:srgbClr val="C00000"/>
                </a:solidFill>
              </a:rPr>
              <a:t>	</a:t>
            </a: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220 kV</a:t>
            </a: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132 k</a:t>
            </a:r>
            <a:r>
              <a:rPr lang="en-US" sz="2000" dirty="0" smtClean="0">
                <a:solidFill>
                  <a:srgbClr val="00B050"/>
                </a:solidFill>
              </a:rPr>
              <a:t>V</a:t>
            </a:r>
            <a:endParaRPr lang="en-US" sz="2000" dirty="0">
              <a:solidFill>
                <a:srgbClr val="00B050"/>
              </a:solidFill>
            </a:endParaRPr>
          </a:p>
          <a:p>
            <a:pPr>
              <a:lnSpc>
                <a:spcPct val="90000"/>
              </a:lnSpc>
            </a:pPr>
            <a:endParaRPr lang="en-US" sz="24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C00000"/>
                </a:solidFill>
              </a:rPr>
              <a:t>Transmission </a:t>
            </a:r>
            <a:r>
              <a:rPr lang="en-US" sz="2400" dirty="0" smtClean="0">
                <a:solidFill>
                  <a:srgbClr val="C00000"/>
                </a:solidFill>
              </a:rPr>
              <a:t>Lines/Cables – 2348 km</a:t>
            </a:r>
            <a:endParaRPr lang="en-US" sz="2400" dirty="0">
              <a:solidFill>
                <a:srgbClr val="C00000"/>
              </a:solidFill>
            </a:endParaRP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220 kV</a:t>
            </a:r>
            <a:r>
              <a:rPr lang="en-US" sz="2000" b="1" dirty="0">
                <a:solidFill>
                  <a:srgbClr val="00B050"/>
                </a:solidFill>
              </a:rPr>
              <a:t>		   </a:t>
            </a:r>
            <a:r>
              <a:rPr lang="en-US" sz="2000" b="1" dirty="0" smtClean="0">
                <a:solidFill>
                  <a:srgbClr val="00B050"/>
                </a:solidFill>
              </a:rPr>
              <a:t>502 </a:t>
            </a:r>
            <a:r>
              <a:rPr lang="en-US" sz="2000" b="1" dirty="0">
                <a:solidFill>
                  <a:srgbClr val="00B050"/>
                </a:solidFill>
              </a:rPr>
              <a:t>km</a:t>
            </a:r>
          </a:p>
          <a:p>
            <a:pPr lvl="1">
              <a:lnSpc>
                <a:spcPct val="17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132 kV</a:t>
            </a:r>
            <a:r>
              <a:rPr lang="en-US" sz="2000" b="1" dirty="0">
                <a:solidFill>
                  <a:srgbClr val="00B050"/>
                </a:solidFill>
              </a:rPr>
              <a:t>		</a:t>
            </a:r>
            <a:r>
              <a:rPr lang="en-US" sz="2000" b="1" dirty="0" smtClean="0">
                <a:solidFill>
                  <a:srgbClr val="00B050"/>
                </a:solidFill>
              </a:rPr>
              <a:t> 1846 km</a:t>
            </a:r>
          </a:p>
          <a:p>
            <a:pPr lvl="3">
              <a:lnSpc>
                <a:spcPct val="170000"/>
              </a:lnSpc>
              <a:buClr>
                <a:srgbClr val="00B050"/>
              </a:buClr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6600CC"/>
                </a:solidFill>
              </a:rPr>
              <a:t>OH	 1796 km</a:t>
            </a:r>
          </a:p>
          <a:p>
            <a:pPr lvl="3">
              <a:lnSpc>
                <a:spcPct val="90000"/>
              </a:lnSpc>
              <a:buClr>
                <a:srgbClr val="00B050"/>
              </a:buClr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6600CC"/>
                </a:solidFill>
              </a:rPr>
              <a:t>UG	     50 km</a:t>
            </a:r>
            <a:endParaRPr lang="en-US" b="1" dirty="0">
              <a:solidFill>
                <a:srgbClr val="6600CC"/>
              </a:solidFill>
            </a:endParaRPr>
          </a:p>
          <a:p>
            <a:pPr lvl="1">
              <a:lnSpc>
                <a:spcPct val="90000"/>
              </a:lnSpc>
            </a:pPr>
            <a:endParaRPr lang="en-US" sz="20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C00000"/>
                </a:solidFill>
              </a:rPr>
              <a:t>Grid Substations	</a:t>
            </a:r>
            <a:r>
              <a:rPr lang="en-US" sz="2400" dirty="0" smtClean="0">
                <a:solidFill>
                  <a:srgbClr val="C00000"/>
                </a:solidFill>
              </a:rPr>
              <a:t>No  | MVA </a:t>
            </a:r>
            <a:endParaRPr lang="en-US" sz="2400" dirty="0">
              <a:solidFill>
                <a:srgbClr val="C00000"/>
              </a:solidFill>
            </a:endParaRP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0B050"/>
                </a:solidFill>
              </a:rPr>
              <a:t>132/33 kV 		</a:t>
            </a:r>
            <a:r>
              <a:rPr lang="en-US" sz="2000" b="1" dirty="0" smtClean="0">
                <a:solidFill>
                  <a:srgbClr val="00B050"/>
                </a:solidFill>
              </a:rPr>
              <a:t>48      3045</a:t>
            </a:r>
            <a:endParaRPr lang="en-US" sz="2000" b="1" dirty="0">
              <a:solidFill>
                <a:srgbClr val="00B050"/>
              </a:solidFill>
            </a:endParaRP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>
                <a:solidFill>
                  <a:srgbClr val="00B050"/>
                </a:solidFill>
              </a:rPr>
              <a:t>220/132/33 </a:t>
            </a:r>
            <a:r>
              <a:rPr lang="en-US" sz="2000" b="1" dirty="0" smtClean="0">
                <a:solidFill>
                  <a:srgbClr val="00B050"/>
                </a:solidFill>
              </a:rPr>
              <a:t>kV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        	  </a:t>
            </a:r>
            <a:r>
              <a:rPr lang="en-US" sz="2000" b="1" dirty="0" smtClean="0">
                <a:solidFill>
                  <a:srgbClr val="00B050"/>
                </a:solidFill>
              </a:rPr>
              <a:t>5      2100</a:t>
            </a: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220/132 kV		  2        405</a:t>
            </a: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220/33 kV		  1          70</a:t>
            </a:r>
          </a:p>
          <a:p>
            <a:pPr lvl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</a:rPr>
              <a:t>132/11kV</a:t>
            </a:r>
            <a:r>
              <a:rPr lang="en-US" sz="2000" b="1" dirty="0">
                <a:solidFill>
                  <a:srgbClr val="00B050"/>
                </a:solidFill>
              </a:rPr>
              <a:t>		</a:t>
            </a:r>
            <a:r>
              <a:rPr lang="en-US" sz="2000" b="1" dirty="0" smtClean="0">
                <a:solidFill>
                  <a:srgbClr val="00B050"/>
                </a:solidFill>
              </a:rPr>
              <a:t>  5        369</a:t>
            </a:r>
            <a:r>
              <a:rPr lang="en-US" sz="2000" dirty="0">
                <a:solidFill>
                  <a:srgbClr val="C00000"/>
                </a:solidFill>
              </a:rPr>
              <a:t>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C00000"/>
                </a:solidFill>
                <a:latin typeface="Arial" charset="0"/>
              </a:rPr>
              <a:t>	</a:t>
            </a:r>
          </a:p>
        </p:txBody>
      </p:sp>
      <p:graphicFrame>
        <p:nvGraphicFramePr>
          <p:cNvPr id="2065" name="Object 1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19662073"/>
              </p:ext>
            </p:extLst>
          </p:nvPr>
        </p:nvGraphicFramePr>
        <p:xfrm>
          <a:off x="6019800" y="2057400"/>
          <a:ext cx="26289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9" name="Bitmap Image" r:id="rId3" imgW="16228571" imgH="21638095" progId="PBrush">
                  <p:embed/>
                </p:oleObj>
              </mc:Choice>
              <mc:Fallback>
                <p:oleObj name="Bitmap Image" r:id="rId3" imgW="16228571" imgH="21638095" progId="PBrush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057400"/>
                        <a:ext cx="2628900" cy="350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2400" y="762000"/>
            <a:ext cx="32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sz="3600" b="1" dirty="0" smtClean="0">
                <a:latin typeface="Cambria" pitchFamily="18" charset="0"/>
              </a:rPr>
              <a:t>2013 Sri Lankan Transmission System </a:t>
            </a:r>
            <a:endParaRPr lang="en-US" sz="3600" b="1" dirty="0">
              <a:latin typeface="Cambria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7413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" t="2842" r="1272" b="3419"/>
          <a:stretch/>
        </p:blipFill>
        <p:spPr bwMode="auto">
          <a:xfrm>
            <a:off x="3676598" y="152399"/>
            <a:ext cx="5430616" cy="670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2057400"/>
            <a:ext cx="7620000" cy="1447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z="32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Cross Border Interconnection with India &amp; </a:t>
            </a:r>
            <a:r>
              <a:rPr lang="en-US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Exchange of Power and Harmonization of regulations and Policies</a:t>
            </a:r>
            <a:endParaRPr lang="en-US" sz="3200" b="1" dirty="0">
              <a:solidFill>
                <a:srgbClr val="0033CC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2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63B996-D0D8-41C4-A00F-D6E8C9BB0495}" type="datetime3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 April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582B6-3141-4D30-8936-73DECE2845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95400" y="381000"/>
            <a:ext cx="6858000" cy="6096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smtClean="0">
                <a:solidFill>
                  <a:srgbClr val="0033CC"/>
                </a:solidFill>
                <a:latin typeface="Arial" pitchFamily="34" charset="0"/>
                <a:ea typeface="+mn-ea"/>
                <a:cs typeface="Arial" pitchFamily="34" charset="0"/>
              </a:rPr>
              <a:t>Trans-border Electricity Exchange</a:t>
            </a:r>
            <a:endParaRPr lang="en-US" sz="3200" b="1" dirty="0">
              <a:solidFill>
                <a:srgbClr val="0033CC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219201"/>
            <a:ext cx="838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7525" indent="-5175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>
                <a:solidFill>
                  <a:srgbClr val="6600CC"/>
                </a:solidFill>
                <a:latin typeface="Calibri"/>
              </a:rPr>
              <a:t>South Asia Region is very rich in energy resources which are unevenly distributed among the countries of the region. </a:t>
            </a:r>
          </a:p>
          <a:p>
            <a:pPr marL="517525" indent="-5175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en-US" sz="2400" b="1" dirty="0">
              <a:solidFill>
                <a:srgbClr val="6600CC"/>
              </a:solidFill>
              <a:latin typeface="Calibri"/>
            </a:endParaRPr>
          </a:p>
          <a:p>
            <a:pPr marL="517525" indent="-5175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>
                <a:solidFill>
                  <a:srgbClr val="6600CC"/>
                </a:solidFill>
                <a:latin typeface="Calibri"/>
              </a:rPr>
              <a:t>The advantages of a South Asian Regional Electricity grid are appreciated by almost all countries in the region. </a:t>
            </a:r>
          </a:p>
          <a:p>
            <a:pPr marL="517525" indent="-5175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en-US" sz="2400" b="1" dirty="0">
              <a:solidFill>
                <a:srgbClr val="6600CC"/>
              </a:solidFill>
              <a:latin typeface="Calibri"/>
            </a:endParaRPr>
          </a:p>
          <a:p>
            <a:pPr marL="517525" indent="-5175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>
                <a:solidFill>
                  <a:srgbClr val="6600CC"/>
                </a:solidFill>
                <a:latin typeface="Calibri"/>
              </a:rPr>
              <a:t>For Sri Lanka to get access to a South Asian Regional Electricity Grid, the only feasible connection is with India through a HVDC marine cable. This interconnection would be different from any other electricity interconnections planned in the South Asia Region. </a:t>
            </a:r>
          </a:p>
        </p:txBody>
      </p:sp>
    </p:spTree>
    <p:extLst>
      <p:ext uri="{BB962C8B-B14F-4D97-AF65-F5344CB8AC3E}">
        <p14:creationId xmlns:p14="http://schemas.microsoft.com/office/powerpoint/2010/main" val="422033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582B6-3141-4D30-8936-73DECE2845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971800" y="304800"/>
            <a:ext cx="3657600" cy="533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sz="3200" b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Background</a:t>
            </a:r>
            <a:endParaRPr lang="en-US" sz="3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066800" y="990600"/>
            <a:ext cx="7848600" cy="5638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lvl="2" indent="-34925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Pre-feasibility study conducted with the assistance of USAID  in 2002 by </a:t>
            </a:r>
            <a:r>
              <a:rPr lang="en-US" sz="2200" dirty="0" err="1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Nexant</a:t>
            </a: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 Inc.</a:t>
            </a:r>
          </a:p>
          <a:p>
            <a:pPr marL="349250" lvl="2" indent="-34925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rgbClr val="6600CC"/>
              </a:solidFill>
              <a:latin typeface="Calibri" pitchFamily="34" charset="0"/>
              <a:cs typeface="Arial" pitchFamily="34" charset="0"/>
            </a:endParaRPr>
          </a:p>
          <a:p>
            <a:pPr marL="349250" lvl="2" indent="-34925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Review of the Pre-feasibility study with assistance of USAID  in 2006 by </a:t>
            </a:r>
            <a:r>
              <a:rPr lang="en-US" sz="2200" dirty="0" err="1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Nexant</a:t>
            </a: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/ Power Grid Corporation of India </a:t>
            </a:r>
          </a:p>
          <a:p>
            <a:pPr marL="349250" lvl="2" indent="-34925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rgbClr val="6600CC"/>
              </a:solidFill>
              <a:latin typeface="Calibri" pitchFamily="34" charset="0"/>
              <a:cs typeface="Arial" pitchFamily="34" charset="0"/>
            </a:endParaRPr>
          </a:p>
          <a:p>
            <a:pPr marL="349250" lvl="2" indent="-349250">
              <a:buFont typeface="Wingdings" pitchFamily="2" charset="2"/>
              <a:buChar char="v"/>
              <a:defRPr/>
            </a:pP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Bilateral discussions by Secretary , Ministry of Power and Energy Sri Lanka and Secretary Ministry of Power, India in Dec 2006.</a:t>
            </a:r>
          </a:p>
          <a:p>
            <a:pPr marL="349250" lvl="2" indent="-349250"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rgbClr val="6600CC"/>
              </a:solidFill>
              <a:latin typeface="Calibri" pitchFamily="34" charset="0"/>
              <a:cs typeface="Arial" pitchFamily="34" charset="0"/>
            </a:endParaRPr>
          </a:p>
          <a:p>
            <a:pPr marL="349250" lvl="2" indent="-349250">
              <a:buFont typeface="Wingdings" pitchFamily="2" charset="2"/>
              <a:buChar char="v"/>
              <a:defRPr/>
            </a:pPr>
            <a: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Cabinet of Ministers approved in principle in Dec 2006, to study the feasibility of power interconnection and to appoint a Steering Committee  Co- Chaired by Secretaries of Power Ministries and to appoint a Task Force for technical, commercial, regulatory and legal aspects.</a:t>
            </a:r>
            <a:br>
              <a:rPr lang="en-US" sz="2200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</a:br>
            <a:endParaRPr lang="en-US" sz="2200" dirty="0">
              <a:solidFill>
                <a:srgbClr val="6600CC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79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582B6-3141-4D30-8936-73DECE2845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819400" y="457200"/>
            <a:ext cx="419100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sz="3200" b="1" smtClean="0">
                <a:solidFill>
                  <a:srgbClr val="0033CC"/>
                </a:solidFill>
              </a:rPr>
              <a:t>Background Conts</a:t>
            </a:r>
            <a:r>
              <a:rPr lang="en-US" sz="4000" b="1" smtClean="0">
                <a:solidFill>
                  <a:srgbClr val="0033CC"/>
                </a:solidFill>
              </a:rPr>
              <a:t>.</a:t>
            </a:r>
            <a:endParaRPr lang="en-US" sz="4000" b="1" dirty="0" smtClean="0">
              <a:solidFill>
                <a:srgbClr val="0033CC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1371600"/>
            <a:ext cx="7467600" cy="4800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fontAlgn="auto" hangingPunct="1">
              <a:spcAft>
                <a:spcPts val="0"/>
              </a:spcAft>
              <a:buSzPct val="75000"/>
              <a:buFont typeface="Wingdings" pitchFamily="2" charset="2"/>
              <a:buChar char="v"/>
              <a:tabLst>
                <a:tab pos="55563" algn="l"/>
              </a:tabLst>
              <a:defRPr/>
            </a:pPr>
            <a:r>
              <a:rPr lang="en-US" sz="2400" dirty="0" smtClean="0">
                <a:solidFill>
                  <a:srgbClr val="990033"/>
                </a:solidFill>
                <a:latin typeface="+mj-lt"/>
                <a:cs typeface="Arial" pitchFamily="34" charset="0"/>
              </a:rPr>
              <a:t>A MOU on Feasibility Study for India- Sri Lanka Electricity Grid Interconnection was signed among GOSL, GOI, CEB and Power Grid Corporation of India Limited (PGCIL) on 9</a:t>
            </a:r>
            <a:r>
              <a:rPr lang="en-US" sz="2400" baseline="30000" dirty="0" smtClean="0">
                <a:solidFill>
                  <a:srgbClr val="990033"/>
                </a:solidFill>
                <a:latin typeface="+mj-lt"/>
                <a:cs typeface="Arial" pitchFamily="34" charset="0"/>
              </a:rPr>
              <a:t>th</a:t>
            </a:r>
            <a:r>
              <a:rPr lang="en-US" sz="2400" dirty="0" smtClean="0">
                <a:solidFill>
                  <a:srgbClr val="990033"/>
                </a:solidFill>
                <a:latin typeface="+mj-lt"/>
                <a:cs typeface="Arial" pitchFamily="34" charset="0"/>
              </a:rPr>
              <a:t> June 2010.</a:t>
            </a:r>
          </a:p>
          <a:p>
            <a:pPr algn="just" eaLnBrk="1" fontAlgn="auto" hangingPunct="1">
              <a:spcAft>
                <a:spcPts val="0"/>
              </a:spcAft>
              <a:buSzPct val="75000"/>
              <a:buFont typeface="Wingdings" pitchFamily="2" charset="2"/>
              <a:buChar char="v"/>
              <a:tabLst>
                <a:tab pos="55563" algn="l"/>
              </a:tabLst>
              <a:defRPr/>
            </a:pPr>
            <a:endParaRPr lang="en-US" sz="2000" dirty="0" smtClean="0">
              <a:solidFill>
                <a:srgbClr val="990033"/>
              </a:solidFill>
              <a:latin typeface="+mj-lt"/>
              <a:cs typeface="Arial" pitchFamily="34" charset="0"/>
            </a:endParaRP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SzPct val="75000"/>
              <a:buFont typeface="Wingdings" pitchFamily="2" charset="2"/>
              <a:buChar char="v"/>
              <a:tabLst>
                <a:tab pos="55563" algn="l"/>
              </a:tabLst>
              <a:defRPr/>
            </a:pPr>
            <a:r>
              <a:rPr lang="en-US" sz="2400" dirty="0" smtClean="0">
                <a:solidFill>
                  <a:srgbClr val="990033"/>
                </a:solidFill>
                <a:latin typeface="+mj-lt"/>
                <a:cs typeface="Arial" pitchFamily="34" charset="0"/>
              </a:rPr>
              <a:t>Executing Agencies; CEB and PGCIL are jointly carrying out the feasibility study </a:t>
            </a:r>
          </a:p>
          <a:p>
            <a:pPr marL="422910" lvl="1" indent="-342900"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endParaRPr lang="en-US" sz="2000" dirty="0" smtClean="0">
              <a:solidFill>
                <a:srgbClr val="990033"/>
              </a:solidFill>
              <a:latin typeface="Arial" pitchFamily="34" charset="0"/>
              <a:cs typeface="Arial" pitchFamily="34" charset="0"/>
            </a:endParaRPr>
          </a:p>
          <a:p>
            <a:pPr lvl="2" algn="just" eaLnBrk="1" fontAlgn="auto" hangingPunct="1">
              <a:spcAft>
                <a:spcPts val="0"/>
              </a:spcAft>
              <a:buSzPct val="75000"/>
              <a:buFont typeface="Wingdings" pitchFamily="2" charset="2"/>
              <a:buChar char="v"/>
              <a:tabLst>
                <a:tab pos="55563" algn="l"/>
              </a:tabLst>
              <a:defRPr/>
            </a:pPr>
            <a:endParaRPr lang="en-US" sz="2000" dirty="0" smtClean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7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5" name="Title 17"/>
          <p:cNvSpPr>
            <a:spLocks noGrp="1"/>
          </p:cNvSpPr>
          <p:nvPr>
            <p:ph type="title"/>
          </p:nvPr>
        </p:nvSpPr>
        <p:spPr>
          <a:xfrm>
            <a:off x="2133600" y="200025"/>
            <a:ext cx="4429125" cy="714375"/>
          </a:xfrm>
        </p:spPr>
        <p:txBody>
          <a:bodyPr/>
          <a:lstStyle/>
          <a:p>
            <a:r>
              <a:rPr lang="en-US" sz="2800" b="1" dirty="0" smtClean="0">
                <a:solidFill>
                  <a:srgbClr val="0033CC"/>
                </a:solidFill>
                <a:latin typeface="+mn-lt"/>
                <a:cs typeface="Arial" pitchFamily="34" charset="0"/>
              </a:rPr>
              <a:t>Line Route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25" y="1214438"/>
            <a:ext cx="8713788" cy="5262562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/>
          <a:srcRect t="18" r="2257"/>
          <a:stretch>
            <a:fillRect/>
          </a:stretch>
        </p:blipFill>
        <p:spPr bwMode="auto">
          <a:xfrm>
            <a:off x="1484804" y="2819400"/>
            <a:ext cx="5563696" cy="388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/>
          <p:nvPr/>
        </p:nvGrpSpPr>
        <p:grpSpPr>
          <a:xfrm>
            <a:off x="544284" y="762000"/>
            <a:ext cx="8294916" cy="674688"/>
            <a:chOff x="544284" y="1295400"/>
            <a:chExt cx="8294916" cy="674688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1828800" y="1643063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544284" y="1386114"/>
              <a:ext cx="1219200" cy="533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>
                  <a:solidFill>
                    <a:prstClr val="white"/>
                  </a:solidFill>
                </a:rPr>
                <a:t>Maduari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52058" y="1386114"/>
              <a:ext cx="1295400" cy="533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>
                  <a:solidFill>
                    <a:prstClr val="white"/>
                  </a:solidFill>
                </a:rPr>
                <a:t>Panaikulam</a:t>
              </a:r>
            </a:p>
          </p:txBody>
        </p:sp>
        <p:sp>
          <p:nvSpPr>
            <p:cNvPr id="5131" name="TextBox 7"/>
            <p:cNvSpPr txBox="1">
              <a:spLocks noChangeArrowheads="1"/>
            </p:cNvSpPr>
            <p:nvPr/>
          </p:nvSpPr>
          <p:spPr bwMode="auto">
            <a:xfrm>
              <a:off x="1905000" y="1295400"/>
              <a:ext cx="9144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 dirty="0">
                  <a:solidFill>
                    <a:prstClr val="black"/>
                  </a:solidFill>
                  <a:latin typeface="Calibri" pitchFamily="34" charset="0"/>
                </a:rPr>
                <a:t>130km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4191000" y="1643063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257800" y="1386114"/>
              <a:ext cx="1219200" cy="533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>
                  <a:solidFill>
                    <a:prstClr val="white"/>
                  </a:solidFill>
                </a:rPr>
                <a:t>Thiruketis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>
                  <a:solidFill>
                    <a:prstClr val="white"/>
                  </a:solidFill>
                </a:rPr>
                <a:t>-waram</a:t>
              </a:r>
            </a:p>
          </p:txBody>
        </p:sp>
        <p:sp>
          <p:nvSpPr>
            <p:cNvPr id="5136" name="TextBox 23"/>
            <p:cNvSpPr txBox="1">
              <a:spLocks noChangeArrowheads="1"/>
            </p:cNvSpPr>
            <p:nvPr/>
          </p:nvSpPr>
          <p:spPr bwMode="auto">
            <a:xfrm>
              <a:off x="4267200" y="1295400"/>
              <a:ext cx="9144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>
                  <a:solidFill>
                    <a:prstClr val="black"/>
                  </a:solidFill>
                  <a:latin typeface="Calibri" pitchFamily="34" charset="0"/>
                </a:rPr>
                <a:t>120km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6553200" y="1643063"/>
              <a:ext cx="990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7620000" y="1386114"/>
              <a:ext cx="1219200" cy="533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>
                  <a:solidFill>
                    <a:prstClr val="white"/>
                  </a:solidFill>
                </a:rPr>
                <a:t>A’Pura</a:t>
              </a:r>
            </a:p>
          </p:txBody>
        </p:sp>
        <p:sp>
          <p:nvSpPr>
            <p:cNvPr id="5141" name="TextBox 26"/>
            <p:cNvSpPr txBox="1">
              <a:spLocks noChangeArrowheads="1"/>
            </p:cNvSpPr>
            <p:nvPr/>
          </p:nvSpPr>
          <p:spPr bwMode="auto">
            <a:xfrm>
              <a:off x="6629400" y="1295400"/>
              <a:ext cx="9144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>
                  <a:solidFill>
                    <a:prstClr val="black"/>
                  </a:solidFill>
                  <a:latin typeface="Calibri" pitchFamily="34" charset="0"/>
                </a:rPr>
                <a:t>110km</a:t>
              </a:r>
            </a:p>
          </p:txBody>
        </p:sp>
        <p:sp>
          <p:nvSpPr>
            <p:cNvPr id="5142" name="TextBox 27"/>
            <p:cNvSpPr txBox="1">
              <a:spLocks noChangeArrowheads="1"/>
            </p:cNvSpPr>
            <p:nvPr/>
          </p:nvSpPr>
          <p:spPr bwMode="auto">
            <a:xfrm>
              <a:off x="4114800" y="1600200"/>
              <a:ext cx="1262063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>
                  <a:solidFill>
                    <a:prstClr val="black"/>
                  </a:solidFill>
                  <a:latin typeface="Calibri" pitchFamily="34" charset="0"/>
                </a:rPr>
                <a:t>submarine</a:t>
              </a:r>
            </a:p>
          </p:txBody>
        </p:sp>
        <p:sp>
          <p:nvSpPr>
            <p:cNvPr id="5143" name="TextBox 28"/>
            <p:cNvSpPr txBox="1">
              <a:spLocks noChangeArrowheads="1"/>
            </p:cNvSpPr>
            <p:nvPr/>
          </p:nvSpPr>
          <p:spPr bwMode="auto">
            <a:xfrm>
              <a:off x="1763713" y="1600200"/>
              <a:ext cx="126206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>
                  <a:solidFill>
                    <a:prstClr val="black"/>
                  </a:solidFill>
                  <a:latin typeface="Calibri" pitchFamily="34" charset="0"/>
                </a:rPr>
                <a:t>overhead</a:t>
              </a:r>
            </a:p>
          </p:txBody>
        </p:sp>
        <p:sp>
          <p:nvSpPr>
            <p:cNvPr id="5144" name="TextBox 29"/>
            <p:cNvSpPr txBox="1">
              <a:spLocks noChangeArrowheads="1"/>
            </p:cNvSpPr>
            <p:nvPr/>
          </p:nvSpPr>
          <p:spPr bwMode="auto">
            <a:xfrm>
              <a:off x="6510338" y="1600200"/>
              <a:ext cx="126206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800">
                  <a:solidFill>
                    <a:prstClr val="black"/>
                  </a:solidFill>
                  <a:latin typeface="Calibri" pitchFamily="34" charset="0"/>
                </a:rPr>
                <a:t>overhead</a:t>
              </a:r>
            </a:p>
          </p:txBody>
        </p:sp>
      </p:grpSp>
      <p:sp>
        <p:nvSpPr>
          <p:cNvPr id="18" name="Content Placeholder 2"/>
          <p:cNvSpPr txBox="1">
            <a:spLocks/>
          </p:cNvSpPr>
          <p:nvPr/>
        </p:nvSpPr>
        <p:spPr>
          <a:xfrm>
            <a:off x="419100" y="1676400"/>
            <a:ext cx="8534400" cy="838200"/>
          </a:xfrm>
          <a:prstGeom prst="rect">
            <a:avLst/>
          </a:prstGeom>
        </p:spPr>
        <p:txBody>
          <a:bodyPr/>
          <a:lstStyle/>
          <a:p>
            <a:pPr marL="396875" lvl="1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en-US" b="1" kern="0" dirty="0">
                <a:solidFill>
                  <a:srgbClr val="C00000"/>
                </a:solidFill>
                <a:latin typeface="Calibri"/>
              </a:rPr>
              <a:t>High voltage direct current (HVDC), operating at ±400 kV</a:t>
            </a:r>
          </a:p>
          <a:p>
            <a:pPr marL="396875" lvl="1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en-US" b="1" kern="0" dirty="0">
                <a:solidFill>
                  <a:srgbClr val="C00000"/>
                </a:solidFill>
                <a:latin typeface="Calibri"/>
              </a:rPr>
              <a:t>Total interconnection capacity will be 1000 </a:t>
            </a:r>
            <a:r>
              <a:rPr lang="en-US" b="1" kern="0" dirty="0" smtClean="0">
                <a:solidFill>
                  <a:srgbClr val="C00000"/>
                </a:solidFill>
                <a:latin typeface="Calibri"/>
              </a:rPr>
              <a:t>MW</a:t>
            </a:r>
            <a:endParaRPr lang="en-US" b="1" kern="0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66276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7519"/>
            <a:ext cx="7696200" cy="656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334000" y="5486400"/>
            <a:ext cx="3581400" cy="1143000"/>
          </a:xfrm>
          <a:prstGeom prst="rect">
            <a:avLst/>
          </a:prstGeom>
          <a:solidFill>
            <a:srgbClr val="80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0363" algn="l"/>
            <a:r>
              <a:rPr lang="en-US" sz="2800" b="1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Organization of the Power Sector</a:t>
            </a:r>
            <a:endParaRPr lang="en-US" sz="2800" b="1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17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 bwMode="auto">
          <a:xfrm>
            <a:off x="1600200" y="685800"/>
            <a:ext cx="60198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Legal and Regulatory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3962400"/>
          </a:xfrm>
        </p:spPr>
        <p:txBody>
          <a:bodyPr>
            <a:noAutofit/>
          </a:bodyPr>
          <a:lstStyle/>
          <a:p>
            <a:pPr marL="628650" lvl="1" indent="-227013"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CEB </a:t>
            </a:r>
            <a:r>
              <a:rPr lang="en-US" dirty="0">
                <a:solidFill>
                  <a:srgbClr val="C00000"/>
                </a:solidFill>
                <a:latin typeface="+mj-lt"/>
                <a:cs typeface="Arial" pitchFamily="34" charset="0"/>
              </a:rPr>
              <a:t>needs to be empowered to enter into cross-border power transfers</a:t>
            </a:r>
          </a:p>
          <a:p>
            <a:pPr marL="628650" lvl="1" indent="-227013"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The </a:t>
            </a:r>
            <a:r>
              <a:rPr lang="en-US" dirty="0">
                <a:solidFill>
                  <a:srgbClr val="C00000"/>
                </a:solidFill>
                <a:latin typeface="+mj-lt"/>
                <a:cs typeface="Arial" pitchFamily="34" charset="0"/>
              </a:rPr>
              <a:t>Transmission and Bulk Supply license held by CEB is required to be amended</a:t>
            </a:r>
          </a:p>
          <a:p>
            <a:pPr marL="628650" lvl="1" indent="-227013"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Dispute </a:t>
            </a:r>
            <a:r>
              <a:rPr lang="en-US" dirty="0">
                <a:solidFill>
                  <a:srgbClr val="C00000"/>
                </a:solidFill>
                <a:latin typeface="+mj-lt"/>
                <a:cs typeface="Arial" pitchFamily="34" charset="0"/>
              </a:rPr>
              <a:t>resolution in the Sri Lanka Electricity Act requires to </a:t>
            </a:r>
            <a:r>
              <a:rPr lang="en-US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be further strengthened</a:t>
            </a:r>
          </a:p>
          <a:p>
            <a:pPr marL="628650" lvl="1" indent="-227013"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CEB Act has to be amended to enable the functions of trader or broker, as relevant</a:t>
            </a:r>
          </a:p>
        </p:txBody>
      </p:sp>
    </p:spTree>
    <p:extLst>
      <p:ext uri="{BB962C8B-B14F-4D97-AF65-F5344CB8AC3E}">
        <p14:creationId xmlns:p14="http://schemas.microsoft.com/office/powerpoint/2010/main" val="19566110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159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32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achieve project viability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319837"/>
          </a:xfrm>
        </p:spPr>
        <p:txBody>
          <a:bodyPr>
            <a:noAutofit/>
          </a:bodyPr>
          <a:lstStyle/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800000"/>
                </a:solidFill>
              </a:rPr>
              <a:t>The project must be structured as a 1x500 MW </a:t>
            </a:r>
            <a:r>
              <a:rPr lang="en-US" sz="2400" dirty="0" err="1" smtClean="0">
                <a:solidFill>
                  <a:srgbClr val="800000"/>
                </a:solidFill>
              </a:rPr>
              <a:t>monopolar</a:t>
            </a:r>
            <a:r>
              <a:rPr lang="en-US" sz="2400" dirty="0" smtClean="0">
                <a:solidFill>
                  <a:srgbClr val="800000"/>
                </a:solidFill>
              </a:rPr>
              <a:t> interconnection with no specific assets or commitments now to raise the capacity to 1000 MW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800000"/>
                </a:solidFill>
              </a:rPr>
              <a:t>If the project costs are further reduced by reconsidering the routing options, the 1x500 MW </a:t>
            </a:r>
            <a:r>
              <a:rPr lang="en-US" sz="2400" dirty="0" err="1" smtClean="0">
                <a:solidFill>
                  <a:srgbClr val="800000"/>
                </a:solidFill>
              </a:rPr>
              <a:t>monopolar</a:t>
            </a:r>
            <a:r>
              <a:rPr lang="en-US" sz="2400" dirty="0" smtClean="0">
                <a:solidFill>
                  <a:srgbClr val="800000"/>
                </a:solidFill>
              </a:rPr>
              <a:t> option has the potential to be viable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800000"/>
                </a:solidFill>
              </a:rPr>
              <a:t>Target project cost for a POWERGRID-CEB joint venture to be profitable is 372.4 MUSD (excluding customs duty and taxes), which at present is estimated to be 554 MUSD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800000"/>
                </a:solidFill>
              </a:rPr>
              <a:t>Both Sri Lanka and India  be allowed participation in the wholesale market in each others’ country, with full options and freedom to participate in the short-term, day-ahead and unscheduled interchanges market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800000"/>
                </a:solidFill>
              </a:rPr>
              <a:t>Sri Lankan power system shall relax its maximum load share condition and allow the interconnection to supply at the optimal capacity level</a:t>
            </a:r>
            <a:endParaRPr lang="en-US" sz="3200" dirty="0" smtClean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415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 bwMode="auto">
          <a:xfrm>
            <a:off x="884895" y="381000"/>
            <a:ext cx="7848600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sz="3200" b="1" dirty="0" smtClean="0">
                <a:solidFill>
                  <a:srgbClr val="0033CC"/>
                </a:solidFill>
                <a:latin typeface="Century Gothic" pitchFamily="34" charset="0"/>
              </a:rPr>
              <a:t>Revised Electricity Grid  Interconnection</a:t>
            </a:r>
            <a:endParaRPr lang="en-US" sz="3200" b="1" dirty="0" smtClean="0">
              <a:solidFill>
                <a:srgbClr val="0033CC"/>
              </a:solidFill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941151" y="1372323"/>
            <a:ext cx="7467600" cy="4875212"/>
            <a:chOff x="1447800" y="1831016"/>
            <a:chExt cx="7467600" cy="4874583"/>
          </a:xfrm>
        </p:grpSpPr>
        <p:pic>
          <p:nvPicPr>
            <p:cNvPr id="23556" name="Picture 340"/>
            <p:cNvPicPr>
              <a:picLocks noChangeAspect="1" noChangeArrowheads="1"/>
            </p:cNvPicPr>
            <p:nvPr/>
          </p:nvPicPr>
          <p:blipFill>
            <a:blip r:embed="rId2" cstate="print"/>
            <a:srcRect l="5698" t="28125" r="13786" b="5469"/>
            <a:stretch>
              <a:fillRect/>
            </a:stretch>
          </p:blipFill>
          <p:spPr bwMode="auto">
            <a:xfrm>
              <a:off x="1447800" y="1877279"/>
              <a:ext cx="7467600" cy="46249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3557" name="Line 348"/>
            <p:cNvSpPr>
              <a:spLocks noChangeShapeType="1"/>
            </p:cNvSpPr>
            <p:nvPr/>
          </p:nvSpPr>
          <p:spPr bwMode="auto">
            <a:xfrm rot="120000">
              <a:off x="5220111" y="4084974"/>
              <a:ext cx="1077837" cy="217837"/>
            </a:xfrm>
            <a:prstGeom prst="line">
              <a:avLst/>
            </a:prstGeom>
            <a:noFill/>
            <a:ln w="88900" cmpd="dbl">
              <a:solidFill>
                <a:srgbClr val="99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sz="180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" name="Text Box 349"/>
            <p:cNvSpPr txBox="1">
              <a:spLocks noChangeArrowheads="1"/>
            </p:cNvSpPr>
            <p:nvPr/>
          </p:nvSpPr>
          <p:spPr bwMode="auto">
            <a:xfrm>
              <a:off x="2463800" y="2875456"/>
              <a:ext cx="1109663" cy="257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dirty="0" smtClean="0">
                  <a:solidFill>
                    <a:srgbClr val="FF00FF"/>
                  </a:solidFill>
                  <a:latin typeface="Calibri"/>
                  <a:ea typeface="Mangal" pitchFamily="2"/>
                  <a:cs typeface="Mangal" pitchFamily="2"/>
                </a:rPr>
                <a:t>190 </a:t>
              </a:r>
              <a:r>
                <a:rPr lang="en-US" sz="1800" b="1" dirty="0">
                  <a:solidFill>
                    <a:srgbClr val="FF00FF"/>
                  </a:solidFill>
                  <a:latin typeface="Calibri"/>
                  <a:ea typeface="Mangal" pitchFamily="2"/>
                  <a:cs typeface="Mangal" pitchFamily="2"/>
                </a:rPr>
                <a:t>km</a:t>
              </a:r>
              <a:endParaRPr lang="en-US" sz="1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11" name="Text Box 350"/>
            <p:cNvSpPr txBox="1">
              <a:spLocks noChangeArrowheads="1"/>
            </p:cNvSpPr>
            <p:nvPr/>
          </p:nvSpPr>
          <p:spPr bwMode="auto">
            <a:xfrm>
              <a:off x="5656262" y="3793221"/>
              <a:ext cx="941388" cy="2730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dirty="0" smtClean="0">
                  <a:solidFill>
                    <a:srgbClr val="993300"/>
                  </a:solidFill>
                  <a:latin typeface="Calibri"/>
                  <a:ea typeface="Mangal" pitchFamily="2"/>
                  <a:cs typeface="Mangal" pitchFamily="2"/>
                </a:rPr>
                <a:t>50km</a:t>
              </a:r>
              <a:endParaRPr lang="en-US" sz="1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12" name="Text Box 351"/>
            <p:cNvSpPr txBox="1">
              <a:spLocks noChangeArrowheads="1"/>
            </p:cNvSpPr>
            <p:nvPr/>
          </p:nvSpPr>
          <p:spPr bwMode="auto">
            <a:xfrm>
              <a:off x="6748463" y="5221478"/>
              <a:ext cx="1052512" cy="257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dirty="0" smtClean="0">
                  <a:solidFill>
                    <a:srgbClr val="0000FF"/>
                  </a:solidFill>
                  <a:latin typeface="Calibri"/>
                  <a:ea typeface="Mangal" pitchFamily="2"/>
                  <a:cs typeface="Mangal" pitchFamily="2"/>
                </a:rPr>
                <a:t>140 </a:t>
              </a:r>
              <a:r>
                <a:rPr lang="en-US" sz="1800" b="1" dirty="0">
                  <a:solidFill>
                    <a:srgbClr val="0000FF"/>
                  </a:solidFill>
                  <a:latin typeface="Calibri"/>
                  <a:ea typeface="Mangal" pitchFamily="2"/>
                  <a:cs typeface="Mangal" pitchFamily="2"/>
                </a:rPr>
                <a:t>km</a:t>
              </a:r>
              <a:endParaRPr lang="en-US" sz="1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14" name="Text Box 357"/>
            <p:cNvSpPr txBox="1">
              <a:spLocks noChangeArrowheads="1"/>
            </p:cNvSpPr>
            <p:nvPr/>
          </p:nvSpPr>
          <p:spPr bwMode="auto">
            <a:xfrm>
              <a:off x="1992313" y="1831016"/>
              <a:ext cx="1057275" cy="258729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>
                  <a:solidFill>
                    <a:srgbClr val="FF0000"/>
                  </a:solidFill>
                  <a:latin typeface="Calibri"/>
                  <a:ea typeface="Mangal" pitchFamily="2"/>
                  <a:cs typeface="Mangal" pitchFamily="2"/>
                </a:rPr>
                <a:t>Madurai</a:t>
              </a:r>
              <a:endParaRPr lang="en-US" sz="180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16" name="Text Box 359"/>
            <p:cNvSpPr txBox="1">
              <a:spLocks noChangeArrowheads="1"/>
            </p:cNvSpPr>
            <p:nvPr/>
          </p:nvSpPr>
          <p:spPr bwMode="auto">
            <a:xfrm>
              <a:off x="7235825" y="6142110"/>
              <a:ext cx="1679575" cy="563489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Calibri"/>
                  <a:ea typeface="Mangal" pitchFamily="2"/>
                  <a:cs typeface="Mangal" pitchFamily="2"/>
                </a:rPr>
                <a:t>New Anuradhapura</a:t>
              </a:r>
              <a:endParaRPr lang="en-US" sz="1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17" name="Text Box 360"/>
            <p:cNvSpPr txBox="1">
              <a:spLocks noChangeArrowheads="1"/>
            </p:cNvSpPr>
            <p:nvPr/>
          </p:nvSpPr>
          <p:spPr bwMode="auto">
            <a:xfrm>
              <a:off x="6597650" y="3818309"/>
              <a:ext cx="1430338" cy="371427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 err="1" smtClean="0">
                  <a:solidFill>
                    <a:srgbClr val="FF0000"/>
                  </a:solidFill>
                  <a:latin typeface="Calibri"/>
                  <a:ea typeface="Mangal" pitchFamily="2"/>
                  <a:cs typeface="Mangal" pitchFamily="2"/>
                </a:rPr>
                <a:t>Thalai</a:t>
              </a:r>
              <a:r>
                <a:rPr lang="en-US" sz="1600" b="1" dirty="0" smtClean="0">
                  <a:solidFill>
                    <a:srgbClr val="FF0000"/>
                  </a:solidFill>
                  <a:latin typeface="Calibri"/>
                  <a:ea typeface="Mangal" pitchFamily="2"/>
                  <a:cs typeface="Mangal" pitchFamily="2"/>
                </a:rPr>
                <a:t> </a:t>
              </a:r>
              <a:r>
                <a:rPr lang="en-US" sz="1600" b="1" dirty="0" err="1" smtClean="0">
                  <a:solidFill>
                    <a:srgbClr val="FF0000"/>
                  </a:solidFill>
                  <a:latin typeface="Calibri"/>
                  <a:ea typeface="Mangal" pitchFamily="2"/>
                  <a:cs typeface="Mangal" pitchFamily="2"/>
                </a:rPr>
                <a:t>Mannar</a:t>
              </a:r>
              <a:endParaRPr lang="en-US" sz="18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endParaRPr>
            </a:p>
          </p:txBody>
        </p:sp>
        <p:sp>
          <p:nvSpPr>
            <p:cNvPr id="23568" name="Line 365"/>
            <p:cNvSpPr>
              <a:spLocks noChangeShapeType="1"/>
            </p:cNvSpPr>
            <p:nvPr/>
          </p:nvSpPr>
          <p:spPr bwMode="auto">
            <a:xfrm rot="120000">
              <a:off x="6323351" y="4356031"/>
              <a:ext cx="2006298" cy="1727215"/>
            </a:xfrm>
            <a:prstGeom prst="line">
              <a:avLst/>
            </a:prstGeom>
            <a:noFill/>
            <a:ln w="88900" cmpd="dbl">
              <a:solidFill>
                <a:srgbClr val="0000FF"/>
              </a:solidFill>
              <a:prstDash val="sysDot"/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en-US" sz="180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9" name="Line 366"/>
            <p:cNvSpPr>
              <a:spLocks noChangeShapeType="1"/>
            </p:cNvSpPr>
            <p:nvPr/>
          </p:nvSpPr>
          <p:spPr bwMode="auto">
            <a:xfrm rot="120000">
              <a:off x="2288380" y="2326418"/>
              <a:ext cx="2045447" cy="1431550"/>
            </a:xfrm>
            <a:prstGeom prst="line">
              <a:avLst/>
            </a:prstGeom>
            <a:noFill/>
            <a:ln w="88900" cmpd="dbl">
              <a:solidFill>
                <a:srgbClr val="FF00FF"/>
              </a:solidFill>
              <a:prstDash val="sysDot"/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en-US" sz="1800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  <p:sp>
        <p:nvSpPr>
          <p:cNvPr id="20" name="Line 366"/>
          <p:cNvSpPr>
            <a:spLocks noChangeShapeType="1"/>
          </p:cNvSpPr>
          <p:nvPr/>
        </p:nvSpPr>
        <p:spPr bwMode="auto">
          <a:xfrm rot="120000">
            <a:off x="3805509" y="3350569"/>
            <a:ext cx="908969" cy="241475"/>
          </a:xfrm>
          <a:prstGeom prst="line">
            <a:avLst/>
          </a:prstGeom>
          <a:noFill/>
          <a:ln w="88900" cmpd="dbl">
            <a:solidFill>
              <a:srgbClr val="FF00FF"/>
            </a:solidFill>
            <a:prstDash val="sysDot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en-US" sz="18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7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524000"/>
            <a:ext cx="32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rgbClr val="292934"/>
                </a:solidFill>
                <a:latin typeface="Cambria" pitchFamily="18" charset="0"/>
              </a:rPr>
              <a:t>2032 Sri Lankan Transmission System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0"/>
            <a:ext cx="5105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784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Ceylon Electricity Board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08A60-BABC-4BCF-BD07-7BA8609D0A8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981200" y="1676400"/>
            <a:ext cx="49530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6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Thank You</a:t>
            </a:r>
            <a:br>
              <a:rPr lang="en-US" altLang="en-US" sz="6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2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2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2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Kamani</a:t>
            </a:r>
            <a:r>
              <a:rPr lang="en-US" alt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Jayasekera</a:t>
            </a:r>
            <a:endParaRPr lang="en-US" altLang="en-US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Ceylon Electricity Board</a:t>
            </a:r>
            <a:br>
              <a:rPr lang="en-US" alt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dgmtgp@ceb.lk</a:t>
            </a:r>
          </a:p>
        </p:txBody>
      </p:sp>
    </p:spTree>
    <p:extLst>
      <p:ext uri="{BB962C8B-B14F-4D97-AF65-F5344CB8AC3E}">
        <p14:creationId xmlns:p14="http://schemas.microsoft.com/office/powerpoint/2010/main" val="34046430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482"/>
            <a:ext cx="7010400" cy="762000"/>
          </a:xfrm>
        </p:spPr>
        <p:txBody>
          <a:bodyPr/>
          <a:lstStyle/>
          <a:p>
            <a:pPr algn="ctr" eaLnBrk="0" fontAlgn="auto" hangingPunct="1">
              <a:spcAft>
                <a:spcPts val="0"/>
              </a:spcAft>
              <a:defRPr/>
            </a:pPr>
            <a:r>
              <a:rPr lang="en-US" sz="2800" b="1" cap="none" dirty="0" smtClean="0">
                <a:solidFill>
                  <a:srgbClr val="800080"/>
                </a:solidFill>
                <a:latin typeface="+mn-lt"/>
                <a:ea typeface="+mn-ea"/>
                <a:cs typeface="Times New Roman" pitchFamily="18" charset="0"/>
              </a:rPr>
              <a:t>Electricity</a:t>
            </a:r>
            <a:r>
              <a:rPr lang="en-US" sz="2800" b="1" cap="none" dirty="0" smtClean="0">
                <a:solidFill>
                  <a:srgbClr val="800080"/>
                </a:solidFill>
                <a:latin typeface="+mn-lt"/>
                <a:cs typeface="Times New Roman" pitchFamily="18" charset="0"/>
              </a:rPr>
              <a:t> Data for 2013</a:t>
            </a:r>
            <a:endParaRPr lang="en-US" sz="2800" b="1" cap="none" dirty="0">
              <a:solidFill>
                <a:srgbClr val="800080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57200" y="457200"/>
            <a:ext cx="8458200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Installed capacity	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     			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 3334 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MW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Peak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Demand				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 2160 MW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Electricity 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Generated		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11955 </a:t>
            </a:r>
            <a:r>
              <a:rPr lang="en-US" altLang="en-US" b="1" dirty="0" err="1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GWh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  <a:p>
            <a:pPr marL="457200" indent="-457200" eaLnBrk="1" hangingPunct="1"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Generation Mix	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    	</a:t>
            </a:r>
            <a:r>
              <a:rPr lang="en-US" altLang="en-US" b="1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(2012)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Hydro 28% Thermal 72%</a:t>
            </a:r>
          </a:p>
          <a:p>
            <a:pPr marL="3600450" lvl="8" indent="0" eaLnBrk="1" hangingPunct="1">
              <a:buClr>
                <a:srgbClr val="C00000"/>
              </a:buClr>
              <a:buSzPct val="80000"/>
            </a:pP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 smtClean="0">
                <a:solidFill>
                  <a:srgbClr val="6600CC"/>
                </a:solidFill>
                <a:latin typeface="Calibri" pitchFamily="34" charset="0"/>
                <a:cs typeface="Arial" pitchFamily="34" charset="0"/>
              </a:rPr>
              <a:t>(2013)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- Hydro 57% Thermal 43%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Capacity Mix</a:t>
            </a: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Hydro 46% Thermal 54%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System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losses			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10.6%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Load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Factor			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62.8%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Access to Electricity 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	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  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96%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Elec. Consumption per Capita 	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- 515 kWh  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Avg. Cost per unit (at selling point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)	</a:t>
            </a:r>
            <a:r>
              <a:rPr lang="en-US" altLang="en-US" b="1" dirty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17.70 </a:t>
            </a:r>
            <a:r>
              <a:rPr lang="en-US" altLang="en-US" b="1" dirty="0" err="1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Rs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/kWh 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80000"/>
              <a:buFont typeface="Wingdings" pitchFamily="2" charset="2"/>
              <a:buChar char="v"/>
              <a:tabLst>
                <a:tab pos="5083175" algn="l"/>
              </a:tabLst>
            </a:pP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Avg. selling price</a:t>
            </a:r>
            <a:r>
              <a:rPr lang="en-US" altLang="en-US" b="1" dirty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	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- 18.27 </a:t>
            </a:r>
            <a:r>
              <a:rPr lang="en-US" altLang="en-US" b="1" dirty="0" err="1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Rs</a:t>
            </a:r>
            <a:r>
              <a:rPr lang="en-US" altLang="en-US" b="1" dirty="0" smtClean="0">
                <a:solidFill>
                  <a:srgbClr val="000099"/>
                </a:solidFill>
                <a:latin typeface="Calibri" pitchFamily="34" charset="0"/>
                <a:cs typeface="Arial" pitchFamily="34" charset="0"/>
              </a:rPr>
              <a:t>/kWh</a:t>
            </a:r>
            <a:endParaRPr lang="en-US" altLang="en-US" b="1" dirty="0">
              <a:solidFill>
                <a:srgbClr val="000099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3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61808" y="152400"/>
            <a:ext cx="5444093" cy="655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5220072" cy="904832"/>
          </a:xfr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Enhanced </a:t>
            </a:r>
            <a:r>
              <a:rPr lang="en-GB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accessibility(2013)</a:t>
            </a:r>
            <a:endParaRPr lang="en-GB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2057400"/>
            <a:ext cx="4645526" cy="3048000"/>
          </a:xfrm>
          <a:solidFill>
            <a:srgbClr val="FFFF99"/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Electrification Level  in</a:t>
            </a:r>
          </a:p>
          <a:p>
            <a:pPr marL="0" indent="0">
              <a:buNone/>
            </a:pP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December 2014 </a:t>
            </a:r>
            <a:endParaRPr lang="en-GB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797" y="5692272"/>
            <a:ext cx="405606" cy="405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387600" y="6119813"/>
            <a:ext cx="4572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prstClr val="white"/>
                </a:solidFill>
                <a:latin typeface="Calibri"/>
              </a:rPr>
              <a:t>Enrich Life through Power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44183" y="3573016"/>
            <a:ext cx="1343481" cy="119824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4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98%</a:t>
            </a:r>
            <a:endParaRPr lang="en-GB" sz="4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3159"/>
            <a:ext cx="4208342" cy="635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1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77686" y="1143000"/>
            <a:ext cx="6934200" cy="6096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70C0"/>
                </a:solidFill>
                <a:latin typeface="+mn-lt"/>
                <a:ea typeface="Calibri" pitchFamily="34" charset="0"/>
                <a:cs typeface="Times New Roman" pitchFamily="18" charset="0"/>
              </a:rPr>
              <a:t>EXISTING GENERATING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827314" y="3962400"/>
            <a:ext cx="2194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1F497D"/>
                </a:solidFill>
                <a:latin typeface="Calibri"/>
                <a:cs typeface="Arial" pitchFamily="34" charset="0"/>
              </a:rPr>
              <a:t>		- </a:t>
            </a:r>
            <a:endParaRPr lang="en-US" b="1" dirty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409263"/>
              </p:ext>
            </p:extLst>
          </p:nvPr>
        </p:nvGraphicFramePr>
        <p:xfrm>
          <a:off x="304800" y="2198914"/>
          <a:ext cx="8382000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2800"/>
                <a:gridCol w="1902396"/>
                <a:gridCol w="312680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800080"/>
                          </a:solidFill>
                        </a:rPr>
                        <a:t>Type</a:t>
                      </a:r>
                      <a:endParaRPr lang="en-US" sz="2400" dirty="0">
                        <a:solidFill>
                          <a:srgbClr val="80008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800080"/>
                          </a:solidFill>
                        </a:rPr>
                        <a:t>Capacity (MW)</a:t>
                      </a:r>
                      <a:endParaRPr lang="en-US" sz="2400" dirty="0">
                        <a:solidFill>
                          <a:srgbClr val="80008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800080"/>
                          </a:solidFill>
                        </a:rPr>
                        <a:t>Expected Annual</a:t>
                      </a:r>
                      <a:r>
                        <a:rPr lang="en-US" sz="2400" baseline="0" dirty="0" smtClean="0">
                          <a:solidFill>
                            <a:srgbClr val="800080"/>
                          </a:solidFill>
                        </a:rPr>
                        <a:t> Energy (</a:t>
                      </a:r>
                      <a:r>
                        <a:rPr lang="en-US" sz="2400" baseline="0" dirty="0" err="1" smtClean="0">
                          <a:solidFill>
                            <a:srgbClr val="800080"/>
                          </a:solidFill>
                        </a:rPr>
                        <a:t>GWh</a:t>
                      </a:r>
                      <a:r>
                        <a:rPr lang="en-US" sz="2400" baseline="0" dirty="0" smtClean="0">
                          <a:solidFill>
                            <a:srgbClr val="800080"/>
                          </a:solidFill>
                        </a:rPr>
                        <a:t>)</a:t>
                      </a:r>
                      <a:endParaRPr lang="en-US" sz="2400" dirty="0">
                        <a:solidFill>
                          <a:srgbClr val="80008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dirty="0" smtClean="0">
                          <a:solidFill>
                            <a:srgbClr val="6600CC"/>
                          </a:solidFill>
                          <a:latin typeface="+mn-lt"/>
                          <a:ea typeface="+mn-ea"/>
                          <a:cs typeface="+mn-cs"/>
                        </a:rPr>
                        <a:t>Hydro</a:t>
                      </a:r>
                      <a:endParaRPr lang="en-US" sz="2400" kern="1200" dirty="0">
                        <a:solidFill>
                          <a:srgbClr val="66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1355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4874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6600CC"/>
                          </a:solidFill>
                        </a:rPr>
                        <a:t>CEB</a:t>
                      </a:r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 Thermal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  848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3390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6600CC"/>
                          </a:solidFill>
                        </a:rPr>
                        <a:t>IPP</a:t>
                      </a:r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 Thermal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  820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2605*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6600CC"/>
                          </a:solidFill>
                        </a:rPr>
                        <a:t>NCRE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  311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1200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Total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6600CC"/>
                          </a:solidFill>
                        </a:rPr>
                        <a:t>3334</a:t>
                      </a:r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66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5638800"/>
            <a:ext cx="4424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*Min. Guaranteed Annual Energy 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0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 noChangeArrowheads="1"/>
          </p:cNvSpPr>
          <p:nvPr>
            <p:ph type="ctrTitle"/>
          </p:nvPr>
        </p:nvSpPr>
        <p:spPr bwMode="auto">
          <a:xfrm>
            <a:off x="609600" y="228600"/>
            <a:ext cx="5257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en-US" sz="3600" b="1" dirty="0" smtClean="0">
                <a:solidFill>
                  <a:srgbClr val="0033CC"/>
                </a:solidFill>
                <a:cs typeface="Arial" pitchFamily="34" charset="0"/>
              </a:rPr>
              <a:t>Hydro Thermal Share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7723188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279350"/>
              </p:ext>
            </p:extLst>
          </p:nvPr>
        </p:nvGraphicFramePr>
        <p:xfrm>
          <a:off x="5181600" y="150186"/>
          <a:ext cx="3767336" cy="2442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111115" y="2587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2013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697391"/>
              </p:ext>
            </p:extLst>
          </p:nvPr>
        </p:nvGraphicFramePr>
        <p:xfrm>
          <a:off x="304800" y="381000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2743200" y="228600"/>
            <a:ext cx="261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+mj-lt"/>
                <a:ea typeface="Calibri" pitchFamily="34" charset="0"/>
                <a:cs typeface="Times New Roman" pitchFamily="18" charset="0"/>
              </a:rPr>
              <a:t>DAILY LOAD CURVE</a:t>
            </a:r>
            <a:endParaRPr lang="en-US" dirty="0">
              <a:latin typeface="+mj-lt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477000" y="298874"/>
            <a:ext cx="6858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rgbClr val="666699"/>
                </a:solidFill>
              </a:rPr>
              <a:t>2134</a:t>
            </a:r>
            <a:endParaRPr lang="en-US" sz="1800" b="1" dirty="0">
              <a:solidFill>
                <a:srgbClr val="666699"/>
              </a:solidFill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504709" y="731829"/>
            <a:ext cx="6858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rgbClr val="666699"/>
                </a:solidFill>
              </a:rPr>
              <a:t>1923</a:t>
            </a:r>
            <a:endParaRPr lang="en-US" sz="1800" b="1" dirty="0">
              <a:solidFill>
                <a:srgbClr val="66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3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2"/>
          <p:cNvSpPr>
            <a:spLocks noChangeArrowheads="1"/>
          </p:cNvSpPr>
          <p:nvPr/>
        </p:nvSpPr>
        <p:spPr bwMode="auto">
          <a:xfrm>
            <a:off x="1600200" y="3547646"/>
            <a:ext cx="344677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</a:rPr>
              <a:t>Installed Capacity and Peak Demand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990600" y="76200"/>
            <a:ext cx="7315200" cy="533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Capacity and Demand 2001 -</a:t>
            </a:r>
            <a:r>
              <a:rPr lang="en-US" sz="2400" b="1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2012</a:t>
            </a:r>
            <a:endParaRPr lang="en-US" sz="2400" b="1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86200"/>
            <a:ext cx="464820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7FA19-FF2A-479D-BE03-65F895987CF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093473"/>
              </p:ext>
            </p:extLst>
          </p:nvPr>
        </p:nvGraphicFramePr>
        <p:xfrm>
          <a:off x="685800" y="580558"/>
          <a:ext cx="4610100" cy="3180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42966" y="1143000"/>
            <a:ext cx="3547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The average per capita electricity consumption in 2012 was 515 kWh/person and generally it has been rising steadily </a:t>
            </a:r>
            <a:endParaRPr lang="en-US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5366" y="4572000"/>
            <a:ext cx="3547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The installed capacity and available capacity at a time highly depend on machine availability and rainfall</a:t>
            </a:r>
            <a:endParaRPr lang="en-US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0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098661"/>
              </p:ext>
            </p:extLst>
          </p:nvPr>
        </p:nvGraphicFramePr>
        <p:xfrm>
          <a:off x="223961" y="312624"/>
          <a:ext cx="8696078" cy="6232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68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5309</TotalTime>
  <Words>932</Words>
  <Application>Microsoft Office PowerPoint</Application>
  <PresentationFormat>On-screen Show (4:3)</PresentationFormat>
  <Paragraphs>241</Paragraphs>
  <Slides>24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Essential</vt:lpstr>
      <vt:lpstr>Office Theme</vt:lpstr>
      <vt:lpstr>Custom Design</vt:lpstr>
      <vt:lpstr>2_Office Theme</vt:lpstr>
      <vt:lpstr>Bitmap Image</vt:lpstr>
      <vt:lpstr>PowerPoint Presentation</vt:lpstr>
      <vt:lpstr>PowerPoint Presentation</vt:lpstr>
      <vt:lpstr>Electricity Data for 2013</vt:lpstr>
      <vt:lpstr>Enhanced accessibility(2013)</vt:lpstr>
      <vt:lpstr>PowerPoint Presentation</vt:lpstr>
      <vt:lpstr>Hydro Thermal Share</vt:lpstr>
      <vt:lpstr>PowerPoint Presentation</vt:lpstr>
      <vt:lpstr>PowerPoint Presentation</vt:lpstr>
      <vt:lpstr>PowerPoint Presentation</vt:lpstr>
      <vt:lpstr>PowerPoint Presentation</vt:lpstr>
      <vt:lpstr>Long Term Transmission Development Plan  2013 - 2022</vt:lpstr>
      <vt:lpstr>PowerPoint Presentation</vt:lpstr>
      <vt:lpstr>Present Transmission Network -2013</vt:lpstr>
      <vt:lpstr>PowerPoint Presentation</vt:lpstr>
      <vt:lpstr>Cross Border Interconnection with India &amp; Exchange of Power and Harmonization of regulations and Policies</vt:lpstr>
      <vt:lpstr>PowerPoint Presentation</vt:lpstr>
      <vt:lpstr>PowerPoint Presentation</vt:lpstr>
      <vt:lpstr>PowerPoint Presentation</vt:lpstr>
      <vt:lpstr>Line Route</vt:lpstr>
      <vt:lpstr>Legal and Regulatory Issues</vt:lpstr>
      <vt:lpstr>To achieve project viability</vt:lpstr>
      <vt:lpstr>Revised Electricity Grid  Interconnection</vt:lpstr>
      <vt:lpstr>PowerPoint Presentation</vt:lpstr>
      <vt:lpstr>PowerPoint Presentation</vt:lpstr>
    </vt:vector>
  </TitlesOfParts>
  <Company>Ceylon Electricity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Existing Transmission Network</dc:title>
  <dc:creator>Transmission Planning</dc:creator>
  <cp:lastModifiedBy>hp</cp:lastModifiedBy>
  <cp:revision>471</cp:revision>
  <dcterms:created xsi:type="dcterms:W3CDTF">2004-06-18T04:12:13Z</dcterms:created>
  <dcterms:modified xsi:type="dcterms:W3CDTF">2015-04-29T06:44:31Z</dcterms:modified>
</cp:coreProperties>
</file>