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</p:sldMasterIdLst>
  <p:notesMasterIdLst>
    <p:notesMasterId r:id="rId14"/>
  </p:notesMasterIdLst>
  <p:handoutMasterIdLst>
    <p:handoutMasterId r:id="rId15"/>
  </p:handoutMasterIdLst>
  <p:sldIdLst>
    <p:sldId id="388" r:id="rId2"/>
    <p:sldId id="404" r:id="rId3"/>
    <p:sldId id="419" r:id="rId4"/>
    <p:sldId id="387" r:id="rId5"/>
    <p:sldId id="406" r:id="rId6"/>
    <p:sldId id="416" r:id="rId7"/>
    <p:sldId id="407" r:id="rId8"/>
    <p:sldId id="417" r:id="rId9"/>
    <p:sldId id="420" r:id="rId10"/>
    <p:sldId id="418" r:id="rId11"/>
    <p:sldId id="421" r:id="rId12"/>
    <p:sldId id="403" r:id="rId13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lis Usman" initials="SU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800000"/>
    <a:srgbClr val="993300"/>
    <a:srgbClr val="B2B2B2"/>
    <a:srgbClr val="003300"/>
    <a:srgbClr val="006600"/>
    <a:srgbClr val="CC6600"/>
    <a:srgbClr val="FFFF66"/>
    <a:srgbClr val="996633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84" autoAdjust="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1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80DB3-2010-4042-A710-9903B7DBBAC0}" type="datetimeFigureOut">
              <a:rPr lang="en-US" smtClean="0"/>
              <a:pPr/>
              <a:t>4/30/2015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1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167A8-4047-465E-9B99-1A61FF8560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39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1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D53B44-234F-48E8-965F-61207E1E8F21}" type="datetimeFigureOut">
              <a:rPr lang="en-US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1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61FB84-107E-4B1D-B438-633B76884B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001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61FB84-107E-4B1D-B438-633B76884BB1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24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61FB84-107E-4B1D-B438-633B76884BB1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612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B3E78A-4AEE-411A-A0D9-AA8B450188D4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B7E87-C981-4775-995C-14E66F82373B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ound Diagonal Corner Rectangle 6"/>
          <p:cNvSpPr/>
          <p:nvPr userDrawn="1"/>
        </p:nvSpPr>
        <p:spPr>
          <a:xfrm>
            <a:off x="0" y="5410200"/>
            <a:ext cx="1828800" cy="5334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Round Diagonal Corner Rectangle 7"/>
          <p:cNvSpPr/>
          <p:nvPr userDrawn="1"/>
        </p:nvSpPr>
        <p:spPr>
          <a:xfrm>
            <a:off x="1828800" y="5410200"/>
            <a:ext cx="7315200" cy="533400"/>
          </a:xfrm>
          <a:prstGeom prst="round2Diag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83651E-D5C9-471C-8D0C-AA62045166B1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0EA894-E792-4253-B18B-A06D58C017C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14E38F-31CA-4F48-850D-A432D83F95D7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2A03A9-1BB5-4A50-ADBA-A3F8ABCEEA9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934621-8E2A-4DD1-8A43-BCC6BCAD0CB2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B1CB90-E407-462E-9AD8-81B6D92EC7C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ound Diagonal Corner Rectangle 6"/>
          <p:cNvSpPr/>
          <p:nvPr userDrawn="1"/>
        </p:nvSpPr>
        <p:spPr>
          <a:xfrm>
            <a:off x="0" y="1066800"/>
            <a:ext cx="1828800" cy="30480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Round Diagonal Corner Rectangle 7"/>
          <p:cNvSpPr/>
          <p:nvPr userDrawn="1"/>
        </p:nvSpPr>
        <p:spPr>
          <a:xfrm>
            <a:off x="1828800" y="1066800"/>
            <a:ext cx="7315200" cy="304800"/>
          </a:xfrm>
          <a:prstGeom prst="round2Diag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E986EA-D11F-4765-B3BB-B27A038ED45C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0248-18C5-4212-8423-EFEB6388C557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C1EC1-0EF0-4346-9C85-01774AFE2C19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75E72-826F-47AA-91A4-A8B870D7E61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B04C21-6269-4AD3-83EB-15487583D848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185B51-3B21-4D66-9400-1756492C15F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EE22B9-861A-4281-A393-0B1CCBE105A3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06BB1-B426-41C6-A0D5-DFEE5961E7E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CEDAA-B59F-4DA3-8132-22AF1ABBA591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80C8C4-7177-4DC3-A0D0-C16163EE5F6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9A80C9-F8C6-493D-B528-48E86D049B91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0798D-7F78-4917-B467-BBF00258CA61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C92F7A-565C-4935-BFD6-5D6BEB4B34BE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B096A9-C993-4BFA-B54B-CE1C69C2736E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7A55D9-078E-486A-9E43-A134A156F5C9}" type="datetimeFigureOut">
              <a:rPr lang="en-US" smtClean="0"/>
              <a:pPr>
                <a:defRPr/>
              </a:pPr>
              <a:t>4/30/2015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A477DDE-91FF-4918-8123-88AF131DD84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0" y="2895600"/>
            <a:ext cx="91440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FFFF00"/>
                </a:solidFill>
                <a:latin typeface="+mj-lt"/>
              </a:rPr>
              <a:t>Recommendations</a:t>
            </a:r>
            <a:r>
              <a:rPr lang="en-US" sz="4800" dirty="0" smtClean="0">
                <a:solidFill>
                  <a:srgbClr val="FFFF00"/>
                </a:solidFill>
              </a:rPr>
              <a:t> to </a:t>
            </a:r>
            <a:r>
              <a:rPr lang="en-US" sz="4800" dirty="0">
                <a:solidFill>
                  <a:srgbClr val="FFFF00"/>
                </a:solidFill>
              </a:rPr>
              <a:t>Utilities</a:t>
            </a:r>
            <a:endParaRPr kumimoji="0" lang="en-GB" sz="4800" b="1" i="0" u="none" strike="noStrike" kern="1200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535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Alignment with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Utilities </a:t>
            </a:r>
            <a:r>
              <a:rPr lang="en-GB" dirty="0"/>
              <a:t>are required to </a:t>
            </a:r>
            <a:r>
              <a:rPr lang="en-GB" dirty="0" smtClean="0">
                <a:solidFill>
                  <a:srgbClr val="C00000"/>
                </a:solidFill>
              </a:rPr>
              <a:t>develop</a:t>
            </a:r>
            <a:r>
              <a:rPr lang="en-GB" dirty="0" smtClean="0"/>
              <a:t> and </a:t>
            </a:r>
            <a:r>
              <a:rPr lang="en-GB" dirty="0" smtClean="0">
                <a:solidFill>
                  <a:srgbClr val="C00000"/>
                </a:solidFill>
              </a:rPr>
              <a:t>implement</a:t>
            </a:r>
            <a:r>
              <a:rPr lang="en-GB" dirty="0" smtClean="0"/>
              <a:t> </a:t>
            </a:r>
            <a:r>
              <a:rPr lang="en-GB" dirty="0"/>
              <a:t>various technical </a:t>
            </a:r>
            <a:r>
              <a:rPr lang="en-GB" dirty="0" smtClean="0"/>
              <a:t>codes</a:t>
            </a:r>
          </a:p>
          <a:p>
            <a:r>
              <a:rPr lang="en-GB" dirty="0" smtClean="0"/>
              <a:t>Include</a:t>
            </a:r>
          </a:p>
          <a:p>
            <a:pPr lvl="1"/>
            <a:r>
              <a:rPr lang="en-GB" dirty="0" smtClean="0"/>
              <a:t>Operations Code</a:t>
            </a:r>
          </a:p>
          <a:p>
            <a:pPr lvl="1"/>
            <a:r>
              <a:rPr lang="en-GB" dirty="0" smtClean="0"/>
              <a:t>Planning Code</a:t>
            </a:r>
          </a:p>
          <a:p>
            <a:pPr lvl="1"/>
            <a:r>
              <a:rPr lang="en-GB" dirty="0" smtClean="0"/>
              <a:t>Protection Codes</a:t>
            </a:r>
          </a:p>
          <a:p>
            <a:pPr lvl="1"/>
            <a:r>
              <a:rPr lang="en-GB" dirty="0" smtClean="0"/>
              <a:t>Communication Codes</a:t>
            </a:r>
          </a:p>
          <a:p>
            <a:pPr lvl="1"/>
            <a:r>
              <a:rPr lang="en-GB" dirty="0" smtClean="0"/>
              <a:t>Other Codes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727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Alignment with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Recommended </a:t>
            </a:r>
            <a:r>
              <a:rPr lang="en-GB" dirty="0"/>
              <a:t>that these </a:t>
            </a:r>
            <a:r>
              <a:rPr lang="en-GB" dirty="0" smtClean="0"/>
              <a:t>Codes </a:t>
            </a:r>
            <a:r>
              <a:rPr lang="en-GB" dirty="0"/>
              <a:t>be aligned with </a:t>
            </a:r>
            <a:r>
              <a:rPr lang="en-GB" dirty="0" smtClean="0"/>
              <a:t>International Standards</a:t>
            </a:r>
          </a:p>
          <a:p>
            <a:r>
              <a:rPr lang="en-GB" dirty="0" smtClean="0"/>
              <a:t>Standards include </a:t>
            </a:r>
          </a:p>
          <a:p>
            <a:pPr lvl="1"/>
            <a:r>
              <a:rPr lang="en-GB" dirty="0" smtClean="0"/>
              <a:t>IEC</a:t>
            </a:r>
          </a:p>
          <a:p>
            <a:pPr lvl="1"/>
            <a:r>
              <a:rPr lang="en-GB" dirty="0" smtClean="0"/>
              <a:t>IEEE Recommendations</a:t>
            </a:r>
          </a:p>
          <a:p>
            <a:pPr lvl="1"/>
            <a:r>
              <a:rPr lang="en-GB" dirty="0" smtClean="0"/>
              <a:t>CIGRE</a:t>
            </a:r>
          </a:p>
          <a:p>
            <a:pPr lvl="1"/>
            <a:r>
              <a:rPr lang="en-GB" dirty="0" smtClean="0"/>
              <a:t>Other Standards</a:t>
            </a:r>
          </a:p>
          <a:p>
            <a:r>
              <a:rPr lang="en-GB" dirty="0" smtClean="0"/>
              <a:t>Gradual move over a period </a:t>
            </a:r>
            <a:r>
              <a:rPr lang="en-GB" smtClean="0"/>
              <a:t>of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842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0" y="2895600"/>
            <a:ext cx="91440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Thanks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03029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859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Focus on Process </a:t>
            </a:r>
            <a:r>
              <a:rPr lang="en-US" dirty="0"/>
              <a:t>Development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</a:pPr>
            <a:r>
              <a:rPr lang="en-US" dirty="0" smtClean="0">
                <a:solidFill>
                  <a:srgbClr val="C00000"/>
                </a:solidFill>
              </a:rPr>
              <a:t>Operations Management </a:t>
            </a:r>
            <a:r>
              <a:rPr lang="en-US" dirty="0" smtClean="0">
                <a:solidFill>
                  <a:prstClr val="black"/>
                </a:solidFill>
              </a:rPr>
              <a:t>perspective to Compliance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</a:pPr>
            <a:r>
              <a:rPr lang="en-US" dirty="0" smtClean="0">
                <a:solidFill>
                  <a:srgbClr val="C00000"/>
                </a:solidFill>
              </a:rPr>
              <a:t>Standardize Processes </a:t>
            </a:r>
            <a:r>
              <a:rPr lang="en-US" dirty="0" smtClean="0">
                <a:solidFill>
                  <a:prstClr val="black"/>
                </a:solidFill>
              </a:rPr>
              <a:t>for Improvement in </a:t>
            </a:r>
            <a:r>
              <a:rPr lang="en-US" dirty="0" smtClean="0">
                <a:solidFill>
                  <a:srgbClr val="C00000"/>
                </a:solidFill>
              </a:rPr>
              <a:t>Compliance</a:t>
            </a:r>
            <a:r>
              <a:rPr lang="en-US" dirty="0" smtClean="0">
                <a:solidFill>
                  <a:prstClr val="black"/>
                </a:solidFill>
              </a:rPr>
              <a:t> and </a:t>
            </a:r>
            <a:r>
              <a:rPr lang="en-US" dirty="0" smtClean="0">
                <a:solidFill>
                  <a:srgbClr val="C00000"/>
                </a:solidFill>
              </a:rPr>
              <a:t>Operational Efficiency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</a:pPr>
            <a:r>
              <a:rPr lang="en-US" dirty="0" smtClean="0">
                <a:solidFill>
                  <a:prstClr val="black"/>
                </a:solidFill>
              </a:rPr>
              <a:t>Develop </a:t>
            </a:r>
            <a:r>
              <a:rPr lang="en-US" dirty="0">
                <a:solidFill>
                  <a:prstClr val="black"/>
                </a:solidFill>
              </a:rPr>
              <a:t>Process Maps for each activity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</a:pPr>
            <a:r>
              <a:rPr lang="en-US" dirty="0" smtClean="0">
                <a:solidFill>
                  <a:prstClr val="black"/>
                </a:solidFill>
              </a:rPr>
              <a:t>Example – Utility in Pakistan</a:t>
            </a:r>
            <a:endParaRPr lang="en-US" dirty="0">
              <a:solidFill>
                <a:prstClr val="black"/>
              </a:solidFill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</a:pPr>
            <a:r>
              <a:rPr lang="en-US" dirty="0" smtClean="0">
                <a:solidFill>
                  <a:prstClr val="black"/>
                </a:solidFill>
              </a:rPr>
              <a:t>Institutionalize Compliance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046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Map </a:t>
            </a:r>
            <a:r>
              <a:rPr lang="en-US" sz="5400" smtClean="0"/>
              <a:t>from </a:t>
            </a:r>
            <a:r>
              <a:rPr lang="en-US" sz="5400" smtClean="0"/>
              <a:t>Utility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723953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5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Institutionalize Compliance Cultures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Corporate Management and Leadership to </a:t>
            </a:r>
            <a:r>
              <a:rPr lang="en-US" sz="4000" dirty="0" smtClean="0"/>
              <a:t>take initiative</a:t>
            </a:r>
            <a:endParaRPr lang="en-US" sz="4000" dirty="0" smtClean="0"/>
          </a:p>
          <a:p>
            <a:r>
              <a:rPr lang="en-US" sz="4000" dirty="0" smtClean="0">
                <a:solidFill>
                  <a:srgbClr val="C00000"/>
                </a:solidFill>
              </a:rPr>
              <a:t>Communicate and Educate</a:t>
            </a:r>
          </a:p>
          <a:p>
            <a:r>
              <a:rPr lang="en-US" sz="4000" dirty="0" smtClean="0"/>
              <a:t>Feedback to Departments</a:t>
            </a:r>
          </a:p>
          <a:p>
            <a:r>
              <a:rPr lang="en-US" sz="4000" dirty="0" smtClean="0">
                <a:solidFill>
                  <a:srgbClr val="C00000"/>
                </a:solidFill>
              </a:rPr>
              <a:t>Accountability </a:t>
            </a:r>
            <a:endParaRPr lang="en-US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434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614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Development of In-house teams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most effective tools to improve compliance: </a:t>
            </a:r>
            <a:r>
              <a:rPr lang="en-US" dirty="0" smtClean="0">
                <a:solidFill>
                  <a:srgbClr val="C00000"/>
                </a:solidFill>
              </a:rPr>
              <a:t>In-house teams</a:t>
            </a:r>
            <a:r>
              <a:rPr lang="en-US" dirty="0" smtClean="0"/>
              <a:t> </a:t>
            </a:r>
          </a:p>
          <a:p>
            <a:r>
              <a:rPr lang="en-US" dirty="0"/>
              <a:t>Compliance to be made a </a:t>
            </a:r>
            <a:r>
              <a:rPr lang="en-US" dirty="0">
                <a:solidFill>
                  <a:srgbClr val="C00000"/>
                </a:solidFill>
              </a:rPr>
              <a:t>line </a:t>
            </a:r>
            <a:r>
              <a:rPr lang="en-US" dirty="0" smtClean="0">
                <a:solidFill>
                  <a:srgbClr val="C00000"/>
                </a:solidFill>
              </a:rPr>
              <a:t>responsibility</a:t>
            </a:r>
          </a:p>
          <a:p>
            <a:r>
              <a:rPr lang="en-US" dirty="0" smtClean="0"/>
              <a:t>Assign </a:t>
            </a:r>
            <a:r>
              <a:rPr lang="en-US" dirty="0" smtClean="0">
                <a:solidFill>
                  <a:srgbClr val="C00000"/>
                </a:solidFill>
              </a:rPr>
              <a:t>Compliance Champions</a:t>
            </a:r>
            <a:r>
              <a:rPr lang="en-US" dirty="0" smtClean="0"/>
              <a:t> from within Departments</a:t>
            </a:r>
          </a:p>
          <a:p>
            <a:r>
              <a:rPr lang="en-US" dirty="0" smtClean="0"/>
              <a:t>Oversight from Regulatory Monitoring Unit</a:t>
            </a:r>
          </a:p>
        </p:txBody>
      </p:sp>
    </p:spTree>
    <p:extLst>
      <p:ext uri="{BB962C8B-B14F-4D97-AF65-F5344CB8AC3E}">
        <p14:creationId xmlns:p14="http://schemas.microsoft.com/office/powerpoint/2010/main" val="1261659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 Compliance Guides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Develop guides on regulatory requirements</a:t>
            </a:r>
          </a:p>
          <a:p>
            <a:r>
              <a:rPr lang="en-US" sz="3600" dirty="0" smtClean="0">
                <a:solidFill>
                  <a:srgbClr val="C00000"/>
                </a:solidFill>
              </a:rPr>
              <a:t>Involve regulator </a:t>
            </a:r>
            <a:r>
              <a:rPr lang="en-US" sz="3600" dirty="0" smtClean="0"/>
              <a:t>in jointly developing guides</a:t>
            </a:r>
          </a:p>
          <a:p>
            <a:r>
              <a:rPr lang="en-US" sz="3600" dirty="0" smtClean="0"/>
              <a:t>Publish guides and make available throughout the organization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25482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</a:t>
            </a:r>
            <a:r>
              <a:rPr lang="en-US" dirty="0" smtClean="0"/>
              <a:t>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Benchmarking often reveals full </a:t>
            </a:r>
            <a:r>
              <a:rPr lang="en-US" dirty="0" smtClean="0">
                <a:solidFill>
                  <a:srgbClr val="C00000"/>
                </a:solidFill>
              </a:rPr>
              <a:t>compliance</a:t>
            </a:r>
            <a:r>
              <a:rPr lang="en-US" dirty="0" smtClean="0"/>
              <a:t> may not be possible with existing </a:t>
            </a:r>
            <a:r>
              <a:rPr lang="en-US" dirty="0" smtClean="0">
                <a:solidFill>
                  <a:srgbClr val="C00000"/>
                </a:solidFill>
              </a:rPr>
              <a:t>infrastructure</a:t>
            </a:r>
            <a:r>
              <a:rPr lang="en-US" dirty="0" smtClean="0"/>
              <a:t> </a:t>
            </a:r>
          </a:p>
          <a:p>
            <a:r>
              <a:rPr lang="en-US" dirty="0" smtClean="0"/>
              <a:t>Develop Investment Plans to </a:t>
            </a:r>
            <a:r>
              <a:rPr lang="en-US" dirty="0" smtClean="0">
                <a:solidFill>
                  <a:srgbClr val="C00000"/>
                </a:solidFill>
              </a:rPr>
              <a:t>improve</a:t>
            </a:r>
            <a:r>
              <a:rPr lang="en-US" dirty="0" smtClean="0"/>
              <a:t> compliance elements e.g. GIS Mapping</a:t>
            </a:r>
          </a:p>
          <a:p>
            <a:r>
              <a:rPr lang="en-US" dirty="0" smtClean="0"/>
              <a:t>Target </a:t>
            </a:r>
            <a:r>
              <a:rPr lang="en-US" dirty="0" smtClean="0">
                <a:solidFill>
                  <a:srgbClr val="C00000"/>
                </a:solidFill>
              </a:rPr>
              <a:t>critical</a:t>
            </a:r>
            <a:r>
              <a:rPr lang="en-US" dirty="0" smtClean="0"/>
              <a:t> elements first e.g. </a:t>
            </a:r>
            <a:r>
              <a:rPr lang="en-US" dirty="0" smtClean="0">
                <a:solidFill>
                  <a:srgbClr val="C00000"/>
                </a:solidFill>
              </a:rPr>
              <a:t>safety</a:t>
            </a:r>
            <a:r>
              <a:rPr lang="en-US" dirty="0" smtClean="0"/>
              <a:t>, security etc.</a:t>
            </a:r>
          </a:p>
          <a:p>
            <a:r>
              <a:rPr lang="en-US" dirty="0" smtClean="0"/>
              <a:t>Present plans to Regulator for </a:t>
            </a:r>
            <a:r>
              <a:rPr lang="en-US" dirty="0" smtClean="0">
                <a:solidFill>
                  <a:srgbClr val="C00000"/>
                </a:solidFill>
              </a:rPr>
              <a:t>mutual acceptance</a:t>
            </a:r>
            <a:r>
              <a:rPr lang="en-US" dirty="0" smtClean="0"/>
              <a:t> of realistically achievable Compliance Levels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92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Considerable regulations </a:t>
            </a:r>
            <a:r>
              <a:rPr lang="en-GB" dirty="0"/>
              <a:t>deal with the </a:t>
            </a:r>
            <a:r>
              <a:rPr lang="en-GB" dirty="0">
                <a:solidFill>
                  <a:srgbClr val="C00000"/>
                </a:solidFill>
              </a:rPr>
              <a:t>maintenance of documents and records</a:t>
            </a:r>
            <a:r>
              <a:rPr lang="en-GB" dirty="0"/>
              <a:t> related to the </a:t>
            </a:r>
            <a:r>
              <a:rPr lang="en-GB" dirty="0" smtClean="0"/>
              <a:t>Utility</a:t>
            </a:r>
          </a:p>
          <a:p>
            <a:r>
              <a:rPr lang="en-US" dirty="0" smtClean="0"/>
              <a:t>These include</a:t>
            </a:r>
          </a:p>
          <a:p>
            <a:pPr lvl="1"/>
            <a:r>
              <a:rPr lang="en-GB" dirty="0"/>
              <a:t>Accounting </a:t>
            </a:r>
            <a:r>
              <a:rPr lang="en-GB" dirty="0" smtClean="0"/>
              <a:t>Records</a:t>
            </a:r>
          </a:p>
          <a:p>
            <a:pPr lvl="1"/>
            <a:r>
              <a:rPr lang="en-GB" dirty="0" smtClean="0"/>
              <a:t>Agreements </a:t>
            </a:r>
          </a:p>
          <a:p>
            <a:pPr lvl="1"/>
            <a:r>
              <a:rPr lang="en-GB" dirty="0" smtClean="0"/>
              <a:t>Grid </a:t>
            </a:r>
            <a:r>
              <a:rPr lang="en-GB" dirty="0"/>
              <a:t>Code </a:t>
            </a:r>
            <a:endParaRPr lang="en-GB" dirty="0" smtClean="0"/>
          </a:p>
          <a:p>
            <a:pPr lvl="1"/>
            <a:r>
              <a:rPr lang="en-GB" dirty="0" smtClean="0"/>
              <a:t>Communications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830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Utilities </a:t>
            </a:r>
            <a:r>
              <a:rPr lang="en-GB" dirty="0"/>
              <a:t>must move towards the deployment of an Electronic Document and Records Management System </a:t>
            </a:r>
            <a:endParaRPr lang="en-GB" dirty="0" smtClean="0"/>
          </a:p>
          <a:p>
            <a:r>
              <a:rPr lang="en-GB" dirty="0" smtClean="0"/>
              <a:t>Off-the-shelf packages</a:t>
            </a:r>
          </a:p>
          <a:p>
            <a:r>
              <a:rPr lang="en-GB" dirty="0" smtClean="0"/>
              <a:t>Customized </a:t>
            </a:r>
            <a:r>
              <a:rPr lang="en-GB" dirty="0" smtClean="0"/>
              <a:t>packages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230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11616</TotalTime>
  <Words>257</Words>
  <Application>Microsoft Office PowerPoint</Application>
  <PresentationFormat>On-screen Show (4:3)</PresentationFormat>
  <Paragraphs>57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Focus on Process Development</vt:lpstr>
      <vt:lpstr>Map from Utility</vt:lpstr>
      <vt:lpstr>Institutionalize Compliance Cultures</vt:lpstr>
      <vt:lpstr>Development of In-house teams</vt:lpstr>
      <vt:lpstr>Develop Compliance Guides</vt:lpstr>
      <vt:lpstr>Investment Plans</vt:lpstr>
      <vt:lpstr>EDRMS</vt:lpstr>
      <vt:lpstr>EDRMS</vt:lpstr>
      <vt:lpstr>Alignment with Standards</vt:lpstr>
      <vt:lpstr>Alignment with Standards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SAARC Dissemination Workshop on Cogeneration Opportunities in Sugar and Paper Industries in SAARC Member States Colombo: 25-26 September 2014</dc:title>
  <dc:creator>Salis Usman</dc:creator>
  <cp:lastModifiedBy>Omair Khalid</cp:lastModifiedBy>
  <cp:revision>245</cp:revision>
  <cp:lastPrinted>2015-03-09T04:23:21Z</cp:lastPrinted>
  <dcterms:created xsi:type="dcterms:W3CDTF">2012-03-22T05:36:38Z</dcterms:created>
  <dcterms:modified xsi:type="dcterms:W3CDTF">2015-04-30T05:04:16Z</dcterms:modified>
</cp:coreProperties>
</file>