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20"/>
  </p:notesMasterIdLst>
  <p:handoutMasterIdLst>
    <p:handoutMasterId r:id="rId21"/>
  </p:handoutMasterIdLst>
  <p:sldIdLst>
    <p:sldId id="259" r:id="rId2"/>
    <p:sldId id="561" r:id="rId3"/>
    <p:sldId id="562" r:id="rId4"/>
    <p:sldId id="560" r:id="rId5"/>
    <p:sldId id="563" r:id="rId6"/>
    <p:sldId id="564" r:id="rId7"/>
    <p:sldId id="547" r:id="rId8"/>
    <p:sldId id="565" r:id="rId9"/>
    <p:sldId id="567" r:id="rId10"/>
    <p:sldId id="566" r:id="rId11"/>
    <p:sldId id="568" r:id="rId12"/>
    <p:sldId id="542" r:id="rId13"/>
    <p:sldId id="543" r:id="rId14"/>
    <p:sldId id="571" r:id="rId15"/>
    <p:sldId id="569" r:id="rId16"/>
    <p:sldId id="570" r:id="rId17"/>
    <p:sldId id="536" r:id="rId18"/>
    <p:sldId id="404" r:id="rId19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lnSpc>
        <a:spcPct val="90000"/>
      </a:lnSpc>
      <a:spcBef>
        <a:spcPct val="20000"/>
      </a:spcBef>
      <a:spcAft>
        <a:spcPct val="0"/>
      </a:spcAft>
      <a:buClr>
        <a:schemeClr val="accent2"/>
      </a:buClr>
      <a:buFont typeface="Wingdings" pitchFamily="2" charset="2"/>
      <a:buChar char="o"/>
      <a:defRPr sz="21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20000"/>
      </a:spcBef>
      <a:spcAft>
        <a:spcPct val="0"/>
      </a:spcAft>
      <a:buClr>
        <a:schemeClr val="accent2"/>
      </a:buClr>
      <a:buFont typeface="Wingdings" pitchFamily="2" charset="2"/>
      <a:buChar char="o"/>
      <a:defRPr sz="21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20000"/>
      </a:spcBef>
      <a:spcAft>
        <a:spcPct val="0"/>
      </a:spcAft>
      <a:buClr>
        <a:schemeClr val="accent2"/>
      </a:buClr>
      <a:buFont typeface="Wingdings" pitchFamily="2" charset="2"/>
      <a:buChar char="o"/>
      <a:defRPr sz="21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20000"/>
      </a:spcBef>
      <a:spcAft>
        <a:spcPct val="0"/>
      </a:spcAft>
      <a:buClr>
        <a:schemeClr val="accent2"/>
      </a:buClr>
      <a:buFont typeface="Wingdings" pitchFamily="2" charset="2"/>
      <a:buChar char="o"/>
      <a:defRPr sz="21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20000"/>
      </a:spcBef>
      <a:spcAft>
        <a:spcPct val="0"/>
      </a:spcAft>
      <a:buClr>
        <a:schemeClr val="accent2"/>
      </a:buClr>
      <a:buFont typeface="Wingdings" pitchFamily="2" charset="2"/>
      <a:buChar char="o"/>
      <a:defRPr sz="21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9900"/>
    <a:srgbClr val="006600"/>
    <a:srgbClr val="96D193"/>
    <a:srgbClr val="E7C47D"/>
    <a:srgbClr val="336600"/>
    <a:srgbClr val="00FF00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1" autoAdjust="0"/>
    <p:restoredTop sz="94657" autoAdjust="0"/>
  </p:normalViewPr>
  <p:slideViewPr>
    <p:cSldViewPr>
      <p:cViewPr>
        <p:scale>
          <a:sx n="65" d="100"/>
          <a:sy n="65" d="100"/>
        </p:scale>
        <p:origin x="-1098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jjwal\AppData\Local\Microsoft\Windows\Temporary%20Internet%20Files\Content.Outlook\YV7GHMEP\National%20Load%20Summary-201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col"/>
        <c:grouping val="stacked"/>
        <c:ser>
          <c:idx val="0"/>
          <c:order val="0"/>
          <c:tx>
            <c:v>Peak Load</c:v>
          </c:tx>
          <c:dLbls>
            <c:dLbl>
              <c:idx val="0"/>
              <c:layout>
                <c:manualLayout>
                  <c:x val="-1.1198208286674141E-3"/>
                  <c:y val="-6.8181818181818177E-2"/>
                </c:manualLayout>
              </c:layout>
              <c:dLblPos val="inEnd"/>
              <c:showVal val="1"/>
            </c:dLbl>
            <c:dLbl>
              <c:idx val="1"/>
              <c:layout>
                <c:manualLayout>
                  <c:x val="1.1198208286674141E-3"/>
                  <c:y val="-7.9545454545454544E-2"/>
                </c:manualLayout>
              </c:layout>
              <c:dLblPos val="inEnd"/>
              <c:showVal val="1"/>
            </c:dLbl>
            <c:dLbl>
              <c:idx val="2"/>
              <c:layout>
                <c:manualLayout>
                  <c:x val="0"/>
                  <c:y val="-7.9545454545454544E-2"/>
                </c:manualLayout>
              </c:layout>
              <c:dLblPos val="inEnd"/>
              <c:showVal val="1"/>
            </c:dLbl>
            <c:dLbl>
              <c:idx val="3"/>
              <c:layout>
                <c:manualLayout>
                  <c:x val="1.1198208286674141E-3"/>
                  <c:y val="-7.1022727272727348E-2"/>
                </c:manualLayout>
              </c:layout>
              <c:dLblPos val="inEnd"/>
              <c:showVal val="1"/>
            </c:dLbl>
            <c:dLbl>
              <c:idx val="4"/>
              <c:layout>
                <c:manualLayout>
                  <c:x val="0"/>
                  <c:y val="-7.3863636363636825E-2"/>
                </c:manualLayout>
              </c:layout>
              <c:dLblPos val="inEnd"/>
              <c:showVal val="1"/>
            </c:dLbl>
            <c:txPr>
              <a:bodyPr/>
              <a:lstStyle/>
              <a:p>
                <a:pPr>
                  <a:defRPr b="1" i="0" baseline="0"/>
                </a:pPr>
                <a:endParaRPr lang="en-US"/>
              </a:p>
            </c:txPr>
            <c:dLblPos val="inEnd"/>
            <c:showVal val="1"/>
          </c:dLbls>
          <c:cat>
            <c:numRef>
              <c:f>'National Load Summary'!$C$5:$C$12</c:f>
              <c:numCache>
                <c:formatCode>[$-409]d\-mmm\-yy;@</c:formatCode>
                <c:ptCount val="8"/>
                <c:pt idx="0">
                  <c:v>39421</c:v>
                </c:pt>
                <c:pt idx="1">
                  <c:v>39748</c:v>
                </c:pt>
                <c:pt idx="2">
                  <c:v>40144</c:v>
                </c:pt>
                <c:pt idx="3">
                  <c:v>40528</c:v>
                </c:pt>
                <c:pt idx="4">
                  <c:v>40869</c:v>
                </c:pt>
                <c:pt idx="5">
                  <c:v>41242</c:v>
                </c:pt>
                <c:pt idx="6">
                  <c:v>41634</c:v>
                </c:pt>
                <c:pt idx="7">
                  <c:v>41998</c:v>
                </c:pt>
              </c:numCache>
            </c:numRef>
          </c:cat>
          <c:val>
            <c:numRef>
              <c:f>'National Load Summary'!$E$5:$E$12</c:f>
              <c:numCache>
                <c:formatCode>#,##0.00</c:formatCode>
                <c:ptCount val="8"/>
                <c:pt idx="0">
                  <c:v>157.36000000000001</c:v>
                </c:pt>
                <c:pt idx="1">
                  <c:v>187.05</c:v>
                </c:pt>
                <c:pt idx="2">
                  <c:v>237.17</c:v>
                </c:pt>
                <c:pt idx="3">
                  <c:v>256.95408440168194</c:v>
                </c:pt>
                <c:pt idx="4">
                  <c:v>276.23899999999975</c:v>
                </c:pt>
                <c:pt idx="5">
                  <c:v>282.43722284604024</c:v>
                </c:pt>
                <c:pt idx="6">
                  <c:v>313.94000000000005</c:v>
                </c:pt>
                <c:pt idx="7">
                  <c:v>333.40999999999991</c:v>
                </c:pt>
              </c:numCache>
            </c:numRef>
          </c:val>
        </c:ser>
        <c:dLbls>
          <c:showVal val="1"/>
        </c:dLbls>
        <c:gapWidth val="500"/>
        <c:overlap val="100"/>
        <c:serLines/>
        <c:axId val="174700032"/>
        <c:axId val="174793856"/>
      </c:barChart>
      <c:catAx>
        <c:axId val="17470003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Year/Date</a:t>
                </a:r>
              </a:p>
            </c:rich>
          </c:tx>
          <c:layout/>
        </c:title>
        <c:numFmt formatCode="[$-409]d\-mmm\-yy;@" sourceLinked="1"/>
        <c:majorTickMark val="none"/>
        <c:tickLblPos val="nextTo"/>
        <c:crossAx val="174793856"/>
        <c:crosses val="autoZero"/>
        <c:lblAlgn val="ctr"/>
        <c:lblOffset val="100"/>
      </c:catAx>
      <c:valAx>
        <c:axId val="174793856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National Load (MW)</a:t>
                </a:r>
              </a:p>
            </c:rich>
          </c:tx>
          <c:layout/>
        </c:title>
        <c:numFmt formatCode="#,##0.00" sourceLinked="1"/>
        <c:tickLblPos val="nextTo"/>
        <c:crossAx val="174700032"/>
        <c:crosses val="autoZero"/>
        <c:crossBetween val="between"/>
      </c:valAx>
      <c:spPr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c:spPr>
    </c:plotArea>
    <c:legend>
      <c:legendPos val="r"/>
      <c:layout/>
    </c:legend>
    <c:plotVisOnly val="1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fld id="{BE555CB2-9961-4859-AE75-403B846E24C0}" type="datetimeFigureOut">
              <a:rPr lang="en-US"/>
              <a:pPr>
                <a:defRPr/>
              </a:pPr>
              <a:t>4/29/2015</a:t>
            </a:fld>
            <a:endParaRPr lang="en-US"/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fld id="{086D5269-12DB-4CF8-A3AD-4CB60CC133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8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fld id="{82501183-7D67-4F00-8F76-F802C5C6B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5354E9-8DC9-45B5-AEA2-22674672D55F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879265-3CFE-4D03-8AD0-A4791A304AB5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BC571-89DC-49A6-9D9F-52B1696A6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8722F-36DB-4581-91E5-26D323CFAB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001000" cy="1216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A7024-D842-44FC-9EDE-029A0E1127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3438" y="1752600"/>
            <a:ext cx="39243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3438" y="3962400"/>
            <a:ext cx="39243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87114-ABF8-4D95-B63F-0598F6EE28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56479-9C2E-452A-85B7-7E536BC214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66738" y="304800"/>
            <a:ext cx="8008937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68FB9-71D4-4A93-A3E2-14E049CB2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2380C-C10D-4FD5-ABAA-C8A71C96A0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6107A-4F9E-41C7-8552-36C6DC4A0B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8D496-0CB4-4802-A40F-C711687CE3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51BB2-0C61-445E-9A25-955D223C5E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010B6-8920-4A28-B98B-F608DFD861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05E69-B633-4252-BF08-52587029AB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0431-F941-42C3-AC6E-FC5B72F844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201FE-4D5B-4248-9052-01BCAF52CA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7508" name="AutoShape 4"/>
          <p:cNvSpPr>
            <a:spLocks noChangeArrowheads="1"/>
          </p:cNvSpPr>
          <p:nvPr/>
        </p:nvSpPr>
        <p:spPr bwMode="auto">
          <a:xfrm>
            <a:off x="838200" y="685800"/>
            <a:ext cx="7958138" cy="109538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9900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775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75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75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fld id="{76FD5DF2-6D4E-42A2-B08B-395A49EF2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6" name="Picture 2" descr="BPC_LOGO_COL_jpg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PC_LOGO_COL_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685800"/>
            <a:ext cx="3429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6019800"/>
            <a:ext cx="7315200" cy="6096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 smtClean="0">
                <a:solidFill>
                  <a:srgbClr val="0070C0"/>
                </a:solidFill>
                <a:latin typeface="Trebuchet MS" pitchFamily="34" charset="0"/>
              </a:rPr>
              <a:t>Post Box 580, Thimphu : Bhutan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 smtClean="0">
                <a:solidFill>
                  <a:srgbClr val="0070C0"/>
                </a:solidFill>
                <a:latin typeface="Trebuchet MS" pitchFamily="34" charset="0"/>
              </a:rPr>
              <a:t>Tel :  00975-2-325095; Fax : 00975-2-322279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 smtClean="0">
                <a:solidFill>
                  <a:srgbClr val="0070C0"/>
                </a:solidFill>
                <a:latin typeface="Trebuchet MS" pitchFamily="34" charset="0"/>
              </a:rPr>
              <a:t>Website : www.bpc.bt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800" y="3124200"/>
            <a:ext cx="8188203" cy="336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3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300" dirty="0" smtClean="0">
                <a:cs typeface="Arial" charset="0"/>
              </a:rPr>
              <a:t>Workshop on: Designing Management &amp; Monitoring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300" dirty="0" smtClean="0">
                <a:cs typeface="Arial" charset="0"/>
              </a:rPr>
              <a:t>Framework for Regulatory Compliance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300" dirty="0" smtClean="0">
                <a:cs typeface="Arial" charset="0"/>
              </a:rPr>
              <a:t>by Power Transmission Utilities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300" dirty="0" smtClean="0">
              <a:cs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dirty="0" smtClean="0">
                <a:cs typeface="Arial" charset="0"/>
              </a:rPr>
              <a:t>(SRI LANKA, April 29, 2015)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3000" dirty="0" smtClean="0">
              <a:cs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000" dirty="0" smtClean="0">
                <a:solidFill>
                  <a:srgbClr val="0070C0"/>
                </a:solidFill>
                <a:cs typeface="Arial" charset="0"/>
              </a:rPr>
              <a:t>Ujjwal Dahal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3000" dirty="0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382000" cy="411162"/>
          </a:xfrm>
        </p:spPr>
        <p:txBody>
          <a:bodyPr/>
          <a:lstStyle/>
          <a:p>
            <a:pPr algn="ctr"/>
            <a:r>
              <a:rPr lang="en-US" sz="3200" b="1" dirty="0" smtClean="0">
                <a:solidFill>
                  <a:srgbClr val="000099"/>
                </a:solidFill>
              </a:rPr>
              <a:t>ACT &amp; REGULATION </a:t>
            </a:r>
            <a:endParaRPr lang="en-US" sz="3200" b="1" dirty="0">
              <a:solidFill>
                <a:srgbClr val="0000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562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200" b="1" dirty="0" smtClean="0">
                <a:latin typeface="Candara" pitchFamily="34" charset="0"/>
              </a:rPr>
              <a:t>BHUTAN Electricity Act 2001.</a:t>
            </a:r>
          </a:p>
          <a:p>
            <a:pPr>
              <a:buNone/>
            </a:pPr>
            <a:endParaRPr lang="en-US" sz="2200" dirty="0" smtClean="0">
              <a:latin typeface="Candara" pitchFamily="34" charset="0"/>
            </a:endParaRPr>
          </a:p>
          <a:p>
            <a:pPr>
              <a:buNone/>
            </a:pPr>
            <a:r>
              <a:rPr lang="en-US" sz="2200" b="1" dirty="0" smtClean="0">
                <a:latin typeface="Candara" pitchFamily="34" charset="0"/>
              </a:rPr>
              <a:t>Bhutan Grid Code Regulation 2008. 	</a:t>
            </a:r>
          </a:p>
          <a:p>
            <a:pPr>
              <a:buNone/>
            </a:pPr>
            <a:endParaRPr lang="en-US" sz="2200" dirty="0" smtClean="0">
              <a:latin typeface="Candara" pitchFamily="34" charset="0"/>
            </a:endParaRPr>
          </a:p>
          <a:p>
            <a:pPr>
              <a:buNone/>
            </a:pPr>
            <a:r>
              <a:rPr lang="en-US" sz="2200" b="1" dirty="0" smtClean="0">
                <a:latin typeface="Candara" pitchFamily="34" charset="0"/>
              </a:rPr>
              <a:t>Electricity Supply Rules and Regulation. </a:t>
            </a:r>
          </a:p>
          <a:p>
            <a:endParaRPr lang="en-US" sz="2200" dirty="0" smtClean="0">
              <a:latin typeface="Candara" pitchFamily="34" charset="0"/>
            </a:endParaRPr>
          </a:p>
          <a:p>
            <a:pPr>
              <a:buNone/>
            </a:pPr>
            <a:r>
              <a:rPr lang="en-US" sz="2200" b="1" dirty="0" smtClean="0">
                <a:latin typeface="Candara" pitchFamily="34" charset="0"/>
              </a:rPr>
              <a:t>Distribution Standards, Safety Standards, TDR.</a:t>
            </a:r>
          </a:p>
          <a:p>
            <a:pPr>
              <a:buNone/>
            </a:pPr>
            <a:endParaRPr lang="en-US" sz="2200" b="1" dirty="0" smtClean="0">
              <a:latin typeface="Candara" pitchFamily="34" charset="0"/>
            </a:endParaRPr>
          </a:p>
          <a:p>
            <a:pPr>
              <a:buNone/>
            </a:pPr>
            <a:r>
              <a:rPr lang="en-US" sz="2200" b="1" dirty="0" smtClean="0">
                <a:latin typeface="Candara" pitchFamily="34" charset="0"/>
              </a:rPr>
              <a:t>Terms and Conditions of Electricity </a:t>
            </a:r>
            <a:r>
              <a:rPr lang="en-US" sz="2200" b="1" dirty="0" smtClean="0">
                <a:latin typeface="Candara" pitchFamily="34" charset="0"/>
              </a:rPr>
              <a:t>Supply.</a:t>
            </a:r>
            <a:endParaRPr lang="en-US" sz="2200" b="1" dirty="0" smtClean="0">
              <a:latin typeface="Candara" pitchFamily="34" charset="0"/>
            </a:endParaRPr>
          </a:p>
          <a:p>
            <a:pPr>
              <a:buNone/>
            </a:pPr>
            <a:endParaRPr lang="en-US" sz="2200" b="1" dirty="0" smtClean="0">
              <a:latin typeface="Candara" pitchFamily="34" charset="0"/>
            </a:endParaRPr>
          </a:p>
          <a:p>
            <a:pPr>
              <a:buNone/>
            </a:pPr>
            <a:r>
              <a:rPr lang="en-US" sz="2200" b="1" dirty="0" smtClean="0">
                <a:latin typeface="Candara" pitchFamily="34" charset="0"/>
              </a:rPr>
              <a:t>License Conditions to </a:t>
            </a:r>
            <a:r>
              <a:rPr lang="en-US" sz="2200" b="1" dirty="0" smtClean="0">
                <a:latin typeface="Candara" pitchFamily="34" charset="0"/>
              </a:rPr>
              <a:t>Utilities.</a:t>
            </a:r>
            <a:endParaRPr lang="en-US" sz="2200" b="1" dirty="0" smtClean="0">
              <a:latin typeface="Candara" pitchFamily="34" charset="0"/>
            </a:endParaRPr>
          </a:p>
          <a:p>
            <a:pPr>
              <a:buNone/>
            </a:pPr>
            <a:endParaRPr lang="en-US" sz="2200" dirty="0" smtClean="0">
              <a:latin typeface="Candara" pitchFamily="34" charset="0"/>
            </a:endParaRPr>
          </a:p>
          <a:p>
            <a:pPr>
              <a:buNone/>
            </a:pPr>
            <a:r>
              <a:rPr lang="en-US" sz="2200" b="1" dirty="0" smtClean="0">
                <a:latin typeface="Candara" pitchFamily="34" charset="0"/>
              </a:rPr>
              <a:t>Smart Grid Policy, Regulation, Master Plan: On Progress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277E-D45F-4D32-8CBA-2B2FC740A04E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DAFE1-38FA-4336-92DD-C2476DEEFBD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343401"/>
          </a:xfrm>
        </p:spPr>
        <p:txBody>
          <a:bodyPr/>
          <a:lstStyle/>
          <a:p>
            <a:pPr algn="ctr"/>
            <a:endParaRPr lang="en-AU" sz="3500" b="1" dirty="0" smtClean="0">
              <a:solidFill>
                <a:srgbClr val="FF0000"/>
              </a:solidFill>
            </a:endParaRPr>
          </a:p>
          <a:p>
            <a:pPr algn="ctr"/>
            <a:endParaRPr lang="en-AU" sz="3500" b="1" dirty="0" smtClean="0">
              <a:solidFill>
                <a:srgbClr val="FF0000"/>
              </a:solidFill>
            </a:endParaRPr>
          </a:p>
          <a:p>
            <a:pPr algn="ctr"/>
            <a:endParaRPr lang="en-AU" sz="3500" b="1" dirty="0" smtClean="0">
              <a:solidFill>
                <a:srgbClr val="FF0000"/>
              </a:solidFill>
            </a:endParaRPr>
          </a:p>
          <a:p>
            <a:pPr algn="ctr"/>
            <a:r>
              <a:rPr lang="en-AU" sz="3500" b="1" dirty="0" smtClean="0">
                <a:solidFill>
                  <a:srgbClr val="000099"/>
                </a:solidFill>
              </a:rPr>
              <a:t>In compliance to Section 39 of the Electricity Act 2001 of Bhutan :</a:t>
            </a:r>
          </a:p>
          <a:p>
            <a:pPr algn="ctr"/>
            <a:endParaRPr lang="en-AU" sz="3500" b="1" dirty="0" smtClean="0">
              <a:solidFill>
                <a:srgbClr val="FF0000"/>
              </a:solidFill>
            </a:endParaRPr>
          </a:p>
          <a:p>
            <a:pPr algn="ctr"/>
            <a:r>
              <a:rPr lang="en-AU" sz="3500" b="1" dirty="0" smtClean="0">
                <a:solidFill>
                  <a:srgbClr val="7030A0"/>
                </a:solidFill>
              </a:rPr>
              <a:t>BHUTAN POWER SYSTEM OPERATOR LICENSED ON 1</a:t>
            </a:r>
            <a:r>
              <a:rPr lang="en-AU" sz="3500" b="1" baseline="30000" dirty="0" smtClean="0">
                <a:solidFill>
                  <a:srgbClr val="7030A0"/>
                </a:solidFill>
              </a:rPr>
              <a:t>ST</a:t>
            </a:r>
            <a:r>
              <a:rPr lang="en-AU" sz="3500" b="1" dirty="0" smtClean="0">
                <a:solidFill>
                  <a:srgbClr val="7030A0"/>
                </a:solidFill>
              </a:rPr>
              <a:t> JULY 2014.</a:t>
            </a:r>
          </a:p>
          <a:p>
            <a:pPr algn="ctr"/>
            <a:endParaRPr lang="en-AU" sz="3500" b="1" dirty="0" smtClean="0">
              <a:solidFill>
                <a:srgbClr val="FF0000"/>
              </a:solidFill>
            </a:endParaRPr>
          </a:p>
          <a:p>
            <a:pPr algn="ctr"/>
            <a:endParaRPr lang="en-US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457200"/>
          </a:xfrm>
        </p:spPr>
        <p:txBody>
          <a:bodyPr/>
          <a:lstStyle/>
          <a:p>
            <a:pPr algn="ctr"/>
            <a:r>
              <a:rPr lang="en-AU" sz="3200" b="1" dirty="0" smtClean="0">
                <a:solidFill>
                  <a:srgbClr val="0070C0"/>
                </a:solidFill>
              </a:rPr>
              <a:t>ROLE OF  SYSTEM OPERATOR</a:t>
            </a:r>
            <a:endParaRPr lang="en-US" sz="3200" b="1" dirty="0" smtClean="0">
              <a:solidFill>
                <a:srgbClr val="0070C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14400"/>
            <a:ext cx="8001000" cy="5791200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tx1"/>
              </a:buClr>
              <a:buNone/>
            </a:pPr>
            <a:endParaRPr lang="en-AU" sz="2000" b="1" dirty="0" smtClean="0"/>
          </a:p>
          <a:p>
            <a:pPr algn="ctr">
              <a:lnSpc>
                <a:spcPct val="80000"/>
              </a:lnSpc>
              <a:buClr>
                <a:schemeClr val="tx1"/>
              </a:buClr>
              <a:buNone/>
            </a:pPr>
            <a:r>
              <a:rPr lang="en-AU" sz="2000" b="1" dirty="0" smtClean="0"/>
              <a:t>As per the LICENCE, ELECTRICITY ACT, and the GRID CODE following are the functions of a System Operator to be adhered and </a:t>
            </a:r>
            <a:r>
              <a:rPr lang="en-AU" sz="2000" b="1" dirty="0" smtClean="0"/>
              <a:t>compiled. </a:t>
            </a:r>
            <a:endParaRPr lang="en-AU" sz="2000" b="1" dirty="0" smtClean="0"/>
          </a:p>
          <a:p>
            <a:pPr algn="ctr">
              <a:lnSpc>
                <a:spcPct val="80000"/>
              </a:lnSpc>
              <a:buClr>
                <a:schemeClr val="tx1"/>
              </a:buClr>
              <a:buNone/>
            </a:pPr>
            <a:endParaRPr lang="en-AU" sz="2000" b="1" dirty="0" smtClean="0"/>
          </a:p>
          <a:p>
            <a:pPr algn="ctr">
              <a:lnSpc>
                <a:spcPct val="80000"/>
              </a:lnSpc>
              <a:buClr>
                <a:schemeClr val="tx1"/>
              </a:buClr>
              <a:buNone/>
            </a:pPr>
            <a:r>
              <a:rPr lang="en-AU" sz="2000" b="1" dirty="0" smtClean="0"/>
              <a:t>ALSO in bringing the UTILITIES into power system operation discipline</a:t>
            </a:r>
            <a:r>
              <a:rPr lang="en-AU" sz="2000" dirty="0" smtClean="0"/>
              <a:t>:</a:t>
            </a:r>
          </a:p>
          <a:p>
            <a:pPr lvl="2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AU" sz="2000" b="1" dirty="0" smtClean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C00000"/>
                </a:solidFill>
              </a:rPr>
              <a:t>co-ordinate the power supply system to obtain instantaneous  balance between generation and consumption of electricity;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dirty="0" smtClean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C00000"/>
                </a:solidFill>
              </a:rPr>
              <a:t>be responsible for dispatching generation installations,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dirty="0" smtClean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C00000"/>
                </a:solidFill>
              </a:rPr>
              <a:t>co-ordinate the transmission outages;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dirty="0" smtClean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C00000"/>
                </a:solidFill>
              </a:rPr>
              <a:t>monitor the import and export of electricity;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dirty="0" smtClean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C00000"/>
                </a:solidFill>
              </a:rPr>
              <a:t>prepare forecasts of load and generation requirements;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001000" cy="457200"/>
          </a:xfrm>
        </p:spPr>
        <p:txBody>
          <a:bodyPr/>
          <a:lstStyle/>
          <a:p>
            <a:pPr algn="ctr"/>
            <a:r>
              <a:rPr lang="en-AU" sz="3200" b="1" dirty="0" smtClean="0">
                <a:solidFill>
                  <a:srgbClr val="0070C0"/>
                </a:solidFill>
              </a:rPr>
              <a:t>UTILITIES AND THE GRID CODE</a:t>
            </a:r>
            <a:endParaRPr lang="en-US" sz="3200" b="1" dirty="0" smtClean="0">
              <a:solidFill>
                <a:srgbClr val="0070C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143000"/>
            <a:ext cx="8272462" cy="5486400"/>
          </a:xfrm>
        </p:spPr>
        <p:txBody>
          <a:bodyPr/>
          <a:lstStyle/>
          <a:p>
            <a:pPr marL="619125" indent="-619125">
              <a:lnSpc>
                <a:spcPct val="80000"/>
              </a:lnSpc>
              <a:buFont typeface="Wingdings" pitchFamily="2" charset="2"/>
              <a:buNone/>
            </a:pPr>
            <a:r>
              <a:rPr lang="en-US" sz="2200" b="1" dirty="0" smtClean="0"/>
              <a:t>ROLES AND RESPONSIBILITIES OF STAKEHOLDERS</a:t>
            </a:r>
          </a:p>
          <a:p>
            <a:pPr marL="619125" indent="-619125">
              <a:lnSpc>
                <a:spcPct val="80000"/>
              </a:lnSpc>
              <a:buFont typeface="Wingdings" pitchFamily="2" charset="2"/>
              <a:buNone/>
            </a:pPr>
            <a:endParaRPr lang="en-US" sz="2200" b="1" dirty="0" smtClean="0"/>
          </a:p>
          <a:p>
            <a:pPr marL="619125" indent="-619125">
              <a:lnSpc>
                <a:spcPct val="80000"/>
              </a:lnSpc>
              <a:buFont typeface="Wingdings" pitchFamily="2" charset="2"/>
              <a:buNone/>
            </a:pPr>
            <a:r>
              <a:rPr lang="en-US" sz="2200" b="1" dirty="0" smtClean="0"/>
              <a:t>PLANNING CODE</a:t>
            </a:r>
          </a:p>
          <a:p>
            <a:pPr marL="619125" indent="-619125">
              <a:lnSpc>
                <a:spcPct val="80000"/>
              </a:lnSpc>
              <a:buFont typeface="Wingdings" pitchFamily="2" charset="2"/>
              <a:buNone/>
            </a:pPr>
            <a:endParaRPr lang="en-US" sz="2200" b="1" dirty="0" smtClean="0"/>
          </a:p>
          <a:p>
            <a:pPr marL="619125" indent="-619125">
              <a:lnSpc>
                <a:spcPct val="80000"/>
              </a:lnSpc>
              <a:buNone/>
            </a:pPr>
            <a:r>
              <a:rPr lang="en-US" sz="2200" b="1" dirty="0" smtClean="0">
                <a:solidFill>
                  <a:srgbClr val="FF0000"/>
                </a:solidFill>
              </a:rPr>
              <a:t>CONNECTION CONDITIONS</a:t>
            </a:r>
          </a:p>
          <a:p>
            <a:pPr marL="619125" indent="-619125">
              <a:lnSpc>
                <a:spcPct val="80000"/>
              </a:lnSpc>
              <a:buFont typeface="Wingdings" pitchFamily="2" charset="2"/>
              <a:buNone/>
            </a:pPr>
            <a:endParaRPr lang="en-US" sz="2200" b="1" dirty="0" smtClean="0"/>
          </a:p>
          <a:p>
            <a:pPr marL="619125" indent="-619125">
              <a:lnSpc>
                <a:spcPct val="80000"/>
              </a:lnSpc>
              <a:buFont typeface="Wingdings" pitchFamily="2" charset="2"/>
              <a:buNone/>
            </a:pPr>
            <a:r>
              <a:rPr lang="en-US" sz="2200" b="1" dirty="0" smtClean="0"/>
              <a:t>OPERATIONS AND OPERATIONAL PLANNING</a:t>
            </a:r>
          </a:p>
          <a:p>
            <a:pPr marL="619125" indent="-619125">
              <a:lnSpc>
                <a:spcPct val="80000"/>
              </a:lnSpc>
              <a:buFont typeface="Wingdings" pitchFamily="2" charset="2"/>
              <a:buNone/>
            </a:pPr>
            <a:endParaRPr lang="en-US" sz="2200" b="1" dirty="0" smtClean="0"/>
          </a:p>
          <a:p>
            <a:pPr marL="619125" indent="-619125">
              <a:lnSpc>
                <a:spcPct val="80000"/>
              </a:lnSpc>
              <a:buFont typeface="Wingdings" pitchFamily="2" charset="2"/>
              <a:buNone/>
            </a:pPr>
            <a:r>
              <a:rPr lang="en-US" sz="2200" b="1" dirty="0" smtClean="0">
                <a:solidFill>
                  <a:srgbClr val="FF0000"/>
                </a:solidFill>
              </a:rPr>
              <a:t>SCHEDULING AND DISPATCH</a:t>
            </a:r>
          </a:p>
          <a:p>
            <a:pPr marL="619125" indent="-619125">
              <a:lnSpc>
                <a:spcPct val="80000"/>
              </a:lnSpc>
              <a:buFont typeface="Wingdings" pitchFamily="2" charset="2"/>
              <a:buNone/>
            </a:pPr>
            <a:endParaRPr lang="en-US" sz="2200" b="1" dirty="0" smtClean="0"/>
          </a:p>
          <a:p>
            <a:pPr marL="619125" indent="-619125">
              <a:lnSpc>
                <a:spcPct val="80000"/>
              </a:lnSpc>
              <a:buFont typeface="Wingdings" pitchFamily="2" charset="2"/>
              <a:buNone/>
            </a:pPr>
            <a:r>
              <a:rPr lang="en-US" sz="2200" b="1" dirty="0" smtClean="0"/>
              <a:t>MANAGEMENT OF GRID CODE REGULATION</a:t>
            </a:r>
          </a:p>
          <a:p>
            <a:pPr marL="619125" indent="-619125">
              <a:lnSpc>
                <a:spcPct val="80000"/>
              </a:lnSpc>
              <a:buFont typeface="Wingdings" pitchFamily="2" charset="2"/>
              <a:buNone/>
            </a:pPr>
            <a:endParaRPr lang="en-US" b="1" dirty="0" smtClean="0"/>
          </a:p>
          <a:p>
            <a:pPr marL="619125" indent="-619125" algn="ctr">
              <a:lnSpc>
                <a:spcPct val="80000"/>
              </a:lnSpc>
              <a:buFont typeface="Wingdings" pitchFamily="2" charset="2"/>
              <a:buNone/>
            </a:pPr>
            <a:r>
              <a:rPr lang="en-US" b="1" dirty="0" smtClean="0">
                <a:solidFill>
                  <a:srgbClr val="000099"/>
                </a:solidFill>
              </a:rPr>
              <a:t>International Connectivity and Operation Procedures 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001000" cy="457200"/>
          </a:xfrm>
        </p:spPr>
        <p:txBody>
          <a:bodyPr/>
          <a:lstStyle/>
          <a:p>
            <a:pPr algn="ctr"/>
            <a:r>
              <a:rPr lang="en-AU" sz="3200" b="1" dirty="0" smtClean="0">
                <a:solidFill>
                  <a:srgbClr val="0070C0"/>
                </a:solidFill>
              </a:rPr>
              <a:t>SCHEDULING AND DISPATCH</a:t>
            </a:r>
            <a:endParaRPr lang="en-US" sz="3200" b="1" dirty="0" smtClean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" y="914401"/>
            <a:ext cx="9029700" cy="579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Oval 3"/>
          <p:cNvSpPr/>
          <p:nvPr/>
        </p:nvSpPr>
        <p:spPr bwMode="auto">
          <a:xfrm>
            <a:off x="3124200" y="609600"/>
            <a:ext cx="6019800" cy="22098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0" y="2590800"/>
            <a:ext cx="9372600" cy="22098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3429000" y="4648200"/>
            <a:ext cx="3962400" cy="22098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7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152400" y="1828800"/>
            <a:ext cx="8686800" cy="21336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838200" y="152400"/>
            <a:ext cx="830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sz="2500" b="1" dirty="0" smtClean="0">
                <a:solidFill>
                  <a:srgbClr val="000099"/>
                </a:solidFill>
                <a:latin typeface="Verdana" pitchFamily="34" charset="0"/>
              </a:rPr>
              <a:t>GRID OPERATION </a:t>
            </a:r>
            <a:r>
              <a:rPr lang="en-US" sz="2500" b="1" dirty="0" smtClean="0">
                <a:solidFill>
                  <a:srgbClr val="FF0000"/>
                </a:solidFill>
                <a:latin typeface="Verdana" pitchFamily="34" charset="0"/>
              </a:rPr>
              <a:t>WITHOUT</a:t>
            </a:r>
            <a:r>
              <a:rPr lang="en-US" sz="2500" b="1" dirty="0" smtClean="0">
                <a:solidFill>
                  <a:srgbClr val="000099"/>
                </a:solidFill>
                <a:latin typeface="Verdana" pitchFamily="34" charset="0"/>
              </a:rPr>
              <a:t> SYSTEM OPERATOR</a:t>
            </a:r>
            <a:endParaRPr lang="en-US" sz="2500" b="1" dirty="0">
              <a:solidFill>
                <a:srgbClr val="000099"/>
              </a:solidFill>
              <a:latin typeface="Verdana" pitchFamily="34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228600" y="2819400"/>
            <a:ext cx="1828800" cy="6858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   </a:t>
            </a:r>
            <a:r>
              <a:rPr lang="en-US" sz="1800" b="1" dirty="0">
                <a:latin typeface="Verdana" pitchFamily="34" charset="0"/>
              </a:rPr>
              <a:t>B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HP</a:t>
            </a:r>
          </a:p>
        </p:txBody>
      </p:sp>
      <p:sp>
        <p:nvSpPr>
          <p:cNvPr id="6" name="Oval 5"/>
          <p:cNvSpPr/>
          <p:nvPr/>
        </p:nvSpPr>
        <p:spPr bwMode="auto">
          <a:xfrm>
            <a:off x="2362200" y="2819400"/>
            <a:ext cx="1828800" cy="6858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   CHP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4419600" y="2743200"/>
            <a:ext cx="1828800" cy="6858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   THP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6629400" y="2743200"/>
            <a:ext cx="1828800" cy="6858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   KHP</a:t>
            </a:r>
          </a:p>
        </p:txBody>
      </p:sp>
      <p:sp>
        <p:nvSpPr>
          <p:cNvPr id="11" name="Flowchart: Process 10"/>
          <p:cNvSpPr/>
          <p:nvPr/>
        </p:nvSpPr>
        <p:spPr bwMode="auto">
          <a:xfrm>
            <a:off x="2743200" y="4724400"/>
            <a:ext cx="4267200" cy="1295400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</a:rPr>
              <a:t>BHUTAN INDIA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: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800" b="1" dirty="0" smtClean="0">
              <a:latin typeface="Verdana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SUBSTATIONS/ERLDC/NLDC</a:t>
            </a:r>
          </a:p>
        </p:txBody>
      </p:sp>
      <p:cxnSp>
        <p:nvCxnSpPr>
          <p:cNvPr id="21" name="Straight Arrow Connector 20"/>
          <p:cNvCxnSpPr>
            <a:stCxn id="6" idx="4"/>
          </p:cNvCxnSpPr>
          <p:nvPr/>
        </p:nvCxnSpPr>
        <p:spPr bwMode="auto">
          <a:xfrm rot="16200000" flipH="1">
            <a:off x="2819400" y="3962400"/>
            <a:ext cx="1219200" cy="304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7" idx="4"/>
          </p:cNvCxnSpPr>
          <p:nvPr/>
        </p:nvCxnSpPr>
        <p:spPr bwMode="auto">
          <a:xfrm rot="5400000">
            <a:off x="4686300" y="4076700"/>
            <a:ext cx="12954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4"/>
          </p:cNvCxnSpPr>
          <p:nvPr/>
        </p:nvCxnSpPr>
        <p:spPr bwMode="auto">
          <a:xfrm rot="5400000">
            <a:off x="6477000" y="3657600"/>
            <a:ext cx="1295400" cy="838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 bwMode="auto">
          <a:xfrm>
            <a:off x="1905000" y="1905000"/>
            <a:ext cx="5562600" cy="6858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TRANSMISSION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SUBSTATIONS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1143000" y="990600"/>
            <a:ext cx="6705600" cy="6858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en-US" sz="1800" b="1" dirty="0" smtClean="0">
                <a:solidFill>
                  <a:srgbClr val="000099"/>
                </a:solidFill>
                <a:latin typeface="Verdana" pitchFamily="34" charset="0"/>
              </a:rPr>
              <a:t>BHUTAN:</a:t>
            </a:r>
            <a:r>
              <a:rPr lang="en-US" sz="1800" b="1" dirty="0" smtClean="0">
                <a:latin typeface="Verdana" pitchFamily="34" charset="0"/>
              </a:rPr>
              <a:t> BPC and DGPC</a:t>
            </a:r>
          </a:p>
        </p:txBody>
      </p:sp>
      <p:cxnSp>
        <p:nvCxnSpPr>
          <p:cNvPr id="15" name="Straight Arrow Connector 14"/>
          <p:cNvCxnSpPr/>
          <p:nvPr/>
        </p:nvCxnSpPr>
        <p:spPr bwMode="auto">
          <a:xfrm>
            <a:off x="1752600" y="3429000"/>
            <a:ext cx="1143000" cy="1295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 bwMode="auto">
          <a:xfrm flipH="1">
            <a:off x="4343400" y="2590800"/>
            <a:ext cx="1588" cy="2057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152400" y="1295400"/>
            <a:ext cx="8686800" cy="2667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838200" y="0"/>
            <a:ext cx="830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sz="2200" b="1" dirty="0" smtClean="0">
                <a:solidFill>
                  <a:srgbClr val="000099"/>
                </a:solidFill>
                <a:latin typeface="Verdana" pitchFamily="34" charset="0"/>
              </a:rPr>
              <a:t>GRID OPERATION </a:t>
            </a:r>
            <a:r>
              <a:rPr lang="en-US" sz="2200" b="1" dirty="0" smtClean="0">
                <a:solidFill>
                  <a:srgbClr val="FF0000"/>
                </a:solidFill>
                <a:latin typeface="Verdana" pitchFamily="34" charset="0"/>
              </a:rPr>
              <a:t>WITH</a:t>
            </a:r>
            <a:r>
              <a:rPr lang="en-US" sz="2200" b="1" dirty="0" smtClean="0">
                <a:solidFill>
                  <a:srgbClr val="000099"/>
                </a:solidFill>
                <a:latin typeface="Verdana" pitchFamily="34" charset="0"/>
              </a:rPr>
              <a:t> SYSTEM OPERATOR</a:t>
            </a:r>
            <a:endParaRPr lang="en-US" sz="2200" b="1" dirty="0">
              <a:solidFill>
                <a:srgbClr val="000099"/>
              </a:solidFill>
              <a:latin typeface="Verdana" pitchFamily="34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228600" y="2819400"/>
            <a:ext cx="1828800" cy="6858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   </a:t>
            </a:r>
            <a:r>
              <a:rPr lang="en-US" sz="1800" b="1" dirty="0">
                <a:latin typeface="Verdana" pitchFamily="34" charset="0"/>
              </a:rPr>
              <a:t>B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HP</a:t>
            </a:r>
          </a:p>
        </p:txBody>
      </p:sp>
      <p:sp>
        <p:nvSpPr>
          <p:cNvPr id="6" name="Oval 5"/>
          <p:cNvSpPr/>
          <p:nvPr/>
        </p:nvSpPr>
        <p:spPr bwMode="auto">
          <a:xfrm>
            <a:off x="2362200" y="2819400"/>
            <a:ext cx="1828800" cy="6858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   CHP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4419600" y="2743200"/>
            <a:ext cx="1828800" cy="6858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   THP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6629400" y="2743200"/>
            <a:ext cx="1828800" cy="6858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   KHP</a:t>
            </a:r>
          </a:p>
        </p:txBody>
      </p:sp>
      <p:sp>
        <p:nvSpPr>
          <p:cNvPr id="11" name="Flowchart: Process 10"/>
          <p:cNvSpPr/>
          <p:nvPr/>
        </p:nvSpPr>
        <p:spPr bwMode="auto">
          <a:xfrm>
            <a:off x="304800" y="4724400"/>
            <a:ext cx="4267200" cy="1295400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</a:rPr>
              <a:t>BHUTAN: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SYSTEM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OPERATOR/NLDC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22" name="Flowchart: Process 21"/>
          <p:cNvSpPr/>
          <p:nvPr/>
        </p:nvSpPr>
        <p:spPr bwMode="auto">
          <a:xfrm>
            <a:off x="5715000" y="5257800"/>
            <a:ext cx="3200400" cy="1295400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Verdana" pitchFamily="34" charset="0"/>
              </a:rPr>
              <a:t>INDIA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SUBSTATIONS/ERLDC/NLDC</a:t>
            </a:r>
          </a:p>
        </p:txBody>
      </p:sp>
      <p:cxnSp>
        <p:nvCxnSpPr>
          <p:cNvPr id="28" name="Straight Arrow Connector 27"/>
          <p:cNvCxnSpPr>
            <a:stCxn id="6" idx="4"/>
          </p:cNvCxnSpPr>
          <p:nvPr/>
        </p:nvCxnSpPr>
        <p:spPr bwMode="auto">
          <a:xfrm rot="5400000">
            <a:off x="1905000" y="3352800"/>
            <a:ext cx="1219200" cy="1524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7" idx="4"/>
          </p:cNvCxnSpPr>
          <p:nvPr/>
        </p:nvCxnSpPr>
        <p:spPr bwMode="auto">
          <a:xfrm rot="5400000">
            <a:off x="3505200" y="2895600"/>
            <a:ext cx="1295400" cy="2362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8" idx="4"/>
          </p:cNvCxnSpPr>
          <p:nvPr/>
        </p:nvCxnSpPr>
        <p:spPr bwMode="auto">
          <a:xfrm rot="5400000">
            <a:off x="5219700" y="2400300"/>
            <a:ext cx="1295400" cy="3352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22" idx="1"/>
            <a:endCxn id="11" idx="3"/>
          </p:cNvCxnSpPr>
          <p:nvPr/>
        </p:nvCxnSpPr>
        <p:spPr bwMode="auto">
          <a:xfrm rot="10800000">
            <a:off x="4572000" y="5372100"/>
            <a:ext cx="1143000" cy="533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 bwMode="auto">
          <a:xfrm>
            <a:off x="1371600" y="1676400"/>
            <a:ext cx="5562600" cy="6858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TRANSMISSION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SUBSTATIONS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>
            <a:off x="609600" y="2209800"/>
            <a:ext cx="2590800" cy="2514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 bwMode="auto">
          <a:xfrm>
            <a:off x="1143000" y="685800"/>
            <a:ext cx="6705600" cy="6858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en-US" sz="1800" b="1" dirty="0" smtClean="0">
                <a:solidFill>
                  <a:srgbClr val="000099"/>
                </a:solidFill>
                <a:latin typeface="Verdana" pitchFamily="34" charset="0"/>
              </a:rPr>
              <a:t>BHUTAN</a:t>
            </a:r>
            <a:r>
              <a:rPr lang="en-US" sz="1800" b="1" dirty="0" smtClean="0">
                <a:latin typeface="Verdana" pitchFamily="34" charset="0"/>
              </a:rPr>
              <a:t>: BPC and DGPC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399"/>
            <a:ext cx="8610600" cy="455613"/>
          </a:xfrm>
        </p:spPr>
        <p:txBody>
          <a:bodyPr/>
          <a:lstStyle/>
          <a:p>
            <a:pPr algn="ctr"/>
            <a:r>
              <a:rPr lang="en-US" sz="2300" b="1" dirty="0" smtClean="0">
                <a:solidFill>
                  <a:srgbClr val="000099"/>
                </a:solidFill>
                <a:cs typeface="Arial" charset="0"/>
              </a:rPr>
              <a:t>NATIONAL LOAD DISPATCH CENTER (THIMPHU)</a:t>
            </a:r>
            <a:endParaRPr lang="en-US" sz="2300" dirty="0" smtClean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19200"/>
            <a:ext cx="8001000" cy="42672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en-US" sz="2400" dirty="0" smtClean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en-US" sz="2400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/>
              <a:t>	</a:t>
            </a:r>
            <a:endParaRPr lang="en-US" sz="1700" dirty="0" smtClean="0"/>
          </a:p>
        </p:txBody>
      </p:sp>
      <p:pic>
        <p:nvPicPr>
          <p:cNvPr id="4" name="Content Placeholder 3" descr="nldc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762000"/>
            <a:ext cx="9144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95600"/>
            <a:ext cx="9144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en-US" dirty="0" smtClean="0">
              <a:latin typeface="Trebuchet MS" pitchFamily="34" charset="0"/>
            </a:endParaRPr>
          </a:p>
          <a:p>
            <a:pPr>
              <a:buFont typeface="Wingdings" pitchFamily="2" charset="2"/>
              <a:buNone/>
            </a:pPr>
            <a:endParaRPr lang="en-US" dirty="0" smtClean="0">
              <a:latin typeface="Trebuchet MS" pitchFamily="34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sz="3600" b="1" dirty="0" smtClean="0">
                <a:latin typeface="Trebuchet MS" pitchFamily="34" charset="0"/>
              </a:rPr>
              <a:t>TASHI DELEK !!!</a:t>
            </a:r>
          </a:p>
          <a:p>
            <a:pPr algn="ctr">
              <a:buFont typeface="Wingdings" pitchFamily="2" charset="2"/>
              <a:buNone/>
            </a:pPr>
            <a:endParaRPr lang="en-US" sz="3600" b="1" dirty="0" smtClean="0">
              <a:latin typeface="Trebuchet MS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838200"/>
            <a:ext cx="8686800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 bwMode="auto">
          <a:xfrm>
            <a:off x="1295400" y="1219200"/>
            <a:ext cx="6858000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229600" cy="4572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0099"/>
                </a:solidFill>
                <a:cs typeface="Arial" charset="0"/>
              </a:rPr>
              <a:t>OUTLINE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8001000" cy="5029200"/>
          </a:xfrm>
        </p:spPr>
        <p:txBody>
          <a:bodyPr/>
          <a:lstStyle/>
          <a:p>
            <a:pPr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500" dirty="0" smtClean="0"/>
              <a:t>BHUTAN POWER SECTOR INTRODUCTION &amp; BACKGROUND</a:t>
            </a:r>
          </a:p>
          <a:p>
            <a:pPr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500" dirty="0" smtClean="0"/>
          </a:p>
          <a:p>
            <a:pPr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500" dirty="0" smtClean="0"/>
              <a:t>COMPLIANCE BY ELECTRICAL UTILITY</a:t>
            </a:r>
          </a:p>
          <a:p>
            <a:pPr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500" dirty="0" smtClean="0"/>
          </a:p>
          <a:p>
            <a:pPr lvl="1"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500" dirty="0" smtClean="0"/>
              <a:t>GRID CODE</a:t>
            </a:r>
          </a:p>
          <a:p>
            <a:pPr lvl="1"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500" dirty="0" smtClean="0"/>
          </a:p>
          <a:p>
            <a:pPr lvl="1"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500" dirty="0" smtClean="0"/>
              <a:t>SYSTEM OPERATOR</a:t>
            </a:r>
          </a:p>
          <a:p>
            <a:pPr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229600" cy="457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rgbClr val="0070C0"/>
                </a:solidFill>
              </a:rPr>
              <a:t>BHUTAN POWER SECTOR BACKGROUND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228601" y="1066800"/>
            <a:ext cx="8358188" cy="5562600"/>
            <a:chOff x="228601" y="1066800"/>
            <a:chExt cx="8358188" cy="5562600"/>
          </a:xfrm>
        </p:grpSpPr>
        <p:grpSp>
          <p:nvGrpSpPr>
            <p:cNvPr id="33" name="Group 32"/>
            <p:cNvGrpSpPr/>
            <p:nvPr/>
          </p:nvGrpSpPr>
          <p:grpSpPr>
            <a:xfrm>
              <a:off x="228601" y="1066800"/>
              <a:ext cx="8358188" cy="5562600"/>
              <a:chOff x="228601" y="1066800"/>
              <a:chExt cx="8358188" cy="5562600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28601" y="1066800"/>
                <a:ext cx="8358188" cy="5562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2" name="Text Box 24"/>
              <p:cNvSpPr txBox="1">
                <a:spLocks noChangeArrowheads="1"/>
              </p:cNvSpPr>
              <p:nvPr/>
            </p:nvSpPr>
            <p:spPr bwMode="auto">
              <a:xfrm>
                <a:off x="2362200" y="1143000"/>
                <a:ext cx="3638550" cy="3139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buNone/>
                  <a:defRPr/>
                </a:pPr>
                <a:r>
                  <a:rPr lang="en-GB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itchFamily="34" charset="0"/>
                  </a:rPr>
                  <a:t>MINISTRY OF ECONOMIC AFFAIRS</a:t>
                </a:r>
              </a:p>
            </p:txBody>
          </p:sp>
        </p:grpSp>
        <p:sp>
          <p:nvSpPr>
            <p:cNvPr id="34" name="Line 35"/>
            <p:cNvSpPr>
              <a:spLocks noChangeShapeType="1"/>
            </p:cNvSpPr>
            <p:nvPr/>
          </p:nvSpPr>
          <p:spPr bwMode="auto">
            <a:xfrm flipH="1">
              <a:off x="4038600" y="3505200"/>
              <a:ext cx="0" cy="5334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6" name="Oval 35"/>
          <p:cNvSpPr/>
          <p:nvPr/>
        </p:nvSpPr>
        <p:spPr bwMode="auto">
          <a:xfrm>
            <a:off x="0" y="838200"/>
            <a:ext cx="2209800" cy="2133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5029200" y="3505200"/>
            <a:ext cx="2209800" cy="2133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229600" cy="457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rgbClr val="0070C0"/>
                </a:solidFill>
              </a:rPr>
              <a:t>UNDERSTANDING THE UTILITY: BPC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534400" cy="5562600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endParaRPr lang="en-US" sz="2200" b="1" dirty="0" smtClean="0"/>
          </a:p>
          <a:p>
            <a:pPr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n-US" sz="2200" b="1" dirty="0" smtClean="0"/>
              <a:t>100% Government owned </a:t>
            </a:r>
            <a:r>
              <a:rPr lang="en-US" sz="2200" dirty="0" smtClean="0"/>
              <a:t>through Druk Holding and Investments (DHI) as its Shareholder.</a:t>
            </a:r>
          </a:p>
          <a:p>
            <a:pPr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n-US" sz="2200" dirty="0" smtClean="0"/>
              <a:t>Licensed by Bhutan Electricity Authority (BEA) to </a:t>
            </a:r>
            <a:r>
              <a:rPr lang="en-US" sz="2200" b="1" dirty="0" smtClean="0"/>
              <a:t>transmit, distribute, generate </a:t>
            </a:r>
            <a:r>
              <a:rPr lang="en-US" sz="2200" dirty="0" smtClean="0"/>
              <a:t>(embedded) and sale of electricity in the country and wheel for export.</a:t>
            </a:r>
          </a:p>
          <a:p>
            <a:pPr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n-US" sz="2200" dirty="0" smtClean="0"/>
              <a:t>Licensed as the </a:t>
            </a:r>
            <a:r>
              <a:rPr lang="en-US" sz="2200" b="1" dirty="0" smtClean="0"/>
              <a:t>Bhutan Power System Operator (BPSO)</a:t>
            </a:r>
          </a:p>
          <a:p>
            <a:pPr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n-US" sz="2200" dirty="0" smtClean="0"/>
              <a:t>Licensed for </a:t>
            </a:r>
            <a:r>
              <a:rPr lang="en-US" sz="2200" b="1" dirty="0" smtClean="0"/>
              <a:t>ICT Facilitation</a:t>
            </a:r>
            <a:r>
              <a:rPr lang="en-US" sz="2200" dirty="0" smtClean="0"/>
              <a:t>.</a:t>
            </a:r>
          </a:p>
          <a:p>
            <a:pPr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n-US" sz="2200" dirty="0" smtClean="0"/>
              <a:t>Regulated monopoly company,  registered under </a:t>
            </a:r>
            <a:r>
              <a:rPr lang="en-US" sz="2200" b="1" dirty="0" smtClean="0"/>
              <a:t>Companies Act of Kingdom of Bhutan </a:t>
            </a:r>
            <a:r>
              <a:rPr lang="en-US" sz="2200" dirty="0" smtClean="0"/>
              <a:t>as Public Ltd. company.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4" y="304801"/>
            <a:ext cx="8416925" cy="304799"/>
          </a:xfrm>
        </p:spPr>
        <p:txBody>
          <a:bodyPr>
            <a:noAutofit/>
          </a:bodyPr>
          <a:lstStyle/>
          <a:p>
            <a:pPr algn="ctr"/>
            <a:r>
              <a:rPr lang="en-US" sz="3000" b="1" dirty="0" smtClean="0">
                <a:solidFill>
                  <a:srgbClr val="000099"/>
                </a:solidFill>
                <a:latin typeface="Candara" pitchFamily="34" charset="0"/>
                <a:cs typeface="Times New Roman" pitchFamily="18" charset="0"/>
              </a:rPr>
              <a:t>CROSS BORDER INTERCONNECTION</a:t>
            </a:r>
            <a:endParaRPr lang="en-US" sz="3000" b="1" dirty="0">
              <a:solidFill>
                <a:srgbClr val="000099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5277E-D45F-4D32-8CBA-2B2FC740A04E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DAFE1-38FA-4336-92DD-C2476DEEFBD9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8763000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lowchart: Connector 12"/>
          <p:cNvSpPr/>
          <p:nvPr/>
        </p:nvSpPr>
        <p:spPr>
          <a:xfrm>
            <a:off x="2133600" y="4343400"/>
            <a:ext cx="838200" cy="914400"/>
          </a:xfrm>
          <a:prstGeom prst="flowChartConnector">
            <a:avLst/>
          </a:prstGeom>
          <a:solidFill>
            <a:schemeClr val="lt1">
              <a:alpha val="0"/>
            </a:schemeClr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Connector 13"/>
          <p:cNvSpPr/>
          <p:nvPr/>
        </p:nvSpPr>
        <p:spPr>
          <a:xfrm>
            <a:off x="4191000" y="4114800"/>
            <a:ext cx="838200" cy="838200"/>
          </a:xfrm>
          <a:prstGeom prst="flowChartConnector">
            <a:avLst/>
          </a:prstGeom>
          <a:solidFill>
            <a:schemeClr val="lt1">
              <a:alpha val="0"/>
            </a:schemeClr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>
            <a:off x="6172200" y="4419600"/>
            <a:ext cx="838200" cy="838200"/>
          </a:xfrm>
          <a:prstGeom prst="flowChartConnector">
            <a:avLst/>
          </a:prstGeom>
          <a:solidFill>
            <a:schemeClr val="lt1">
              <a:alpha val="0"/>
            </a:schemeClr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457200"/>
          </a:xfrm>
        </p:spPr>
        <p:txBody>
          <a:bodyPr/>
          <a:lstStyle/>
          <a:p>
            <a:pPr algn="ctr"/>
            <a:r>
              <a:rPr lang="en-AU" sz="2600" b="1" dirty="0" smtClean="0">
                <a:solidFill>
                  <a:srgbClr val="0070C0"/>
                </a:solidFill>
              </a:rPr>
              <a:t>POWER &amp; ENERGY SUPPLY &amp; DEMAND</a:t>
            </a:r>
            <a:endParaRPr lang="en-US" sz="2600" b="1" dirty="0" smtClean="0">
              <a:solidFill>
                <a:srgbClr val="0070C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447800"/>
            <a:ext cx="8763000" cy="5029200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tx1"/>
              </a:buClr>
              <a:buNone/>
            </a:pPr>
            <a:r>
              <a:rPr lang="en-US" sz="2300" b="1" dirty="0" smtClean="0"/>
              <a:t>Installed Generation: 1606 MW</a:t>
            </a:r>
          </a:p>
          <a:p>
            <a:pPr>
              <a:lnSpc>
                <a:spcPct val="80000"/>
              </a:lnSpc>
              <a:buClr>
                <a:schemeClr val="tx1"/>
              </a:buClr>
              <a:buNone/>
            </a:pPr>
            <a:endParaRPr lang="en-US" sz="2300" b="1" dirty="0" smtClean="0"/>
          </a:p>
          <a:p>
            <a:pPr>
              <a:lnSpc>
                <a:spcPct val="80000"/>
              </a:lnSpc>
              <a:buClr>
                <a:schemeClr val="tx1"/>
              </a:buClr>
              <a:buNone/>
            </a:pPr>
            <a:r>
              <a:rPr lang="en-US" sz="2300" b="1" dirty="0" smtClean="0"/>
              <a:t>Firm Power: 280 MW</a:t>
            </a:r>
          </a:p>
          <a:p>
            <a:pPr>
              <a:lnSpc>
                <a:spcPct val="80000"/>
              </a:lnSpc>
              <a:buClr>
                <a:schemeClr val="tx1"/>
              </a:buClr>
              <a:buNone/>
            </a:pPr>
            <a:endParaRPr lang="en-US" sz="2300" b="1" dirty="0" smtClean="0"/>
          </a:p>
          <a:p>
            <a:pPr>
              <a:lnSpc>
                <a:spcPct val="80000"/>
              </a:lnSpc>
              <a:buClr>
                <a:schemeClr val="tx1"/>
              </a:buClr>
              <a:buNone/>
            </a:pPr>
            <a:r>
              <a:rPr lang="en-US" sz="2300" b="1" dirty="0" smtClean="0"/>
              <a:t>Peak Load: 333.4 MW (Dec 2014)</a:t>
            </a:r>
          </a:p>
          <a:p>
            <a:pPr>
              <a:lnSpc>
                <a:spcPct val="80000"/>
              </a:lnSpc>
              <a:buClr>
                <a:schemeClr val="tx1"/>
              </a:buClr>
              <a:buNone/>
            </a:pPr>
            <a:endParaRPr lang="en-US" sz="2300" b="1" dirty="0" smtClean="0"/>
          </a:p>
          <a:p>
            <a:pPr>
              <a:lnSpc>
                <a:spcPct val="80000"/>
              </a:lnSpc>
              <a:buClr>
                <a:schemeClr val="tx1"/>
              </a:buClr>
              <a:buNone/>
            </a:pPr>
            <a:r>
              <a:rPr lang="en-US" sz="2300" b="1" dirty="0" smtClean="0"/>
              <a:t>Total Energy Generation (2013): </a:t>
            </a:r>
            <a:r>
              <a:rPr lang="en-US" sz="2300" b="1" smtClean="0"/>
              <a:t>~ 7400 </a:t>
            </a:r>
            <a:r>
              <a:rPr lang="en-US" sz="2300" b="1" dirty="0" smtClean="0"/>
              <a:t>MU</a:t>
            </a:r>
          </a:p>
          <a:p>
            <a:pPr>
              <a:lnSpc>
                <a:spcPct val="80000"/>
              </a:lnSpc>
              <a:buClr>
                <a:schemeClr val="tx1"/>
              </a:buClr>
              <a:buNone/>
            </a:pPr>
            <a:endParaRPr lang="en-US" sz="2300" b="1" dirty="0" smtClean="0"/>
          </a:p>
          <a:p>
            <a:pPr>
              <a:lnSpc>
                <a:spcPct val="80000"/>
              </a:lnSpc>
              <a:buClr>
                <a:schemeClr val="tx1"/>
              </a:buClr>
              <a:buNone/>
            </a:pPr>
            <a:r>
              <a:rPr lang="en-US" sz="2300" b="1" dirty="0" smtClean="0"/>
              <a:t>Total Domestic Consumption (2013): ~ 1900 MU</a:t>
            </a:r>
          </a:p>
          <a:p>
            <a:pPr>
              <a:lnSpc>
                <a:spcPct val="80000"/>
              </a:lnSpc>
              <a:buClr>
                <a:schemeClr val="tx1"/>
              </a:buClr>
              <a:buNone/>
            </a:pPr>
            <a:endParaRPr lang="en-US" sz="2300" b="1" dirty="0" smtClean="0"/>
          </a:p>
          <a:p>
            <a:pPr>
              <a:lnSpc>
                <a:spcPct val="80000"/>
              </a:lnSpc>
              <a:buClr>
                <a:schemeClr val="tx1"/>
              </a:buClr>
              <a:buNone/>
            </a:pPr>
            <a:r>
              <a:rPr lang="en-US" sz="2300" b="1" dirty="0" smtClean="0"/>
              <a:t>Energy Export to India (2013): ~ 5500 MU</a:t>
            </a:r>
            <a:endParaRPr lang="en-US" sz="2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001000" cy="457200"/>
          </a:xfrm>
        </p:spPr>
        <p:txBody>
          <a:bodyPr/>
          <a:lstStyle/>
          <a:p>
            <a:pPr algn="ctr"/>
            <a:r>
              <a:rPr lang="en-US" sz="2200" b="1" dirty="0" smtClean="0"/>
              <a:t>OVERVIEW OF POWER GENERATION, EXPORT AND CONSUMPTION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143000"/>
            <a:ext cx="8001000" cy="53340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3100" b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457200"/>
          </a:xfrm>
        </p:spPr>
        <p:txBody>
          <a:bodyPr/>
          <a:lstStyle/>
          <a:p>
            <a:pPr algn="ctr"/>
            <a:r>
              <a:rPr lang="en-AU" sz="3200" b="1" dirty="0" smtClean="0">
                <a:solidFill>
                  <a:schemeClr val="tx1"/>
                </a:solidFill>
              </a:rPr>
              <a:t>PEAK LOAD GROWTH PATTERN</a:t>
            </a:r>
            <a:endParaRPr lang="en-US" sz="32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228600" y="1190624"/>
          <a:ext cx="8763000" cy="528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447801"/>
            <a:ext cx="7772400" cy="2959100"/>
          </a:xfrm>
        </p:spPr>
        <p:txBody>
          <a:bodyPr/>
          <a:lstStyle/>
          <a:p>
            <a:r>
              <a:rPr lang="en-US" sz="5000" b="1" dirty="0" smtClean="0">
                <a:solidFill>
                  <a:srgbClr val="FF0000"/>
                </a:solidFill>
                <a:latin typeface="Tohoma"/>
              </a:rPr>
              <a:t>COMPLIANCE BY ELECTRICAL UTILITY</a:t>
            </a:r>
          </a:p>
          <a:p>
            <a:endParaRPr lang="en-US" sz="5000" b="1" dirty="0">
              <a:latin typeface="To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Competition</Template>
  <TotalTime>5176</TotalTime>
  <Words>457</Words>
  <Application>Microsoft Office PowerPoint</Application>
  <PresentationFormat>On-screen Show (4:3)</PresentationFormat>
  <Paragraphs>138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Profile</vt:lpstr>
      <vt:lpstr>Slide 1</vt:lpstr>
      <vt:lpstr>OUTLINE</vt:lpstr>
      <vt:lpstr>BHUTAN POWER SECTOR BACKGROUND</vt:lpstr>
      <vt:lpstr>UNDERSTANDING THE UTILITY: BPC</vt:lpstr>
      <vt:lpstr>CROSS BORDER INTERCONNECTION</vt:lpstr>
      <vt:lpstr>POWER &amp; ENERGY SUPPLY &amp; DEMAND</vt:lpstr>
      <vt:lpstr>OVERVIEW OF POWER GENERATION, EXPORT AND CONSUMPTION</vt:lpstr>
      <vt:lpstr>PEAK LOAD GROWTH PATTERN</vt:lpstr>
      <vt:lpstr>Slide 9</vt:lpstr>
      <vt:lpstr>ACT &amp; REGULATION </vt:lpstr>
      <vt:lpstr>Slide 11</vt:lpstr>
      <vt:lpstr>ROLE OF  SYSTEM OPERATOR</vt:lpstr>
      <vt:lpstr>UTILITIES AND THE GRID CODE</vt:lpstr>
      <vt:lpstr>SCHEDULING AND DISPATCH</vt:lpstr>
      <vt:lpstr>Slide 15</vt:lpstr>
      <vt:lpstr>Slide 16</vt:lpstr>
      <vt:lpstr>NATIONAL LOAD DISPATCH CENTER (THIMPHU)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chhewangrinzin</dc:creator>
  <cp:lastModifiedBy>Ujjwal</cp:lastModifiedBy>
  <cp:revision>395</cp:revision>
  <dcterms:created xsi:type="dcterms:W3CDTF">2006-12-25T08:39:23Z</dcterms:created>
  <dcterms:modified xsi:type="dcterms:W3CDTF">2015-04-29T04:30:01Z</dcterms:modified>
</cp:coreProperties>
</file>