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7"/>
  </p:notesMasterIdLst>
  <p:sldIdLst>
    <p:sldId id="261" r:id="rId2"/>
    <p:sldId id="274" r:id="rId3"/>
    <p:sldId id="271" r:id="rId4"/>
    <p:sldId id="273" r:id="rId5"/>
    <p:sldId id="257" r:id="rId6"/>
    <p:sldId id="262" r:id="rId7"/>
    <p:sldId id="260" r:id="rId8"/>
    <p:sldId id="281" r:id="rId9"/>
    <p:sldId id="270" r:id="rId10"/>
    <p:sldId id="265" r:id="rId11"/>
    <p:sldId id="268" r:id="rId12"/>
    <p:sldId id="267" r:id="rId13"/>
    <p:sldId id="275" r:id="rId14"/>
    <p:sldId id="282" r:id="rId15"/>
    <p:sldId id="276" r:id="rId16"/>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CC"/>
    <a:srgbClr val="CCFFFF"/>
    <a:srgbClr val="FFFF66"/>
    <a:srgbClr val="CAEF6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9" d="100"/>
          <a:sy n="69" d="100"/>
        </p:scale>
        <p:origin x="-1404" y="-90"/>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66B51A8-B5CB-4D18-B2A9-33649B019445}" type="datetimeFigureOut">
              <a:rPr lang="en-GB" smtClean="0"/>
              <a:t>28/04/2015</a:t>
            </a:fld>
            <a:endParaRPr lang="en-GB"/>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9A1D839-D93A-4BCE-B403-D13D44981427}" type="slidenum">
              <a:rPr lang="en-GB" smtClean="0"/>
              <a:t>‹#›</a:t>
            </a:fld>
            <a:endParaRPr lang="en-GB"/>
          </a:p>
        </p:txBody>
      </p:sp>
    </p:spTree>
    <p:extLst>
      <p:ext uri="{BB962C8B-B14F-4D97-AF65-F5344CB8AC3E}">
        <p14:creationId xmlns:p14="http://schemas.microsoft.com/office/powerpoint/2010/main" val="384990612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GB"/>
          </a:p>
        </p:txBody>
      </p:sp>
      <p:sp>
        <p:nvSpPr>
          <p:cNvPr id="4" name="Date Placeholder 3"/>
          <p:cNvSpPr>
            <a:spLocks noGrp="1"/>
          </p:cNvSpPr>
          <p:nvPr>
            <p:ph type="dt" sz="half" idx="10"/>
          </p:nvPr>
        </p:nvSpPr>
        <p:spPr/>
        <p:txBody>
          <a:bodyPr/>
          <a:lstStyle/>
          <a:p>
            <a:fld id="{D23020D2-2ACB-4C54-8D87-C12C68C9FEDE}" type="datetimeFigureOut">
              <a:rPr lang="en-GB" smtClean="0"/>
              <a:t>28/04/2015</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5C5F2605-68B0-40B4-A915-94570E77211F}" type="slidenum">
              <a:rPr lang="en-GB" smtClean="0"/>
              <a:t>‹#›</a:t>
            </a:fld>
            <a:endParaRPr lang="en-GB"/>
          </a:p>
        </p:txBody>
      </p:sp>
    </p:spTree>
    <p:extLst>
      <p:ext uri="{BB962C8B-B14F-4D97-AF65-F5344CB8AC3E}">
        <p14:creationId xmlns:p14="http://schemas.microsoft.com/office/powerpoint/2010/main" val="213911521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D23020D2-2ACB-4C54-8D87-C12C68C9FEDE}" type="datetimeFigureOut">
              <a:rPr lang="en-GB" smtClean="0"/>
              <a:t>28/04/2015</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5C5F2605-68B0-40B4-A915-94570E77211F}" type="slidenum">
              <a:rPr lang="en-GB" smtClean="0"/>
              <a:t>‹#›</a:t>
            </a:fld>
            <a:endParaRPr lang="en-GB"/>
          </a:p>
        </p:txBody>
      </p:sp>
    </p:spTree>
    <p:extLst>
      <p:ext uri="{BB962C8B-B14F-4D97-AF65-F5344CB8AC3E}">
        <p14:creationId xmlns:p14="http://schemas.microsoft.com/office/powerpoint/2010/main" val="40301699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D23020D2-2ACB-4C54-8D87-C12C68C9FEDE}" type="datetimeFigureOut">
              <a:rPr lang="en-GB" smtClean="0"/>
              <a:t>28/04/2015</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5C5F2605-68B0-40B4-A915-94570E77211F}" type="slidenum">
              <a:rPr lang="en-GB" smtClean="0"/>
              <a:t>‹#›</a:t>
            </a:fld>
            <a:endParaRPr lang="en-GB"/>
          </a:p>
        </p:txBody>
      </p:sp>
    </p:spTree>
    <p:extLst>
      <p:ext uri="{BB962C8B-B14F-4D97-AF65-F5344CB8AC3E}">
        <p14:creationId xmlns:p14="http://schemas.microsoft.com/office/powerpoint/2010/main" val="85488634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D23020D2-2ACB-4C54-8D87-C12C68C9FEDE}" type="datetimeFigureOut">
              <a:rPr lang="en-GB" smtClean="0"/>
              <a:t>28/04/2015</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5C5F2605-68B0-40B4-A915-94570E77211F}" type="slidenum">
              <a:rPr lang="en-GB" smtClean="0"/>
              <a:t>‹#›</a:t>
            </a:fld>
            <a:endParaRPr lang="en-GB"/>
          </a:p>
        </p:txBody>
      </p:sp>
    </p:spTree>
    <p:extLst>
      <p:ext uri="{BB962C8B-B14F-4D97-AF65-F5344CB8AC3E}">
        <p14:creationId xmlns:p14="http://schemas.microsoft.com/office/powerpoint/2010/main" val="284444730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D23020D2-2ACB-4C54-8D87-C12C68C9FEDE}" type="datetimeFigureOut">
              <a:rPr lang="en-GB" smtClean="0"/>
              <a:t>28/04/2015</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5C5F2605-68B0-40B4-A915-94570E77211F}" type="slidenum">
              <a:rPr lang="en-GB" smtClean="0"/>
              <a:t>‹#›</a:t>
            </a:fld>
            <a:endParaRPr lang="en-GB"/>
          </a:p>
        </p:txBody>
      </p:sp>
    </p:spTree>
    <p:extLst>
      <p:ext uri="{BB962C8B-B14F-4D97-AF65-F5344CB8AC3E}">
        <p14:creationId xmlns:p14="http://schemas.microsoft.com/office/powerpoint/2010/main" val="38673417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Date Placeholder 4"/>
          <p:cNvSpPr>
            <a:spLocks noGrp="1"/>
          </p:cNvSpPr>
          <p:nvPr>
            <p:ph type="dt" sz="half" idx="10"/>
          </p:nvPr>
        </p:nvSpPr>
        <p:spPr/>
        <p:txBody>
          <a:bodyPr/>
          <a:lstStyle/>
          <a:p>
            <a:fld id="{D23020D2-2ACB-4C54-8D87-C12C68C9FEDE}" type="datetimeFigureOut">
              <a:rPr lang="en-GB" smtClean="0"/>
              <a:t>28/04/2015</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5C5F2605-68B0-40B4-A915-94570E77211F}" type="slidenum">
              <a:rPr lang="en-GB" smtClean="0"/>
              <a:t>‹#›</a:t>
            </a:fld>
            <a:endParaRPr lang="en-GB"/>
          </a:p>
        </p:txBody>
      </p:sp>
    </p:spTree>
    <p:extLst>
      <p:ext uri="{BB962C8B-B14F-4D97-AF65-F5344CB8AC3E}">
        <p14:creationId xmlns:p14="http://schemas.microsoft.com/office/powerpoint/2010/main" val="19169758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Date Placeholder 6"/>
          <p:cNvSpPr>
            <a:spLocks noGrp="1"/>
          </p:cNvSpPr>
          <p:nvPr>
            <p:ph type="dt" sz="half" idx="10"/>
          </p:nvPr>
        </p:nvSpPr>
        <p:spPr/>
        <p:txBody>
          <a:bodyPr/>
          <a:lstStyle/>
          <a:p>
            <a:fld id="{D23020D2-2ACB-4C54-8D87-C12C68C9FEDE}" type="datetimeFigureOut">
              <a:rPr lang="en-GB" smtClean="0"/>
              <a:t>28/04/2015</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5C5F2605-68B0-40B4-A915-94570E77211F}" type="slidenum">
              <a:rPr lang="en-GB" smtClean="0"/>
              <a:t>‹#›</a:t>
            </a:fld>
            <a:endParaRPr lang="en-GB"/>
          </a:p>
        </p:txBody>
      </p:sp>
    </p:spTree>
    <p:extLst>
      <p:ext uri="{BB962C8B-B14F-4D97-AF65-F5344CB8AC3E}">
        <p14:creationId xmlns:p14="http://schemas.microsoft.com/office/powerpoint/2010/main" val="330376642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Date Placeholder 2"/>
          <p:cNvSpPr>
            <a:spLocks noGrp="1"/>
          </p:cNvSpPr>
          <p:nvPr>
            <p:ph type="dt" sz="half" idx="10"/>
          </p:nvPr>
        </p:nvSpPr>
        <p:spPr/>
        <p:txBody>
          <a:bodyPr/>
          <a:lstStyle/>
          <a:p>
            <a:fld id="{D23020D2-2ACB-4C54-8D87-C12C68C9FEDE}" type="datetimeFigureOut">
              <a:rPr lang="en-GB" smtClean="0"/>
              <a:t>28/04/2015</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5C5F2605-68B0-40B4-A915-94570E77211F}" type="slidenum">
              <a:rPr lang="en-GB" smtClean="0"/>
              <a:t>‹#›</a:t>
            </a:fld>
            <a:endParaRPr lang="en-GB"/>
          </a:p>
        </p:txBody>
      </p:sp>
    </p:spTree>
    <p:extLst>
      <p:ext uri="{BB962C8B-B14F-4D97-AF65-F5344CB8AC3E}">
        <p14:creationId xmlns:p14="http://schemas.microsoft.com/office/powerpoint/2010/main" val="34304263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23020D2-2ACB-4C54-8D87-C12C68C9FEDE}" type="datetimeFigureOut">
              <a:rPr lang="en-GB" smtClean="0"/>
              <a:t>28/04/2015</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5C5F2605-68B0-40B4-A915-94570E77211F}" type="slidenum">
              <a:rPr lang="en-GB" smtClean="0"/>
              <a:t>‹#›</a:t>
            </a:fld>
            <a:endParaRPr lang="en-GB"/>
          </a:p>
        </p:txBody>
      </p:sp>
    </p:spTree>
    <p:extLst>
      <p:ext uri="{BB962C8B-B14F-4D97-AF65-F5344CB8AC3E}">
        <p14:creationId xmlns:p14="http://schemas.microsoft.com/office/powerpoint/2010/main" val="249173097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23020D2-2ACB-4C54-8D87-C12C68C9FEDE}" type="datetimeFigureOut">
              <a:rPr lang="en-GB" smtClean="0"/>
              <a:t>28/04/2015</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5C5F2605-68B0-40B4-A915-94570E77211F}" type="slidenum">
              <a:rPr lang="en-GB" smtClean="0"/>
              <a:t>‹#›</a:t>
            </a:fld>
            <a:endParaRPr lang="en-GB"/>
          </a:p>
        </p:txBody>
      </p:sp>
    </p:spTree>
    <p:extLst>
      <p:ext uri="{BB962C8B-B14F-4D97-AF65-F5344CB8AC3E}">
        <p14:creationId xmlns:p14="http://schemas.microsoft.com/office/powerpoint/2010/main" val="150300816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23020D2-2ACB-4C54-8D87-C12C68C9FEDE}" type="datetimeFigureOut">
              <a:rPr lang="en-GB" smtClean="0"/>
              <a:t>28/04/2015</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5C5F2605-68B0-40B4-A915-94570E77211F}" type="slidenum">
              <a:rPr lang="en-GB" smtClean="0"/>
              <a:t>‹#›</a:t>
            </a:fld>
            <a:endParaRPr lang="en-GB"/>
          </a:p>
        </p:txBody>
      </p:sp>
    </p:spTree>
    <p:extLst>
      <p:ext uri="{BB962C8B-B14F-4D97-AF65-F5344CB8AC3E}">
        <p14:creationId xmlns:p14="http://schemas.microsoft.com/office/powerpoint/2010/main" val="86625731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CC"/>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GB"/>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23020D2-2ACB-4C54-8D87-C12C68C9FEDE}" type="datetimeFigureOut">
              <a:rPr lang="en-GB" smtClean="0"/>
              <a:t>28/04/2015</a:t>
            </a:fld>
            <a:endParaRPr lang="en-GB"/>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C5F2605-68B0-40B4-A915-94570E77211F}" type="slidenum">
              <a:rPr lang="en-GB" smtClean="0"/>
              <a:t>‹#›</a:t>
            </a:fld>
            <a:endParaRPr lang="en-GB"/>
          </a:p>
        </p:txBody>
      </p:sp>
    </p:spTree>
    <p:extLst>
      <p:ext uri="{BB962C8B-B14F-4D97-AF65-F5344CB8AC3E}">
        <p14:creationId xmlns:p14="http://schemas.microsoft.com/office/powerpoint/2010/main" val="177059795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813449" y="1066800"/>
            <a:ext cx="7772400" cy="1470025"/>
          </a:xfrm>
        </p:spPr>
        <p:txBody>
          <a:bodyPr>
            <a:normAutofit/>
          </a:bodyPr>
          <a:lstStyle/>
          <a:p>
            <a:pPr algn="l"/>
            <a:r>
              <a:rPr lang="en-US" dirty="0" smtClean="0"/>
              <a:t>Current Status of Power Sector Reforms in Sri Lanka</a:t>
            </a:r>
            <a:endParaRPr lang="en-US" dirty="0"/>
          </a:p>
        </p:txBody>
      </p:sp>
      <p:sp>
        <p:nvSpPr>
          <p:cNvPr id="3" name="Subtitle 2"/>
          <p:cNvSpPr>
            <a:spLocks noGrp="1"/>
          </p:cNvSpPr>
          <p:nvPr>
            <p:ph type="subTitle" idx="1"/>
          </p:nvPr>
        </p:nvSpPr>
        <p:spPr>
          <a:xfrm>
            <a:off x="971600" y="3933056"/>
            <a:ext cx="7488832" cy="1752600"/>
          </a:xfrm>
        </p:spPr>
        <p:txBody>
          <a:bodyPr>
            <a:normAutofit/>
          </a:bodyPr>
          <a:lstStyle/>
          <a:p>
            <a:pPr algn="l"/>
            <a:r>
              <a:rPr lang="en-US" dirty="0" smtClean="0"/>
              <a:t>H.M.G. Herath</a:t>
            </a:r>
          </a:p>
          <a:p>
            <a:pPr algn="l"/>
            <a:r>
              <a:rPr lang="en-US" dirty="0" smtClean="0"/>
              <a:t>Deputy Director General</a:t>
            </a:r>
          </a:p>
          <a:p>
            <a:pPr algn="l"/>
            <a:r>
              <a:rPr lang="en-US" dirty="0" smtClean="0"/>
              <a:t>Public Utilities Commission Of Sri Lanka</a:t>
            </a:r>
            <a:endParaRPr lang="en-US" sz="1800" dirty="0"/>
          </a:p>
          <a:p>
            <a:endParaRPr lang="en-US" sz="1800" dirty="0"/>
          </a:p>
        </p:txBody>
      </p:sp>
    </p:spTree>
    <p:extLst>
      <p:ext uri="{BB962C8B-B14F-4D97-AF65-F5344CB8AC3E}">
        <p14:creationId xmlns:p14="http://schemas.microsoft.com/office/powerpoint/2010/main" val="366619831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smtClean="0"/>
              <a:t>REGULATORY INTERVENSIONS</a:t>
            </a:r>
            <a:br>
              <a:rPr lang="en-GB" dirty="0" smtClean="0"/>
            </a:br>
            <a:r>
              <a:rPr lang="en-GB" sz="2700" dirty="0" smtClean="0"/>
              <a:t>Applicable to all Licensees</a:t>
            </a:r>
            <a:endParaRPr lang="en-GB" sz="2700" dirty="0"/>
          </a:p>
        </p:txBody>
      </p:sp>
      <p:sp>
        <p:nvSpPr>
          <p:cNvPr id="3" name="Content Placeholder 2"/>
          <p:cNvSpPr>
            <a:spLocks noGrp="1"/>
          </p:cNvSpPr>
          <p:nvPr>
            <p:ph idx="1"/>
          </p:nvPr>
        </p:nvSpPr>
        <p:spPr/>
        <p:txBody>
          <a:bodyPr>
            <a:normAutofit fontScale="77500" lnSpcReduction="20000"/>
          </a:bodyPr>
          <a:lstStyle/>
          <a:p>
            <a:r>
              <a:rPr lang="en-US" dirty="0" smtClean="0">
                <a:solidFill>
                  <a:srgbClr val="FF0000"/>
                </a:solidFill>
              </a:rPr>
              <a:t>Regulations on License Application</a:t>
            </a:r>
          </a:p>
          <a:p>
            <a:r>
              <a:rPr lang="en-US" dirty="0" smtClean="0">
                <a:solidFill>
                  <a:srgbClr val="FF0000"/>
                </a:solidFill>
              </a:rPr>
              <a:t>Tariff Methodology (multi year)</a:t>
            </a:r>
          </a:p>
          <a:p>
            <a:r>
              <a:rPr lang="en-US" dirty="0" smtClean="0">
                <a:solidFill>
                  <a:srgbClr val="FF0000"/>
                </a:solidFill>
              </a:rPr>
              <a:t>Rules on Consumer Consultative Committee</a:t>
            </a:r>
          </a:p>
          <a:p>
            <a:r>
              <a:rPr lang="en-US" dirty="0" smtClean="0">
                <a:solidFill>
                  <a:srgbClr val="FF0000"/>
                </a:solidFill>
              </a:rPr>
              <a:t>Rules on Dispute Resolution</a:t>
            </a:r>
          </a:p>
          <a:p>
            <a:r>
              <a:rPr lang="en-US" dirty="0" smtClean="0">
                <a:solidFill>
                  <a:srgbClr val="FF0000"/>
                </a:solidFill>
              </a:rPr>
              <a:t>Regulation on Electrical Inspectors</a:t>
            </a:r>
          </a:p>
          <a:p>
            <a:r>
              <a:rPr lang="en-US" dirty="0" smtClean="0">
                <a:solidFill>
                  <a:srgbClr val="FF0000"/>
                </a:solidFill>
              </a:rPr>
              <a:t>Licensee Information Submission System (LISS)</a:t>
            </a:r>
          </a:p>
          <a:p>
            <a:r>
              <a:rPr lang="en-US" dirty="0" smtClean="0">
                <a:solidFill>
                  <a:srgbClr val="00B050"/>
                </a:solidFill>
              </a:rPr>
              <a:t>Safety, Continuity and Quality Regulations</a:t>
            </a:r>
          </a:p>
          <a:p>
            <a:r>
              <a:rPr lang="en-US" dirty="0" smtClean="0">
                <a:solidFill>
                  <a:srgbClr val="00B050"/>
                </a:solidFill>
              </a:rPr>
              <a:t>Metering Regulations</a:t>
            </a:r>
          </a:p>
          <a:p>
            <a:r>
              <a:rPr lang="en-US" dirty="0" smtClean="0">
                <a:solidFill>
                  <a:srgbClr val="00B050"/>
                </a:solidFill>
              </a:rPr>
              <a:t>Rules on Procedure for Tariff Review </a:t>
            </a:r>
          </a:p>
          <a:p>
            <a:r>
              <a:rPr lang="en-US" dirty="0" smtClean="0">
                <a:solidFill>
                  <a:srgbClr val="00B050"/>
                </a:solidFill>
              </a:rPr>
              <a:t>Regulatory Accounting</a:t>
            </a:r>
          </a:p>
          <a:p>
            <a:r>
              <a:rPr lang="en-US" dirty="0" smtClean="0">
                <a:solidFill>
                  <a:srgbClr val="00B050"/>
                </a:solidFill>
              </a:rPr>
              <a:t>Regulations on Electricity Trading Arrangements between Licensees</a:t>
            </a:r>
          </a:p>
          <a:p>
            <a:endParaRPr lang="en-US" dirty="0" smtClean="0">
              <a:solidFill>
                <a:srgbClr val="00B050"/>
              </a:solidFill>
            </a:endParaRPr>
          </a:p>
          <a:p>
            <a:endParaRPr lang="en-GB" dirty="0"/>
          </a:p>
        </p:txBody>
      </p:sp>
    </p:spTree>
    <p:extLst>
      <p:ext uri="{BB962C8B-B14F-4D97-AF65-F5344CB8AC3E}">
        <p14:creationId xmlns:p14="http://schemas.microsoft.com/office/powerpoint/2010/main" val="101107043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smtClean="0"/>
              <a:t>REGULATORY INTERVENSIONS</a:t>
            </a:r>
            <a:br>
              <a:rPr lang="en-GB" dirty="0" smtClean="0"/>
            </a:br>
            <a:r>
              <a:rPr lang="en-GB" sz="2700" dirty="0" smtClean="0"/>
              <a:t>Applicable to Transmission Licensee</a:t>
            </a:r>
            <a:endParaRPr lang="en-GB" sz="2700" dirty="0"/>
          </a:p>
        </p:txBody>
      </p:sp>
      <p:sp>
        <p:nvSpPr>
          <p:cNvPr id="3" name="Content Placeholder 2"/>
          <p:cNvSpPr>
            <a:spLocks noGrp="1"/>
          </p:cNvSpPr>
          <p:nvPr>
            <p:ph idx="1"/>
          </p:nvPr>
        </p:nvSpPr>
        <p:spPr/>
        <p:txBody>
          <a:bodyPr>
            <a:normAutofit fontScale="92500"/>
          </a:bodyPr>
          <a:lstStyle/>
          <a:p>
            <a:r>
              <a:rPr lang="en-US" dirty="0" smtClean="0">
                <a:solidFill>
                  <a:srgbClr val="FF0000"/>
                </a:solidFill>
              </a:rPr>
              <a:t>Generation and Transmission Planning Code (part of the Grid Code)</a:t>
            </a:r>
          </a:p>
          <a:p>
            <a:r>
              <a:rPr lang="en-US" dirty="0" smtClean="0">
                <a:solidFill>
                  <a:srgbClr val="FF0000"/>
                </a:solidFill>
              </a:rPr>
              <a:t>Guideline for Bulk Supply Transactions</a:t>
            </a:r>
          </a:p>
          <a:p>
            <a:r>
              <a:rPr lang="en-US" dirty="0" smtClean="0">
                <a:solidFill>
                  <a:srgbClr val="FF0000"/>
                </a:solidFill>
              </a:rPr>
              <a:t>Dispatch Planning Guidelines</a:t>
            </a:r>
          </a:p>
          <a:p>
            <a:r>
              <a:rPr lang="en-US" dirty="0" smtClean="0">
                <a:solidFill>
                  <a:srgbClr val="00B050"/>
                </a:solidFill>
              </a:rPr>
              <a:t>Grid Code</a:t>
            </a:r>
          </a:p>
          <a:p>
            <a:r>
              <a:rPr lang="en-US" dirty="0" smtClean="0">
                <a:solidFill>
                  <a:srgbClr val="00B050"/>
                </a:solidFill>
              </a:rPr>
              <a:t>Transmission Performance Regulations</a:t>
            </a:r>
          </a:p>
          <a:p>
            <a:r>
              <a:rPr lang="en-US" dirty="0" smtClean="0">
                <a:solidFill>
                  <a:srgbClr val="00B050"/>
                </a:solidFill>
              </a:rPr>
              <a:t>Rules on Procurement of new Generation Plant and extension of existing Generation Plants</a:t>
            </a:r>
          </a:p>
          <a:p>
            <a:endParaRPr lang="en-US" dirty="0" smtClean="0">
              <a:solidFill>
                <a:srgbClr val="00B050"/>
              </a:solidFill>
            </a:endParaRPr>
          </a:p>
        </p:txBody>
      </p:sp>
    </p:spTree>
    <p:extLst>
      <p:ext uri="{BB962C8B-B14F-4D97-AF65-F5344CB8AC3E}">
        <p14:creationId xmlns:p14="http://schemas.microsoft.com/office/powerpoint/2010/main" val="3782806280"/>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smtClean="0"/>
              <a:t>REGULATORY INTERVENSIONS</a:t>
            </a:r>
            <a:br>
              <a:rPr lang="en-GB" dirty="0" smtClean="0"/>
            </a:br>
            <a:r>
              <a:rPr lang="en-GB" sz="2700" dirty="0" smtClean="0"/>
              <a:t>Applicable to Distribution and Supply Licensees</a:t>
            </a:r>
            <a:endParaRPr lang="en-GB" sz="2700" dirty="0"/>
          </a:p>
        </p:txBody>
      </p:sp>
      <p:sp>
        <p:nvSpPr>
          <p:cNvPr id="3" name="Content Placeholder 2"/>
          <p:cNvSpPr>
            <a:spLocks noGrp="1"/>
          </p:cNvSpPr>
          <p:nvPr>
            <p:ph idx="1"/>
          </p:nvPr>
        </p:nvSpPr>
        <p:spPr/>
        <p:txBody>
          <a:bodyPr>
            <a:normAutofit lnSpcReduction="10000"/>
          </a:bodyPr>
          <a:lstStyle/>
          <a:p>
            <a:r>
              <a:rPr lang="en-US" dirty="0" smtClean="0">
                <a:solidFill>
                  <a:srgbClr val="FF0000"/>
                </a:solidFill>
              </a:rPr>
              <a:t>Consumer Right and Obligation Statement</a:t>
            </a:r>
          </a:p>
          <a:p>
            <a:r>
              <a:rPr lang="en-US" dirty="0" smtClean="0">
                <a:solidFill>
                  <a:srgbClr val="FF0000"/>
                </a:solidFill>
              </a:rPr>
              <a:t>Supply Services Code</a:t>
            </a:r>
          </a:p>
          <a:p>
            <a:r>
              <a:rPr lang="en-US" dirty="0" smtClean="0">
                <a:solidFill>
                  <a:srgbClr val="FF0000"/>
                </a:solidFill>
              </a:rPr>
              <a:t>Distribution Code</a:t>
            </a:r>
          </a:p>
          <a:p>
            <a:r>
              <a:rPr lang="en-US" dirty="0" smtClean="0">
                <a:solidFill>
                  <a:srgbClr val="FF0000"/>
                </a:solidFill>
              </a:rPr>
              <a:t>Methodology for Energy Estimation</a:t>
            </a:r>
          </a:p>
          <a:p>
            <a:r>
              <a:rPr lang="en-US" dirty="0" smtClean="0">
                <a:solidFill>
                  <a:srgbClr val="00B050"/>
                </a:solidFill>
              </a:rPr>
              <a:t>Distribution Performance Regulations</a:t>
            </a:r>
          </a:p>
          <a:p>
            <a:r>
              <a:rPr lang="en-US" dirty="0" smtClean="0">
                <a:solidFill>
                  <a:srgbClr val="00B050"/>
                </a:solidFill>
              </a:rPr>
              <a:t>Regulation on Information to Accompany </a:t>
            </a:r>
            <a:r>
              <a:rPr lang="en-US" dirty="0">
                <a:solidFill>
                  <a:srgbClr val="00B050"/>
                </a:solidFill>
              </a:rPr>
              <a:t>R</a:t>
            </a:r>
            <a:r>
              <a:rPr lang="en-US" dirty="0" smtClean="0">
                <a:solidFill>
                  <a:srgbClr val="00B050"/>
                </a:solidFill>
              </a:rPr>
              <a:t>equest for Supply of Electricity</a:t>
            </a:r>
          </a:p>
          <a:p>
            <a:r>
              <a:rPr lang="en-US" dirty="0" smtClean="0">
                <a:solidFill>
                  <a:srgbClr val="00B050"/>
                </a:solidFill>
              </a:rPr>
              <a:t>Demand Side Management Regulations</a:t>
            </a:r>
          </a:p>
          <a:p>
            <a:endParaRPr lang="en-GB" dirty="0"/>
          </a:p>
        </p:txBody>
      </p:sp>
    </p:spTree>
    <p:extLst>
      <p:ext uri="{BB962C8B-B14F-4D97-AF65-F5344CB8AC3E}">
        <p14:creationId xmlns:p14="http://schemas.microsoft.com/office/powerpoint/2010/main" val="122994267"/>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Measuring the Performance</a:t>
            </a:r>
            <a:endParaRPr lang="en-GB" dirty="0"/>
          </a:p>
        </p:txBody>
      </p:sp>
      <p:sp>
        <p:nvSpPr>
          <p:cNvPr id="3" name="Content Placeholder 2"/>
          <p:cNvSpPr>
            <a:spLocks noGrp="1"/>
          </p:cNvSpPr>
          <p:nvPr>
            <p:ph idx="1"/>
          </p:nvPr>
        </p:nvSpPr>
        <p:spPr>
          <a:xfrm>
            <a:off x="1331640" y="1600200"/>
            <a:ext cx="7355160" cy="4525963"/>
          </a:xfrm>
        </p:spPr>
        <p:txBody>
          <a:bodyPr/>
          <a:lstStyle/>
          <a:p>
            <a:r>
              <a:rPr lang="en-GB" dirty="0" smtClean="0"/>
              <a:t>Power Quality</a:t>
            </a:r>
          </a:p>
          <a:p>
            <a:r>
              <a:rPr lang="en-GB" dirty="0" smtClean="0"/>
              <a:t>Supply Quality</a:t>
            </a:r>
          </a:p>
          <a:p>
            <a:r>
              <a:rPr lang="en-GB" dirty="0" smtClean="0"/>
              <a:t>Service Quality</a:t>
            </a:r>
          </a:p>
          <a:p>
            <a:r>
              <a:rPr lang="en-GB" dirty="0" smtClean="0"/>
              <a:t>Tariff &amp; Charges</a:t>
            </a:r>
          </a:p>
          <a:p>
            <a:r>
              <a:rPr lang="en-GB" dirty="0" smtClean="0"/>
              <a:t>Safety</a:t>
            </a:r>
          </a:p>
          <a:p>
            <a:r>
              <a:rPr lang="en-GB" dirty="0" smtClean="0"/>
              <a:t>Energy Adequacy/Security</a:t>
            </a:r>
          </a:p>
          <a:p>
            <a:r>
              <a:rPr lang="en-GB" dirty="0" smtClean="0"/>
              <a:t>Efficient use and Conservation</a:t>
            </a:r>
            <a:endParaRPr lang="en-GB" dirty="0"/>
          </a:p>
        </p:txBody>
      </p:sp>
    </p:spTree>
    <p:extLst>
      <p:ext uri="{BB962C8B-B14F-4D97-AF65-F5344CB8AC3E}">
        <p14:creationId xmlns:p14="http://schemas.microsoft.com/office/powerpoint/2010/main" val="3978116804"/>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5509" y="0"/>
            <a:ext cx="8988491" cy="67413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993352041"/>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9552" y="2780928"/>
            <a:ext cx="8229600" cy="1143000"/>
          </a:xfrm>
        </p:spPr>
        <p:txBody>
          <a:bodyPr/>
          <a:lstStyle/>
          <a:p>
            <a:r>
              <a:rPr lang="en-GB" dirty="0" smtClean="0"/>
              <a:t>Thank You</a:t>
            </a:r>
            <a:endParaRPr lang="en-GB" dirty="0"/>
          </a:p>
        </p:txBody>
      </p:sp>
    </p:spTree>
    <p:extLst>
      <p:ext uri="{BB962C8B-B14F-4D97-AF65-F5344CB8AC3E}">
        <p14:creationId xmlns:p14="http://schemas.microsoft.com/office/powerpoint/2010/main" val="392842805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Content</a:t>
            </a:r>
            <a:endParaRPr lang="en-GB" dirty="0"/>
          </a:p>
        </p:txBody>
      </p:sp>
      <p:sp>
        <p:nvSpPr>
          <p:cNvPr id="3" name="Content Placeholder 2"/>
          <p:cNvSpPr>
            <a:spLocks noGrp="1"/>
          </p:cNvSpPr>
          <p:nvPr>
            <p:ph idx="1"/>
          </p:nvPr>
        </p:nvSpPr>
        <p:spPr>
          <a:xfrm>
            <a:off x="457200" y="1600201"/>
            <a:ext cx="8229600" cy="4061048"/>
          </a:xfrm>
        </p:spPr>
        <p:txBody>
          <a:bodyPr/>
          <a:lstStyle/>
          <a:p>
            <a:r>
              <a:rPr lang="en-GB" dirty="0" smtClean="0"/>
              <a:t>Legal Framework</a:t>
            </a:r>
          </a:p>
          <a:p>
            <a:r>
              <a:rPr lang="en-GB" dirty="0" smtClean="0"/>
              <a:t>Industry Structure</a:t>
            </a:r>
          </a:p>
          <a:p>
            <a:r>
              <a:rPr lang="en-GB" dirty="0" smtClean="0"/>
              <a:t>Stake Holders</a:t>
            </a:r>
          </a:p>
          <a:p>
            <a:r>
              <a:rPr lang="en-GB" dirty="0" smtClean="0"/>
              <a:t>Objectives and Functions of the Regulator</a:t>
            </a:r>
          </a:p>
          <a:p>
            <a:r>
              <a:rPr lang="en-GB" dirty="0" smtClean="0"/>
              <a:t>Regulatory Interventions</a:t>
            </a:r>
          </a:p>
          <a:p>
            <a:r>
              <a:rPr lang="en-GB" dirty="0" smtClean="0"/>
              <a:t>Sector Performance Measurement</a:t>
            </a:r>
          </a:p>
          <a:p>
            <a:endParaRPr lang="en-GB" dirty="0" smtClean="0"/>
          </a:p>
          <a:p>
            <a:endParaRPr lang="en-GB" dirty="0" smtClean="0"/>
          </a:p>
          <a:p>
            <a:endParaRPr lang="en-GB" dirty="0" smtClean="0"/>
          </a:p>
          <a:p>
            <a:endParaRPr lang="en-GB" dirty="0"/>
          </a:p>
        </p:txBody>
      </p:sp>
    </p:spTree>
    <p:extLst>
      <p:ext uri="{BB962C8B-B14F-4D97-AF65-F5344CB8AC3E}">
        <p14:creationId xmlns:p14="http://schemas.microsoft.com/office/powerpoint/2010/main" val="317322113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Legal Framework</a:t>
            </a:r>
            <a:endParaRPr lang="en-US" dirty="0"/>
          </a:p>
        </p:txBody>
      </p:sp>
      <p:sp>
        <p:nvSpPr>
          <p:cNvPr id="3" name="Content Placeholder 2"/>
          <p:cNvSpPr>
            <a:spLocks noGrp="1"/>
          </p:cNvSpPr>
          <p:nvPr>
            <p:ph idx="1"/>
          </p:nvPr>
        </p:nvSpPr>
        <p:spPr/>
        <p:txBody>
          <a:bodyPr>
            <a:normAutofit/>
          </a:bodyPr>
          <a:lstStyle/>
          <a:p>
            <a:r>
              <a:rPr lang="en-US" dirty="0" smtClean="0"/>
              <a:t>Sri Lanka Electricity Act, No. 20 of 2009</a:t>
            </a:r>
          </a:p>
          <a:p>
            <a:r>
              <a:rPr lang="en-US" dirty="0" smtClean="0"/>
              <a:t>Sri Lanka Electricity (amendment) Act No 31 of 2013</a:t>
            </a:r>
          </a:p>
          <a:p>
            <a:r>
              <a:rPr lang="en-US" dirty="0" smtClean="0"/>
              <a:t>Public Utilities Commission of Sri Lanka Act, No. 35 of 2002</a:t>
            </a:r>
          </a:p>
          <a:p>
            <a:r>
              <a:rPr lang="en-US" dirty="0" smtClean="0"/>
              <a:t>Ceylon Electricity Board Act, No. 17 of 1969</a:t>
            </a:r>
          </a:p>
          <a:p>
            <a:r>
              <a:rPr lang="en-US" dirty="0" smtClean="0"/>
              <a:t>Sri Lanka Sustainable Energy Authority Act, No. 35 of 2007</a:t>
            </a:r>
            <a:endParaRPr lang="en-US" dirty="0"/>
          </a:p>
        </p:txBody>
      </p:sp>
    </p:spTree>
    <p:extLst>
      <p:ext uri="{BB962C8B-B14F-4D97-AF65-F5344CB8AC3E}">
        <p14:creationId xmlns:p14="http://schemas.microsoft.com/office/powerpoint/2010/main" val="181778883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3211224" y="179237"/>
            <a:ext cx="2760518" cy="36541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GOSL</a:t>
            </a:r>
            <a:endParaRPr lang="en-US" dirty="0"/>
          </a:p>
        </p:txBody>
      </p:sp>
      <p:cxnSp>
        <p:nvCxnSpPr>
          <p:cNvPr id="6" name="Straight Arrow Connector 5"/>
          <p:cNvCxnSpPr>
            <a:endCxn id="7" idx="0"/>
          </p:cNvCxnSpPr>
          <p:nvPr/>
        </p:nvCxnSpPr>
        <p:spPr>
          <a:xfrm flipH="1">
            <a:off x="4591056" y="548766"/>
            <a:ext cx="12986" cy="477984"/>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7" name="Rectangle 6"/>
          <p:cNvSpPr/>
          <p:nvPr/>
        </p:nvSpPr>
        <p:spPr>
          <a:xfrm>
            <a:off x="3830781" y="1026750"/>
            <a:ext cx="1520549" cy="457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MOPE</a:t>
            </a:r>
            <a:endParaRPr lang="en-US" sz="1400" dirty="0"/>
          </a:p>
        </p:txBody>
      </p:sp>
      <p:sp>
        <p:nvSpPr>
          <p:cNvPr id="21" name="Rectangle 20"/>
          <p:cNvSpPr/>
          <p:nvPr/>
        </p:nvSpPr>
        <p:spPr>
          <a:xfrm>
            <a:off x="457200" y="1122218"/>
            <a:ext cx="1402779" cy="44464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MOPPEA</a:t>
            </a:r>
            <a:endParaRPr lang="en-US" dirty="0"/>
          </a:p>
        </p:txBody>
      </p:sp>
      <p:sp>
        <p:nvSpPr>
          <p:cNvPr id="26" name="Rectangle 25"/>
          <p:cNvSpPr/>
          <p:nvPr/>
        </p:nvSpPr>
        <p:spPr>
          <a:xfrm>
            <a:off x="829541" y="2033153"/>
            <a:ext cx="495300" cy="429144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P</a:t>
            </a:r>
          </a:p>
          <a:p>
            <a:pPr algn="ctr"/>
            <a:r>
              <a:rPr lang="en-US" dirty="0" smtClean="0"/>
              <a:t>U</a:t>
            </a:r>
          </a:p>
          <a:p>
            <a:pPr algn="ctr"/>
            <a:r>
              <a:rPr lang="en-US" dirty="0" smtClean="0"/>
              <a:t>C</a:t>
            </a:r>
          </a:p>
          <a:p>
            <a:pPr algn="ctr"/>
            <a:r>
              <a:rPr lang="en-US" dirty="0" smtClean="0"/>
              <a:t>S</a:t>
            </a:r>
          </a:p>
          <a:p>
            <a:pPr algn="ctr"/>
            <a:r>
              <a:rPr lang="en-US" dirty="0"/>
              <a:t>L</a:t>
            </a:r>
          </a:p>
        </p:txBody>
      </p:sp>
      <p:cxnSp>
        <p:nvCxnSpPr>
          <p:cNvPr id="45" name="Straight Connector 44"/>
          <p:cNvCxnSpPr/>
          <p:nvPr/>
        </p:nvCxnSpPr>
        <p:spPr>
          <a:xfrm>
            <a:off x="4800600" y="893616"/>
            <a:ext cx="0" cy="0"/>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63" name="Table 62"/>
          <p:cNvGraphicFramePr>
            <a:graphicFrameLocks noGrp="1"/>
          </p:cNvGraphicFramePr>
          <p:nvPr>
            <p:extLst>
              <p:ext uri="{D42A27DB-BD31-4B8C-83A1-F6EECF244321}">
                <p14:modId xmlns:p14="http://schemas.microsoft.com/office/powerpoint/2010/main" val="3277026038"/>
              </p:ext>
            </p:extLst>
          </p:nvPr>
        </p:nvGraphicFramePr>
        <p:xfrm>
          <a:off x="1811492" y="2209800"/>
          <a:ext cx="6903021" cy="3175303"/>
        </p:xfrm>
        <a:graphic>
          <a:graphicData uri="http://schemas.openxmlformats.org/drawingml/2006/table">
            <a:tbl>
              <a:tblPr firstRow="1" bandRow="1">
                <a:tableStyleId>{5C22544A-7EE6-4342-B048-85BDC9FD1C3A}</a:tableStyleId>
              </a:tblPr>
              <a:tblGrid>
                <a:gridCol w="4028098"/>
                <a:gridCol w="1127862"/>
                <a:gridCol w="1747061"/>
              </a:tblGrid>
              <a:tr h="3175303">
                <a:tc>
                  <a:txBody>
                    <a:bodyPr/>
                    <a:lstStyle/>
                    <a:p>
                      <a:pPr algn="ctr"/>
                      <a:endParaRPr lang="en-US" sz="1800" dirty="0" smtClean="0">
                        <a:solidFill>
                          <a:schemeClr val="tx1"/>
                        </a:solidFill>
                      </a:endParaRPr>
                    </a:p>
                    <a:p>
                      <a:pPr algn="ctr"/>
                      <a:endParaRPr lang="en-US" dirty="0" smtClean="0">
                        <a:solidFill>
                          <a:srgbClr val="FF0000"/>
                        </a:solidFill>
                      </a:endParaRPr>
                    </a:p>
                    <a:p>
                      <a:pPr algn="ctr"/>
                      <a:endParaRPr lang="en-US" dirty="0" smtClean="0"/>
                    </a:p>
                    <a:p>
                      <a:pPr algn="ctr"/>
                      <a:endParaRPr lang="en-US" dirty="0" smtClean="0"/>
                    </a:p>
                    <a:p>
                      <a:pPr algn="ctr"/>
                      <a:endParaRPr lang="en-US" dirty="0" smtClean="0"/>
                    </a:p>
                  </a:txBody>
                  <a:tcPr anchor="ctr">
                    <a:solidFill>
                      <a:schemeClr val="accent3">
                        <a:lumMod val="40000"/>
                        <a:lumOff val="60000"/>
                      </a:schemeClr>
                    </a:solidFill>
                  </a:tcPr>
                </a:tc>
                <a:tc>
                  <a:txBody>
                    <a:bodyPr/>
                    <a:lstStyle/>
                    <a:p>
                      <a:r>
                        <a:rPr lang="en-US" sz="1800" dirty="0" smtClean="0">
                          <a:solidFill>
                            <a:schemeClr val="tx1"/>
                          </a:solidFill>
                        </a:rPr>
                        <a:t>LECO</a:t>
                      </a:r>
                      <a:endParaRPr lang="en-US" sz="1800" dirty="0">
                        <a:solidFill>
                          <a:schemeClr val="tx1"/>
                        </a:solidFill>
                      </a:endParaRPr>
                    </a:p>
                  </a:txBody>
                  <a:tcPr>
                    <a:solidFill>
                      <a:schemeClr val="accent5">
                        <a:lumMod val="40000"/>
                        <a:lumOff val="60000"/>
                      </a:schemeClr>
                    </a:solidFill>
                  </a:tcPr>
                </a:tc>
                <a:tc>
                  <a:txBody>
                    <a:bodyPr/>
                    <a:lstStyle/>
                    <a:p>
                      <a:r>
                        <a:rPr lang="en-US" sz="1600" dirty="0" smtClean="0">
                          <a:solidFill>
                            <a:schemeClr val="tx1"/>
                          </a:solidFill>
                        </a:rPr>
                        <a:t>Private</a:t>
                      </a:r>
                      <a:r>
                        <a:rPr lang="en-US" sz="1600" dirty="0" smtClean="0"/>
                        <a:t>  </a:t>
                      </a:r>
                      <a:r>
                        <a:rPr lang="en-US" sz="1600" dirty="0" smtClean="0">
                          <a:solidFill>
                            <a:schemeClr val="tx1"/>
                          </a:solidFill>
                        </a:rPr>
                        <a:t>Producers</a:t>
                      </a:r>
                      <a:endParaRPr lang="en-US" sz="1600" dirty="0">
                        <a:solidFill>
                          <a:schemeClr val="tx1"/>
                        </a:solidFill>
                      </a:endParaRPr>
                    </a:p>
                  </a:txBody>
                  <a:tcPr>
                    <a:solidFill>
                      <a:schemeClr val="accent4">
                        <a:lumMod val="40000"/>
                        <a:lumOff val="60000"/>
                      </a:schemeClr>
                    </a:solidFill>
                  </a:tcPr>
                </a:tc>
              </a:tr>
            </a:tbl>
          </a:graphicData>
        </a:graphic>
      </p:graphicFrame>
      <p:sp>
        <p:nvSpPr>
          <p:cNvPr id="66" name="Rectangle 65"/>
          <p:cNvSpPr/>
          <p:nvPr/>
        </p:nvSpPr>
        <p:spPr>
          <a:xfrm>
            <a:off x="1922320" y="2751857"/>
            <a:ext cx="3259279" cy="30480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GL</a:t>
            </a:r>
            <a:endParaRPr lang="en-US" dirty="0"/>
          </a:p>
        </p:txBody>
      </p:sp>
      <p:cxnSp>
        <p:nvCxnSpPr>
          <p:cNvPr id="69" name="Straight Arrow Connector 68"/>
          <p:cNvCxnSpPr/>
          <p:nvPr/>
        </p:nvCxnSpPr>
        <p:spPr>
          <a:xfrm>
            <a:off x="3453248" y="3015094"/>
            <a:ext cx="0" cy="270165"/>
          </a:xfrm>
          <a:prstGeom prst="straightConnector1">
            <a:avLst/>
          </a:prstGeom>
          <a:ln>
            <a:headEnd type="arrow"/>
            <a:tailEnd type="arrow"/>
          </a:ln>
        </p:spPr>
        <p:style>
          <a:lnRef idx="1">
            <a:schemeClr val="accent1"/>
          </a:lnRef>
          <a:fillRef idx="0">
            <a:schemeClr val="accent1"/>
          </a:fillRef>
          <a:effectRef idx="0">
            <a:schemeClr val="accent1"/>
          </a:effectRef>
          <a:fontRef idx="minor">
            <a:schemeClr val="tx1"/>
          </a:fontRef>
        </p:style>
      </p:cxnSp>
      <p:sp>
        <p:nvSpPr>
          <p:cNvPr id="70" name="Rectangle 69"/>
          <p:cNvSpPr/>
          <p:nvPr/>
        </p:nvSpPr>
        <p:spPr>
          <a:xfrm>
            <a:off x="1929248" y="4255076"/>
            <a:ext cx="588821" cy="31691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D1</a:t>
            </a:r>
            <a:endParaRPr lang="en-US" dirty="0"/>
          </a:p>
        </p:txBody>
      </p:sp>
      <p:sp>
        <p:nvSpPr>
          <p:cNvPr id="71" name="Rectangle 70"/>
          <p:cNvSpPr/>
          <p:nvPr/>
        </p:nvSpPr>
        <p:spPr>
          <a:xfrm>
            <a:off x="2670466" y="4255075"/>
            <a:ext cx="588821" cy="31692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D2</a:t>
            </a:r>
            <a:endParaRPr lang="en-US" dirty="0"/>
          </a:p>
        </p:txBody>
      </p:sp>
      <p:sp>
        <p:nvSpPr>
          <p:cNvPr id="72" name="Rectangle 71"/>
          <p:cNvSpPr/>
          <p:nvPr/>
        </p:nvSpPr>
        <p:spPr>
          <a:xfrm>
            <a:off x="3543300" y="4255074"/>
            <a:ext cx="588821" cy="31692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D3</a:t>
            </a:r>
            <a:endParaRPr lang="en-US" dirty="0"/>
          </a:p>
        </p:txBody>
      </p:sp>
      <p:sp>
        <p:nvSpPr>
          <p:cNvPr id="73" name="Rectangle 72"/>
          <p:cNvSpPr/>
          <p:nvPr/>
        </p:nvSpPr>
        <p:spPr>
          <a:xfrm>
            <a:off x="4388427" y="4255073"/>
            <a:ext cx="588821" cy="31692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D4</a:t>
            </a:r>
            <a:endParaRPr lang="en-US" dirty="0"/>
          </a:p>
        </p:txBody>
      </p:sp>
      <p:sp>
        <p:nvSpPr>
          <p:cNvPr id="74" name="Rectangle 73"/>
          <p:cNvSpPr/>
          <p:nvPr/>
        </p:nvSpPr>
        <p:spPr>
          <a:xfrm>
            <a:off x="6033665" y="4255070"/>
            <a:ext cx="588821" cy="31692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D5</a:t>
            </a:r>
            <a:endParaRPr lang="en-US" dirty="0"/>
          </a:p>
        </p:txBody>
      </p:sp>
      <p:sp>
        <p:nvSpPr>
          <p:cNvPr id="75" name="Rectangle 74"/>
          <p:cNvSpPr/>
          <p:nvPr/>
        </p:nvSpPr>
        <p:spPr>
          <a:xfrm>
            <a:off x="1929248" y="3317299"/>
            <a:ext cx="3252352" cy="27535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TL</a:t>
            </a:r>
            <a:endParaRPr lang="en-US" dirty="0"/>
          </a:p>
        </p:txBody>
      </p:sp>
      <p:cxnSp>
        <p:nvCxnSpPr>
          <p:cNvPr id="77" name="Straight Arrow Connector 76"/>
          <p:cNvCxnSpPr/>
          <p:nvPr/>
        </p:nvCxnSpPr>
        <p:spPr>
          <a:xfrm>
            <a:off x="2123210" y="3592656"/>
            <a:ext cx="0" cy="662416"/>
          </a:xfrm>
          <a:prstGeom prst="straightConnector1">
            <a:avLst/>
          </a:prstGeom>
          <a:ln cmpd="sng">
            <a:headEnd type="arrow"/>
            <a:tailEnd type="arrow"/>
          </a:ln>
        </p:spPr>
        <p:style>
          <a:lnRef idx="1">
            <a:schemeClr val="accent1"/>
          </a:lnRef>
          <a:fillRef idx="0">
            <a:schemeClr val="accent1"/>
          </a:fillRef>
          <a:effectRef idx="0">
            <a:schemeClr val="accent1"/>
          </a:effectRef>
          <a:fontRef idx="minor">
            <a:schemeClr val="tx1"/>
          </a:fontRef>
        </p:style>
      </p:cxnSp>
      <p:cxnSp>
        <p:nvCxnSpPr>
          <p:cNvPr id="79" name="Straight Arrow Connector 78"/>
          <p:cNvCxnSpPr>
            <a:endCxn id="71" idx="0"/>
          </p:cNvCxnSpPr>
          <p:nvPr/>
        </p:nvCxnSpPr>
        <p:spPr>
          <a:xfrm>
            <a:off x="2964876" y="3592656"/>
            <a:ext cx="1" cy="662419"/>
          </a:xfrm>
          <a:prstGeom prst="straightConnector1">
            <a:avLst/>
          </a:prstGeom>
          <a:ln>
            <a:headEnd type="arrow"/>
            <a:tailEnd type="arrow"/>
          </a:ln>
        </p:spPr>
        <p:style>
          <a:lnRef idx="1">
            <a:schemeClr val="accent1"/>
          </a:lnRef>
          <a:fillRef idx="0">
            <a:schemeClr val="accent1"/>
          </a:fillRef>
          <a:effectRef idx="0">
            <a:schemeClr val="accent1"/>
          </a:effectRef>
          <a:fontRef idx="minor">
            <a:schemeClr val="tx1"/>
          </a:fontRef>
        </p:style>
      </p:cxnSp>
      <p:cxnSp>
        <p:nvCxnSpPr>
          <p:cNvPr id="81" name="Straight Arrow Connector 80"/>
          <p:cNvCxnSpPr/>
          <p:nvPr/>
        </p:nvCxnSpPr>
        <p:spPr>
          <a:xfrm>
            <a:off x="3837710" y="3560616"/>
            <a:ext cx="0" cy="694456"/>
          </a:xfrm>
          <a:prstGeom prst="straightConnector1">
            <a:avLst/>
          </a:prstGeom>
          <a:ln>
            <a:headEnd type="arrow"/>
            <a:tailEnd type="arrow"/>
          </a:ln>
        </p:spPr>
        <p:style>
          <a:lnRef idx="1">
            <a:schemeClr val="accent1"/>
          </a:lnRef>
          <a:fillRef idx="0">
            <a:schemeClr val="accent1"/>
          </a:fillRef>
          <a:effectRef idx="0">
            <a:schemeClr val="accent1"/>
          </a:effectRef>
          <a:fontRef idx="minor">
            <a:schemeClr val="tx1"/>
          </a:fontRef>
        </p:style>
      </p:cxnSp>
      <p:cxnSp>
        <p:nvCxnSpPr>
          <p:cNvPr id="83" name="Straight Arrow Connector 82"/>
          <p:cNvCxnSpPr/>
          <p:nvPr/>
        </p:nvCxnSpPr>
        <p:spPr>
          <a:xfrm>
            <a:off x="4682837" y="3592656"/>
            <a:ext cx="0" cy="662416"/>
          </a:xfrm>
          <a:prstGeom prst="straightConnector1">
            <a:avLst/>
          </a:prstGeom>
          <a:ln>
            <a:headEnd type="arrow"/>
            <a:tailEnd type="arrow"/>
          </a:ln>
        </p:spPr>
        <p:style>
          <a:lnRef idx="1">
            <a:schemeClr val="accent1"/>
          </a:lnRef>
          <a:fillRef idx="0">
            <a:schemeClr val="accent1"/>
          </a:fillRef>
          <a:effectRef idx="0">
            <a:schemeClr val="accent1"/>
          </a:effectRef>
          <a:fontRef idx="minor">
            <a:schemeClr val="tx1"/>
          </a:fontRef>
        </p:style>
      </p:cxnSp>
      <p:cxnSp>
        <p:nvCxnSpPr>
          <p:cNvPr id="96" name="Straight Arrow Connector 95"/>
          <p:cNvCxnSpPr/>
          <p:nvPr/>
        </p:nvCxnSpPr>
        <p:spPr>
          <a:xfrm flipV="1">
            <a:off x="4977248" y="3560616"/>
            <a:ext cx="1" cy="35935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03" name="Straight Connector 102"/>
          <p:cNvCxnSpPr/>
          <p:nvPr/>
        </p:nvCxnSpPr>
        <p:spPr>
          <a:xfrm>
            <a:off x="4977248" y="3910439"/>
            <a:ext cx="1343900" cy="9527"/>
          </a:xfrm>
          <a:prstGeom prst="line">
            <a:avLst/>
          </a:prstGeom>
        </p:spPr>
        <p:style>
          <a:lnRef idx="1">
            <a:schemeClr val="accent1"/>
          </a:lnRef>
          <a:fillRef idx="0">
            <a:schemeClr val="accent1"/>
          </a:fillRef>
          <a:effectRef idx="0">
            <a:schemeClr val="accent1"/>
          </a:effectRef>
          <a:fontRef idx="minor">
            <a:schemeClr val="tx1"/>
          </a:fontRef>
        </p:style>
      </p:cxnSp>
      <p:cxnSp>
        <p:nvCxnSpPr>
          <p:cNvPr id="105" name="Straight Arrow Connector 104"/>
          <p:cNvCxnSpPr/>
          <p:nvPr/>
        </p:nvCxnSpPr>
        <p:spPr>
          <a:xfrm>
            <a:off x="6321148" y="3910439"/>
            <a:ext cx="5203" cy="311717"/>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108" name="Rectangle 107"/>
          <p:cNvSpPr/>
          <p:nvPr/>
        </p:nvSpPr>
        <p:spPr>
          <a:xfrm>
            <a:off x="1859979" y="5671689"/>
            <a:ext cx="583624" cy="30133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C</a:t>
            </a:r>
            <a:r>
              <a:rPr lang="en-US" dirty="0" smtClean="0"/>
              <a:t>on</a:t>
            </a:r>
            <a:endParaRPr lang="en-US" dirty="0"/>
          </a:p>
        </p:txBody>
      </p:sp>
      <p:sp>
        <p:nvSpPr>
          <p:cNvPr id="113" name="Rectangle 112"/>
          <p:cNvSpPr/>
          <p:nvPr/>
        </p:nvSpPr>
        <p:spPr>
          <a:xfrm>
            <a:off x="2699043" y="5663039"/>
            <a:ext cx="583624" cy="30133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C</a:t>
            </a:r>
            <a:r>
              <a:rPr lang="en-US" dirty="0" smtClean="0"/>
              <a:t>on</a:t>
            </a:r>
            <a:endParaRPr lang="en-US" dirty="0"/>
          </a:p>
        </p:txBody>
      </p:sp>
      <p:sp>
        <p:nvSpPr>
          <p:cNvPr id="114" name="Rectangle 113"/>
          <p:cNvSpPr/>
          <p:nvPr/>
        </p:nvSpPr>
        <p:spPr>
          <a:xfrm>
            <a:off x="3573606" y="5671689"/>
            <a:ext cx="583624" cy="30133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C</a:t>
            </a:r>
            <a:r>
              <a:rPr lang="en-US" dirty="0" smtClean="0"/>
              <a:t>on</a:t>
            </a:r>
            <a:endParaRPr lang="en-US" dirty="0"/>
          </a:p>
        </p:txBody>
      </p:sp>
      <p:sp>
        <p:nvSpPr>
          <p:cNvPr id="115" name="Rectangle 114"/>
          <p:cNvSpPr/>
          <p:nvPr/>
        </p:nvSpPr>
        <p:spPr>
          <a:xfrm>
            <a:off x="4417869" y="5675117"/>
            <a:ext cx="583624" cy="30133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C</a:t>
            </a:r>
            <a:r>
              <a:rPr lang="en-US" dirty="0" smtClean="0"/>
              <a:t>on</a:t>
            </a:r>
            <a:endParaRPr lang="en-US" dirty="0"/>
          </a:p>
        </p:txBody>
      </p:sp>
      <p:sp>
        <p:nvSpPr>
          <p:cNvPr id="116" name="Rectangle 115"/>
          <p:cNvSpPr/>
          <p:nvPr/>
        </p:nvSpPr>
        <p:spPr>
          <a:xfrm>
            <a:off x="6049256" y="5706272"/>
            <a:ext cx="583624" cy="30133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C</a:t>
            </a:r>
            <a:r>
              <a:rPr lang="en-US" dirty="0" smtClean="0"/>
              <a:t>on</a:t>
            </a:r>
            <a:endParaRPr lang="en-US" dirty="0"/>
          </a:p>
        </p:txBody>
      </p:sp>
      <p:cxnSp>
        <p:nvCxnSpPr>
          <p:cNvPr id="118" name="Straight Arrow Connector 117"/>
          <p:cNvCxnSpPr>
            <a:endCxn id="108" idx="0"/>
          </p:cNvCxnSpPr>
          <p:nvPr/>
        </p:nvCxnSpPr>
        <p:spPr>
          <a:xfrm>
            <a:off x="2151791" y="4571999"/>
            <a:ext cx="0" cy="1099690"/>
          </a:xfrm>
          <a:prstGeom prst="straightConnector1">
            <a:avLst/>
          </a:prstGeom>
          <a:ln>
            <a:headEnd type="arrow"/>
            <a:tailEnd type="arrow"/>
          </a:ln>
        </p:spPr>
        <p:style>
          <a:lnRef idx="1">
            <a:schemeClr val="accent1"/>
          </a:lnRef>
          <a:fillRef idx="0">
            <a:schemeClr val="accent1"/>
          </a:fillRef>
          <a:effectRef idx="0">
            <a:schemeClr val="accent1"/>
          </a:effectRef>
          <a:fontRef idx="minor">
            <a:schemeClr val="tx1"/>
          </a:fontRef>
        </p:style>
      </p:cxnSp>
      <p:cxnSp>
        <p:nvCxnSpPr>
          <p:cNvPr id="120" name="Straight Arrow Connector 119"/>
          <p:cNvCxnSpPr>
            <a:endCxn id="113" idx="0"/>
          </p:cNvCxnSpPr>
          <p:nvPr/>
        </p:nvCxnSpPr>
        <p:spPr>
          <a:xfrm>
            <a:off x="2990855" y="4571999"/>
            <a:ext cx="0" cy="1091040"/>
          </a:xfrm>
          <a:prstGeom prst="straightConnector1">
            <a:avLst/>
          </a:prstGeom>
          <a:ln>
            <a:headEnd type="arrow"/>
            <a:tailEnd type="arrow"/>
          </a:ln>
        </p:spPr>
        <p:style>
          <a:lnRef idx="1">
            <a:schemeClr val="accent1"/>
          </a:lnRef>
          <a:fillRef idx="0">
            <a:schemeClr val="accent1"/>
          </a:fillRef>
          <a:effectRef idx="0">
            <a:schemeClr val="accent1"/>
          </a:effectRef>
          <a:fontRef idx="minor">
            <a:schemeClr val="tx1"/>
          </a:fontRef>
        </p:style>
      </p:cxnSp>
      <p:cxnSp>
        <p:nvCxnSpPr>
          <p:cNvPr id="124" name="Straight Arrow Connector 123"/>
          <p:cNvCxnSpPr/>
          <p:nvPr/>
        </p:nvCxnSpPr>
        <p:spPr>
          <a:xfrm>
            <a:off x="3865418" y="4571999"/>
            <a:ext cx="0" cy="1241707"/>
          </a:xfrm>
          <a:prstGeom prst="straightConnector1">
            <a:avLst/>
          </a:prstGeom>
          <a:ln>
            <a:headEnd type="arrow"/>
            <a:tailEnd type="arrow"/>
          </a:ln>
        </p:spPr>
        <p:style>
          <a:lnRef idx="1">
            <a:schemeClr val="accent1"/>
          </a:lnRef>
          <a:fillRef idx="0">
            <a:schemeClr val="accent1"/>
          </a:fillRef>
          <a:effectRef idx="0">
            <a:schemeClr val="accent1"/>
          </a:effectRef>
          <a:fontRef idx="minor">
            <a:schemeClr val="tx1"/>
          </a:fontRef>
        </p:style>
      </p:cxnSp>
      <p:cxnSp>
        <p:nvCxnSpPr>
          <p:cNvPr id="127" name="Straight Arrow Connector 126"/>
          <p:cNvCxnSpPr>
            <a:endCxn id="115" idx="0"/>
          </p:cNvCxnSpPr>
          <p:nvPr/>
        </p:nvCxnSpPr>
        <p:spPr>
          <a:xfrm>
            <a:off x="4709681" y="4571999"/>
            <a:ext cx="0" cy="1103118"/>
          </a:xfrm>
          <a:prstGeom prst="straightConnector1">
            <a:avLst/>
          </a:prstGeom>
          <a:ln>
            <a:headEnd type="arrow"/>
            <a:tailEnd type="arrow"/>
          </a:ln>
        </p:spPr>
        <p:style>
          <a:lnRef idx="1">
            <a:schemeClr val="accent1"/>
          </a:lnRef>
          <a:fillRef idx="0">
            <a:schemeClr val="accent1"/>
          </a:fillRef>
          <a:effectRef idx="0">
            <a:schemeClr val="accent1"/>
          </a:effectRef>
          <a:fontRef idx="minor">
            <a:schemeClr val="tx1"/>
          </a:fontRef>
        </p:style>
      </p:cxnSp>
      <p:cxnSp>
        <p:nvCxnSpPr>
          <p:cNvPr id="129" name="Straight Arrow Connector 128"/>
          <p:cNvCxnSpPr/>
          <p:nvPr/>
        </p:nvCxnSpPr>
        <p:spPr>
          <a:xfrm>
            <a:off x="6321148" y="4571999"/>
            <a:ext cx="5203" cy="1111768"/>
          </a:xfrm>
          <a:prstGeom prst="straightConnector1">
            <a:avLst/>
          </a:prstGeom>
          <a:ln>
            <a:headEnd type="arrow"/>
            <a:tailEnd type="arrow"/>
          </a:ln>
        </p:spPr>
        <p:style>
          <a:lnRef idx="1">
            <a:schemeClr val="accent1"/>
          </a:lnRef>
          <a:fillRef idx="0">
            <a:schemeClr val="accent1"/>
          </a:fillRef>
          <a:effectRef idx="0">
            <a:schemeClr val="accent1"/>
          </a:effectRef>
          <a:fontRef idx="minor">
            <a:schemeClr val="tx1"/>
          </a:fontRef>
        </p:style>
      </p:cxnSp>
      <p:sp>
        <p:nvSpPr>
          <p:cNvPr id="130" name="Rectangle 129"/>
          <p:cNvSpPr/>
          <p:nvPr/>
        </p:nvSpPr>
        <p:spPr>
          <a:xfrm>
            <a:off x="7142018" y="2615886"/>
            <a:ext cx="1219200" cy="24680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I</a:t>
            </a:r>
            <a:r>
              <a:rPr lang="en-US" dirty="0" smtClean="0"/>
              <a:t>PP/SPP</a:t>
            </a:r>
            <a:endParaRPr lang="en-US" dirty="0"/>
          </a:p>
        </p:txBody>
      </p:sp>
      <p:cxnSp>
        <p:nvCxnSpPr>
          <p:cNvPr id="164" name="Straight Arrow Connector 163"/>
          <p:cNvCxnSpPr/>
          <p:nvPr/>
        </p:nvCxnSpPr>
        <p:spPr>
          <a:xfrm>
            <a:off x="1324841" y="4055048"/>
            <a:ext cx="351558" cy="0"/>
          </a:xfrm>
          <a:prstGeom prst="straightConnector1">
            <a:avLst/>
          </a:prstGeom>
          <a:ln>
            <a:headEnd type="arrow"/>
            <a:tailEnd type="arrow"/>
          </a:ln>
        </p:spPr>
        <p:style>
          <a:lnRef idx="1">
            <a:schemeClr val="accent1"/>
          </a:lnRef>
          <a:fillRef idx="0">
            <a:schemeClr val="accent1"/>
          </a:fillRef>
          <a:effectRef idx="0">
            <a:schemeClr val="accent1"/>
          </a:effectRef>
          <a:fontRef idx="minor">
            <a:schemeClr val="tx1"/>
          </a:fontRef>
        </p:style>
      </p:cxnSp>
      <p:cxnSp>
        <p:nvCxnSpPr>
          <p:cNvPr id="175" name="Straight Connector 174"/>
          <p:cNvCxnSpPr/>
          <p:nvPr/>
        </p:nvCxnSpPr>
        <p:spPr>
          <a:xfrm flipH="1">
            <a:off x="3581400" y="1792431"/>
            <a:ext cx="160020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77" name="Straight Connector 176"/>
          <p:cNvCxnSpPr/>
          <p:nvPr/>
        </p:nvCxnSpPr>
        <p:spPr>
          <a:xfrm>
            <a:off x="5181600" y="1792431"/>
            <a:ext cx="784515"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79" name="Straight Arrow Connector 178"/>
          <p:cNvCxnSpPr/>
          <p:nvPr/>
        </p:nvCxnSpPr>
        <p:spPr>
          <a:xfrm>
            <a:off x="3581400" y="1792431"/>
            <a:ext cx="0" cy="417369"/>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81" name="Straight Arrow Connector 180"/>
          <p:cNvCxnSpPr/>
          <p:nvPr/>
        </p:nvCxnSpPr>
        <p:spPr>
          <a:xfrm>
            <a:off x="5966115" y="1792431"/>
            <a:ext cx="0" cy="417369"/>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06" name="Straight Arrow Connector 205"/>
          <p:cNvCxnSpPr/>
          <p:nvPr/>
        </p:nvCxnSpPr>
        <p:spPr>
          <a:xfrm flipV="1">
            <a:off x="7786254" y="2880012"/>
            <a:ext cx="0" cy="270164"/>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11" name="Straight Connector 210"/>
          <p:cNvCxnSpPr/>
          <p:nvPr/>
        </p:nvCxnSpPr>
        <p:spPr>
          <a:xfrm flipH="1" flipV="1">
            <a:off x="4157230" y="3124194"/>
            <a:ext cx="3629024" cy="25982"/>
          </a:xfrm>
          <a:prstGeom prst="line">
            <a:avLst/>
          </a:prstGeom>
        </p:spPr>
        <p:style>
          <a:lnRef idx="1">
            <a:schemeClr val="accent1"/>
          </a:lnRef>
          <a:fillRef idx="0">
            <a:schemeClr val="accent1"/>
          </a:fillRef>
          <a:effectRef idx="0">
            <a:schemeClr val="accent1"/>
          </a:effectRef>
          <a:fontRef idx="minor">
            <a:schemeClr val="tx1"/>
          </a:fontRef>
        </p:style>
      </p:cxnSp>
      <p:cxnSp>
        <p:nvCxnSpPr>
          <p:cNvPr id="216" name="Straight Arrow Connector 215"/>
          <p:cNvCxnSpPr/>
          <p:nvPr/>
        </p:nvCxnSpPr>
        <p:spPr>
          <a:xfrm>
            <a:off x="4157230" y="3116406"/>
            <a:ext cx="0" cy="168853"/>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56" name="Straight Arrow Connector 255"/>
          <p:cNvCxnSpPr>
            <a:stCxn id="7" idx="2"/>
          </p:cNvCxnSpPr>
          <p:nvPr/>
        </p:nvCxnSpPr>
        <p:spPr>
          <a:xfrm flipH="1">
            <a:off x="4591055" y="1483950"/>
            <a:ext cx="1" cy="295275"/>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76" name="Straight Connector 275"/>
          <p:cNvCxnSpPr/>
          <p:nvPr/>
        </p:nvCxnSpPr>
        <p:spPr>
          <a:xfrm>
            <a:off x="3556288" y="544653"/>
            <a:ext cx="0" cy="238992"/>
          </a:xfrm>
          <a:prstGeom prst="line">
            <a:avLst/>
          </a:prstGeom>
        </p:spPr>
        <p:style>
          <a:lnRef idx="1">
            <a:schemeClr val="accent1"/>
          </a:lnRef>
          <a:fillRef idx="0">
            <a:schemeClr val="accent1"/>
          </a:fillRef>
          <a:effectRef idx="0">
            <a:schemeClr val="accent1"/>
          </a:effectRef>
          <a:fontRef idx="minor">
            <a:schemeClr val="tx1"/>
          </a:fontRef>
        </p:style>
      </p:cxnSp>
      <p:cxnSp>
        <p:nvCxnSpPr>
          <p:cNvPr id="278" name="Straight Connector 277"/>
          <p:cNvCxnSpPr/>
          <p:nvPr/>
        </p:nvCxnSpPr>
        <p:spPr>
          <a:xfrm flipH="1">
            <a:off x="1158589" y="783645"/>
            <a:ext cx="2415017"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280" name="Straight Arrow Connector 279"/>
          <p:cNvCxnSpPr/>
          <p:nvPr/>
        </p:nvCxnSpPr>
        <p:spPr>
          <a:xfrm>
            <a:off x="1158589" y="783645"/>
            <a:ext cx="0" cy="242457"/>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84" name="Straight Arrow Connector 283"/>
          <p:cNvCxnSpPr>
            <a:stCxn id="21" idx="2"/>
          </p:cNvCxnSpPr>
          <p:nvPr/>
        </p:nvCxnSpPr>
        <p:spPr>
          <a:xfrm>
            <a:off x="1158590" y="1566860"/>
            <a:ext cx="0" cy="434255"/>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285" name="TextBox 284"/>
          <p:cNvSpPr txBox="1"/>
          <p:nvPr/>
        </p:nvSpPr>
        <p:spPr>
          <a:xfrm>
            <a:off x="3286133" y="2209800"/>
            <a:ext cx="703981" cy="369332"/>
          </a:xfrm>
          <a:prstGeom prst="rect">
            <a:avLst/>
          </a:prstGeom>
          <a:noFill/>
        </p:spPr>
        <p:txBody>
          <a:bodyPr wrap="square" rtlCol="0">
            <a:spAutoFit/>
          </a:bodyPr>
          <a:lstStyle/>
          <a:p>
            <a:r>
              <a:rPr lang="en-US" b="1" dirty="0" smtClean="0"/>
              <a:t>CEB</a:t>
            </a:r>
            <a:endParaRPr lang="en-US" b="1" dirty="0"/>
          </a:p>
        </p:txBody>
      </p:sp>
      <p:graphicFrame>
        <p:nvGraphicFramePr>
          <p:cNvPr id="286" name="Table 285"/>
          <p:cNvGraphicFramePr>
            <a:graphicFrameLocks noGrp="1"/>
          </p:cNvGraphicFramePr>
          <p:nvPr/>
        </p:nvGraphicFramePr>
        <p:xfrm>
          <a:off x="1676400" y="1995055"/>
          <a:ext cx="7315200" cy="4322618"/>
        </p:xfrm>
        <a:graphic>
          <a:graphicData uri="http://schemas.openxmlformats.org/drawingml/2006/table">
            <a:tbl>
              <a:tblPr/>
              <a:tblGrid>
                <a:gridCol w="7315200"/>
              </a:tblGrid>
              <a:tr h="4322618">
                <a:tc>
                  <a:txBody>
                    <a:bodyPr/>
                    <a:lstStyle/>
                    <a:p>
                      <a:endParaRPr lang="en-US" dirty="0"/>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bl>
          </a:graphicData>
        </a:graphic>
      </p:graphicFrame>
    </p:spTree>
    <p:extLst>
      <p:ext uri="{BB962C8B-B14F-4D97-AF65-F5344CB8AC3E}">
        <p14:creationId xmlns:p14="http://schemas.microsoft.com/office/powerpoint/2010/main" val="109535496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smtClean="0"/>
              <a:t>LICENSEES</a:t>
            </a:r>
            <a:br>
              <a:rPr lang="en-GB" dirty="0" smtClean="0"/>
            </a:br>
            <a:r>
              <a:rPr lang="en-GB" sz="3100" dirty="0" smtClean="0"/>
              <a:t>(Single Buyer Model)</a:t>
            </a:r>
            <a:endParaRPr lang="en-GB" sz="3100" dirty="0"/>
          </a:p>
        </p:txBody>
      </p:sp>
      <p:sp>
        <p:nvSpPr>
          <p:cNvPr id="3" name="Content Placeholder 2"/>
          <p:cNvSpPr>
            <a:spLocks noGrp="1"/>
          </p:cNvSpPr>
          <p:nvPr>
            <p:ph idx="1"/>
          </p:nvPr>
        </p:nvSpPr>
        <p:spPr/>
        <p:txBody>
          <a:bodyPr>
            <a:normAutofit/>
          </a:bodyPr>
          <a:lstStyle/>
          <a:p>
            <a:r>
              <a:rPr lang="en-GB" dirty="0" smtClean="0"/>
              <a:t>Generation Licenses</a:t>
            </a:r>
          </a:p>
          <a:p>
            <a:pPr lvl="2">
              <a:buFont typeface="Wingdings" pitchFamily="2" charset="2"/>
              <a:buChar char="Ø"/>
            </a:pPr>
            <a:r>
              <a:rPr lang="en-GB" dirty="0" smtClean="0"/>
              <a:t>2 licenses - CEB Hydro &amp; CEB Thermal</a:t>
            </a:r>
          </a:p>
          <a:p>
            <a:pPr lvl="2">
              <a:buFont typeface="Wingdings" pitchFamily="2" charset="2"/>
              <a:buChar char="Ø"/>
            </a:pPr>
            <a:r>
              <a:rPr lang="en-GB" dirty="0" smtClean="0"/>
              <a:t>5 Licenses - Private Producers above 25 MW </a:t>
            </a:r>
          </a:p>
          <a:p>
            <a:pPr lvl="2">
              <a:buFont typeface="Wingdings" pitchFamily="2" charset="2"/>
              <a:buChar char="Ø"/>
            </a:pPr>
            <a:r>
              <a:rPr lang="en-GB" dirty="0" smtClean="0"/>
              <a:t>195 Licenses - Private Producers below 10 MW</a:t>
            </a:r>
          </a:p>
          <a:p>
            <a:r>
              <a:rPr lang="en-GB" dirty="0" smtClean="0"/>
              <a:t>Transmission Licenses</a:t>
            </a:r>
          </a:p>
          <a:p>
            <a:pPr lvl="2">
              <a:buFont typeface="Wingdings" pitchFamily="2" charset="2"/>
              <a:buChar char="Ø"/>
            </a:pPr>
            <a:r>
              <a:rPr lang="en-GB" dirty="0" smtClean="0"/>
              <a:t>1 License to CEB</a:t>
            </a:r>
          </a:p>
          <a:p>
            <a:r>
              <a:rPr lang="en-GB" dirty="0" smtClean="0"/>
              <a:t>Distribution and Supply Licenses</a:t>
            </a:r>
          </a:p>
          <a:p>
            <a:pPr lvl="2">
              <a:buFont typeface="Wingdings" pitchFamily="2" charset="2"/>
              <a:buChar char="Ø"/>
            </a:pPr>
            <a:r>
              <a:rPr lang="en-GB" dirty="0" smtClean="0"/>
              <a:t>4 Licenses to CEB</a:t>
            </a:r>
          </a:p>
          <a:p>
            <a:pPr lvl="2">
              <a:buFont typeface="Wingdings" pitchFamily="2" charset="2"/>
              <a:buChar char="Ø"/>
            </a:pPr>
            <a:r>
              <a:rPr lang="en-GB" dirty="0" smtClean="0"/>
              <a:t>1 Licence to LECO</a:t>
            </a:r>
            <a:endParaRPr lang="en-GB" dirty="0"/>
          </a:p>
        </p:txBody>
      </p:sp>
    </p:spTree>
    <p:extLst>
      <p:ext uri="{BB962C8B-B14F-4D97-AF65-F5344CB8AC3E}">
        <p14:creationId xmlns:p14="http://schemas.microsoft.com/office/powerpoint/2010/main" val="319891082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CONSUMERS</a:t>
            </a:r>
            <a:endParaRPr lang="en-GB" dirty="0"/>
          </a:p>
        </p:txBody>
      </p:sp>
      <p:sp>
        <p:nvSpPr>
          <p:cNvPr id="3" name="Content Placeholder 2"/>
          <p:cNvSpPr>
            <a:spLocks noGrp="1"/>
          </p:cNvSpPr>
          <p:nvPr>
            <p:ph idx="1"/>
          </p:nvPr>
        </p:nvSpPr>
        <p:spPr>
          <a:xfrm>
            <a:off x="457200" y="1600200"/>
            <a:ext cx="8003232" cy="4525963"/>
          </a:xfrm>
        </p:spPr>
        <p:txBody>
          <a:bodyPr>
            <a:normAutofit fontScale="92500" lnSpcReduction="10000"/>
          </a:bodyPr>
          <a:lstStyle/>
          <a:p>
            <a:r>
              <a:rPr lang="en-GB" dirty="0" smtClean="0"/>
              <a:t>Consumer Mix </a:t>
            </a:r>
          </a:p>
          <a:p>
            <a:pPr lvl="1">
              <a:buFont typeface="Wingdings" pitchFamily="2" charset="2"/>
              <a:buChar char="Ø"/>
            </a:pPr>
            <a:r>
              <a:rPr lang="en-GB" dirty="0" smtClean="0"/>
              <a:t>Domestic – 5,082,506; Religious 34,585; Industrial – 56,975, Hotel - 506, General Purpose – 620,582, Total – 5,798,637</a:t>
            </a:r>
          </a:p>
          <a:p>
            <a:r>
              <a:rPr lang="en-GB" dirty="0" smtClean="0"/>
              <a:t>Demand</a:t>
            </a:r>
          </a:p>
          <a:p>
            <a:pPr lvl="1">
              <a:buFont typeface="Wingdings" pitchFamily="2" charset="2"/>
              <a:buChar char="Ø"/>
            </a:pPr>
            <a:r>
              <a:rPr lang="en-GB" dirty="0" smtClean="0"/>
              <a:t>Night Peak – 2016 MW, Day Peak – 1778 MW, Minimum – 806 MW</a:t>
            </a:r>
          </a:p>
          <a:p>
            <a:r>
              <a:rPr lang="en-GB" dirty="0" smtClean="0"/>
              <a:t>Average Energy Consumption</a:t>
            </a:r>
          </a:p>
          <a:p>
            <a:pPr lvl="1">
              <a:buFont typeface="Wingdings" pitchFamily="2" charset="2"/>
              <a:buChar char="Ø"/>
            </a:pPr>
            <a:r>
              <a:rPr lang="en-GB" dirty="0" smtClean="0"/>
              <a:t>Daily  - 30 GWh/day, Monthly -  904 GWh/month, Yearly – 11,850 GWh/year</a:t>
            </a:r>
            <a:endParaRPr lang="en-GB" dirty="0"/>
          </a:p>
        </p:txBody>
      </p:sp>
    </p:spTree>
    <p:extLst>
      <p:ext uri="{BB962C8B-B14F-4D97-AF65-F5344CB8AC3E}">
        <p14:creationId xmlns:p14="http://schemas.microsoft.com/office/powerpoint/2010/main" val="281658897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REGULATOR</a:t>
            </a:r>
            <a:endParaRPr lang="en-US" dirty="0"/>
          </a:p>
        </p:txBody>
      </p:sp>
      <p:sp>
        <p:nvSpPr>
          <p:cNvPr id="3" name="Content Placeholder 2"/>
          <p:cNvSpPr>
            <a:spLocks noGrp="1"/>
          </p:cNvSpPr>
          <p:nvPr>
            <p:ph idx="1"/>
          </p:nvPr>
        </p:nvSpPr>
        <p:spPr>
          <a:xfrm>
            <a:off x="457200" y="1484784"/>
            <a:ext cx="8229600" cy="4641379"/>
          </a:xfrm>
        </p:spPr>
        <p:txBody>
          <a:bodyPr>
            <a:normAutofit fontScale="92500" lnSpcReduction="20000"/>
          </a:bodyPr>
          <a:lstStyle/>
          <a:p>
            <a:r>
              <a:rPr lang="en-US" sz="3300" dirty="0" smtClean="0"/>
              <a:t>Public Utilities Commission of Sri Lanka </a:t>
            </a:r>
          </a:p>
          <a:p>
            <a:r>
              <a:rPr lang="en-US" sz="3300" dirty="0" smtClean="0"/>
              <a:t>Established under Public Utilities Commission of Sri Lanka Act, No. 35 of 2002</a:t>
            </a:r>
          </a:p>
          <a:p>
            <a:r>
              <a:rPr lang="en-US" sz="3300" dirty="0" smtClean="0"/>
              <a:t>The Commission - five members qualified in different fields</a:t>
            </a:r>
          </a:p>
          <a:p>
            <a:r>
              <a:rPr lang="en-US" sz="3300" dirty="0" smtClean="0"/>
              <a:t>Multi Sector Regulator – Electricity, Water and Downstream Petroleum</a:t>
            </a:r>
          </a:p>
          <a:p>
            <a:pPr marL="342900" lvl="1" indent="-342900">
              <a:buFont typeface="Arial" pitchFamily="34" charset="0"/>
              <a:buChar char="•"/>
            </a:pPr>
            <a:r>
              <a:rPr lang="en-US" sz="3300" dirty="0" smtClean="0"/>
              <a:t>Economic, Technical and Safety Regulator for Electricity Sector</a:t>
            </a:r>
          </a:p>
          <a:p>
            <a:r>
              <a:rPr lang="en-US" sz="3300" dirty="0" smtClean="0"/>
              <a:t>Shadow Regulator for Lubricants</a:t>
            </a:r>
          </a:p>
          <a:p>
            <a:endParaRPr lang="en-US" sz="3300" dirty="0" smtClean="0"/>
          </a:p>
          <a:p>
            <a:endParaRPr lang="en-US" dirty="0" smtClean="0"/>
          </a:p>
          <a:p>
            <a:endParaRPr lang="en-US" dirty="0" smtClean="0"/>
          </a:p>
          <a:p>
            <a:endParaRPr lang="en-US" dirty="0"/>
          </a:p>
        </p:txBody>
      </p:sp>
    </p:spTree>
    <p:extLst>
      <p:ext uri="{BB962C8B-B14F-4D97-AF65-F5344CB8AC3E}">
        <p14:creationId xmlns:p14="http://schemas.microsoft.com/office/powerpoint/2010/main" val="274222738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2"/>
          <p:cNvGraphicFramePr>
            <a:graphicFrameLocks noGrp="1"/>
          </p:cNvGraphicFramePr>
          <p:nvPr>
            <p:extLst>
              <p:ext uri="{D42A27DB-BD31-4B8C-83A1-F6EECF244321}">
                <p14:modId xmlns:p14="http://schemas.microsoft.com/office/powerpoint/2010/main" val="428351716"/>
              </p:ext>
            </p:extLst>
          </p:nvPr>
        </p:nvGraphicFramePr>
        <p:xfrm>
          <a:off x="533400" y="228600"/>
          <a:ext cx="8229600" cy="6172200"/>
        </p:xfrm>
        <a:graphic>
          <a:graphicData uri="http://schemas.openxmlformats.org/drawingml/2006/table">
            <a:tbl>
              <a:tblPr firstRow="1" bandRow="1">
                <a:tableStyleId>{5C22544A-7EE6-4342-B048-85BDC9FD1C3A}</a:tableStyleId>
              </a:tblPr>
              <a:tblGrid>
                <a:gridCol w="8229600"/>
              </a:tblGrid>
              <a:tr h="420251">
                <a:tc>
                  <a:txBody>
                    <a:bodyPr/>
                    <a:lstStyle/>
                    <a:p>
                      <a:r>
                        <a:rPr lang="en-US" altLang="en-US" sz="3600" dirty="0" smtClean="0">
                          <a:solidFill>
                            <a:schemeClr val="tx1"/>
                          </a:solidFill>
                        </a:rPr>
                        <a:t>Functions of the Commission (SLEA)</a:t>
                      </a:r>
                      <a:endParaRPr lang="en-US" sz="3600" dirty="0">
                        <a:solidFill>
                          <a:schemeClr val="tx1"/>
                        </a:solidFill>
                      </a:endParaRPr>
                    </a:p>
                  </a:txBody>
                  <a:tcPr>
                    <a:solidFill>
                      <a:schemeClr val="accent6">
                        <a:lumMod val="40000"/>
                        <a:lumOff val="60000"/>
                      </a:schemeClr>
                    </a:solidFill>
                  </a:tcPr>
                </a:tc>
              </a:tr>
              <a:tr h="347011">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800" kern="1200" dirty="0" smtClean="0">
                          <a:solidFill>
                            <a:schemeClr val="dk1"/>
                          </a:solidFill>
                          <a:effectLst/>
                          <a:latin typeface="+mn-lt"/>
                          <a:ea typeface="+mn-ea"/>
                          <a:cs typeface="+mn-cs"/>
                        </a:rPr>
                        <a:t>(a)     Advise the Government </a:t>
                      </a:r>
                    </a:p>
                  </a:txBody>
                  <a:tcPr>
                    <a:solidFill>
                      <a:schemeClr val="accent6">
                        <a:lumMod val="40000"/>
                        <a:lumOff val="60000"/>
                      </a:schemeClr>
                    </a:solidFill>
                  </a:tcPr>
                </a:tc>
              </a:tr>
              <a:tr h="416031">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800" kern="1200" dirty="0" smtClean="0">
                          <a:solidFill>
                            <a:schemeClr val="dk1"/>
                          </a:solidFill>
                          <a:effectLst/>
                          <a:latin typeface="+mn-lt"/>
                          <a:ea typeface="+mn-ea"/>
                          <a:cs typeface="+mn-cs"/>
                        </a:rPr>
                        <a:t>(b)     Exercise licensing, regulatory and inspection functions</a:t>
                      </a:r>
                    </a:p>
                  </a:txBody>
                  <a:tcPr>
                    <a:solidFill>
                      <a:schemeClr val="accent6">
                        <a:lumMod val="40000"/>
                        <a:lumOff val="60000"/>
                      </a:schemeClr>
                    </a:solidFill>
                  </a:tcPr>
                </a:tc>
              </a:tr>
              <a:tr h="416031">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800" kern="1200" dirty="0" smtClean="0">
                          <a:solidFill>
                            <a:schemeClr val="dk1"/>
                          </a:solidFill>
                          <a:effectLst/>
                          <a:latin typeface="+mn-lt"/>
                          <a:ea typeface="+mn-ea"/>
                          <a:cs typeface="+mn-cs"/>
                        </a:rPr>
                        <a:t>(c)     Approve technical and operational codes and standards</a:t>
                      </a:r>
                    </a:p>
                  </a:txBody>
                  <a:tcPr>
                    <a:solidFill>
                      <a:schemeClr val="accent6">
                        <a:lumMod val="40000"/>
                        <a:lumOff val="60000"/>
                      </a:schemeClr>
                    </a:solidFill>
                  </a:tcPr>
                </a:tc>
              </a:tr>
              <a:tr h="416031">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800" kern="1200" dirty="0" smtClean="0">
                          <a:solidFill>
                            <a:schemeClr val="dk1"/>
                          </a:solidFill>
                          <a:effectLst/>
                          <a:latin typeface="+mn-lt"/>
                          <a:ea typeface="+mn-ea"/>
                          <a:cs typeface="+mn-cs"/>
                        </a:rPr>
                        <a:t>(d)    Regulate tariffs and other charges </a:t>
                      </a:r>
                    </a:p>
                  </a:txBody>
                  <a:tcPr>
                    <a:solidFill>
                      <a:schemeClr val="accent6">
                        <a:lumMod val="40000"/>
                        <a:lumOff val="60000"/>
                      </a:schemeClr>
                    </a:solidFill>
                  </a:tcPr>
                </a:tc>
              </a:tr>
              <a:tr h="416031">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800" kern="1200" dirty="0" smtClean="0">
                          <a:solidFill>
                            <a:schemeClr val="dk1"/>
                          </a:solidFill>
                          <a:effectLst/>
                          <a:latin typeface="+mn-lt"/>
                          <a:ea typeface="+mn-ea"/>
                          <a:cs typeface="+mn-cs"/>
                        </a:rPr>
                        <a:t>(e)    Publish a statement setting out the rights and obligations of consumers</a:t>
                      </a:r>
                      <a:endParaRPr lang="en-US" dirty="0" smtClean="0">
                        <a:effectLst/>
                      </a:endParaRPr>
                    </a:p>
                  </a:txBody>
                  <a:tcPr>
                    <a:solidFill>
                      <a:schemeClr val="accent6">
                        <a:lumMod val="40000"/>
                        <a:lumOff val="60000"/>
                      </a:schemeClr>
                    </a:solidFill>
                  </a:tcPr>
                </a:tc>
              </a:tr>
              <a:tr h="347011">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smtClean="0"/>
                        <a:t>(f)</a:t>
                      </a:r>
                      <a:r>
                        <a:rPr lang="en-GB" sz="1800" kern="1200" dirty="0" smtClean="0">
                          <a:solidFill>
                            <a:schemeClr val="dk1"/>
                          </a:solidFill>
                          <a:effectLst/>
                          <a:latin typeface="+mn-lt"/>
                          <a:ea typeface="+mn-ea"/>
                          <a:cs typeface="+mn-cs"/>
                        </a:rPr>
                        <a:t>     Collect and record information </a:t>
                      </a:r>
                      <a:endParaRPr lang="en-US" dirty="0" smtClean="0">
                        <a:effectLst/>
                      </a:endParaRPr>
                    </a:p>
                  </a:txBody>
                  <a:tcPr>
                    <a:solidFill>
                      <a:schemeClr val="accent6">
                        <a:lumMod val="40000"/>
                        <a:lumOff val="60000"/>
                      </a:schemeClr>
                    </a:solidFill>
                  </a:tcPr>
                </a:tc>
              </a:tr>
              <a:tr h="416031">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smtClean="0"/>
                        <a:t>(g)</a:t>
                      </a:r>
                      <a:r>
                        <a:rPr lang="en-GB" sz="1800" kern="1200" dirty="0" smtClean="0">
                          <a:solidFill>
                            <a:schemeClr val="dk1"/>
                          </a:solidFill>
                          <a:effectLst/>
                          <a:latin typeface="+mn-lt"/>
                          <a:ea typeface="+mn-ea"/>
                          <a:cs typeface="+mn-cs"/>
                        </a:rPr>
                        <a:t>     Set and enforce technical and other standards </a:t>
                      </a:r>
                      <a:endParaRPr lang="en-US" dirty="0" smtClean="0">
                        <a:effectLst/>
                      </a:endParaRPr>
                    </a:p>
                  </a:txBody>
                  <a:tcPr>
                    <a:solidFill>
                      <a:schemeClr val="accent6">
                        <a:lumMod val="40000"/>
                        <a:lumOff val="60000"/>
                      </a:schemeClr>
                    </a:solidFill>
                  </a:tcPr>
                </a:tc>
              </a:tr>
              <a:tr h="457634">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smtClean="0"/>
                        <a:t>(h)</a:t>
                      </a:r>
                      <a:r>
                        <a:rPr lang="en-GB" sz="1800" kern="1200" dirty="0" smtClean="0">
                          <a:solidFill>
                            <a:schemeClr val="dk1"/>
                          </a:solidFill>
                          <a:effectLst/>
                          <a:latin typeface="+mn-lt"/>
                          <a:ea typeface="+mn-ea"/>
                          <a:cs typeface="+mn-cs"/>
                        </a:rPr>
                        <a:t>    Promote the efficient use and conservation of electricity</a:t>
                      </a:r>
                      <a:endParaRPr lang="en-US" dirty="0" smtClean="0">
                        <a:effectLst/>
                      </a:endParaRPr>
                    </a:p>
                  </a:txBody>
                  <a:tcPr>
                    <a:solidFill>
                      <a:schemeClr val="accent6">
                        <a:lumMod val="40000"/>
                        <a:lumOff val="60000"/>
                      </a:schemeClr>
                    </a:solidFill>
                  </a:tcPr>
                </a:tc>
              </a:tr>
              <a:tr h="607270">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smtClean="0"/>
                        <a:t>(</a:t>
                      </a:r>
                      <a:r>
                        <a:rPr lang="en-US" dirty="0" err="1" smtClean="0"/>
                        <a:t>i</a:t>
                      </a:r>
                      <a:r>
                        <a:rPr lang="en-US" dirty="0" smtClean="0"/>
                        <a:t>)</a:t>
                      </a:r>
                      <a:r>
                        <a:rPr lang="en-GB" sz="1800" kern="1200" dirty="0" smtClean="0">
                          <a:solidFill>
                            <a:schemeClr val="dk1"/>
                          </a:solidFill>
                          <a:effectLst/>
                          <a:latin typeface="+mn-lt"/>
                          <a:ea typeface="+mn-ea"/>
                          <a:cs typeface="+mn-cs"/>
                        </a:rPr>
                        <a:t>      Prepare</a:t>
                      </a:r>
                      <a:r>
                        <a:rPr lang="en-GB" sz="1800" kern="1200" baseline="0" dirty="0" smtClean="0">
                          <a:solidFill>
                            <a:schemeClr val="dk1"/>
                          </a:solidFill>
                          <a:effectLst/>
                          <a:latin typeface="+mn-lt"/>
                          <a:ea typeface="+mn-ea"/>
                          <a:cs typeface="+mn-cs"/>
                        </a:rPr>
                        <a:t> the</a:t>
                      </a:r>
                      <a:r>
                        <a:rPr lang="en-GB" sz="1800" kern="1200" dirty="0" smtClean="0">
                          <a:solidFill>
                            <a:schemeClr val="dk1"/>
                          </a:solidFill>
                          <a:effectLst/>
                          <a:latin typeface="+mn-lt"/>
                          <a:ea typeface="+mn-ea"/>
                          <a:cs typeface="+mn-cs"/>
                        </a:rPr>
                        <a:t> regulatory manual </a:t>
                      </a:r>
                      <a:endParaRPr lang="en-US" dirty="0" smtClean="0">
                        <a:effectLs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dirty="0" smtClean="0">
                        <a:effectLst/>
                      </a:endParaRPr>
                    </a:p>
                  </a:txBody>
                  <a:tcPr>
                    <a:solidFill>
                      <a:schemeClr val="accent6">
                        <a:lumMod val="40000"/>
                        <a:lumOff val="60000"/>
                      </a:schemeClr>
                    </a:solidFill>
                  </a:tcPr>
                </a:tc>
              </a:tr>
              <a:tr h="708331">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800" kern="1200" dirty="0" smtClean="0">
                          <a:solidFill>
                            <a:schemeClr val="dk1"/>
                          </a:solidFill>
                          <a:effectLst/>
                          <a:latin typeface="+mn-lt"/>
                          <a:ea typeface="+mn-ea"/>
                          <a:cs typeface="+mn-cs"/>
                        </a:rPr>
                        <a:t>(j)     Consult any person or group of persons who may be affected or likely to be affected by the decisions of the Commission</a:t>
                      </a:r>
                      <a:endParaRPr lang="en-US" dirty="0" smtClean="0">
                        <a:effectLst/>
                      </a:endParaRPr>
                    </a:p>
                  </a:txBody>
                  <a:tcPr>
                    <a:solidFill>
                      <a:schemeClr val="accent6">
                        <a:lumMod val="40000"/>
                        <a:lumOff val="60000"/>
                      </a:schemeClr>
                    </a:solidFill>
                  </a:tcPr>
                </a:tc>
              </a:tr>
              <a:tr h="685800">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smtClean="0"/>
                        <a:t>(k)</a:t>
                      </a:r>
                      <a:r>
                        <a:rPr lang="en-GB" sz="1800" kern="1200" dirty="0" smtClean="0">
                          <a:solidFill>
                            <a:schemeClr val="dk1"/>
                          </a:solidFill>
                          <a:effectLst/>
                          <a:latin typeface="+mn-lt"/>
                          <a:ea typeface="+mn-ea"/>
                          <a:cs typeface="+mn-cs"/>
                        </a:rPr>
                        <a:t>     Undertake all incidental or ancillary measures that it considers appropriate for the effective discharge of the Commission's functions</a:t>
                      </a:r>
                      <a:endParaRPr lang="en-US" dirty="0" smtClean="0">
                        <a:effectLs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dirty="0" smtClean="0">
                        <a:effectLst/>
                      </a:endParaRPr>
                    </a:p>
                  </a:txBody>
                  <a:tcPr>
                    <a:solidFill>
                      <a:schemeClr val="accent6">
                        <a:lumMod val="40000"/>
                        <a:lumOff val="60000"/>
                      </a:schemeClr>
                    </a:solidFill>
                  </a:tcPr>
                </a:tc>
              </a:tr>
            </a:tbl>
          </a:graphicData>
        </a:graphic>
      </p:graphicFrame>
    </p:spTree>
    <p:extLst>
      <p:ext uri="{BB962C8B-B14F-4D97-AF65-F5344CB8AC3E}">
        <p14:creationId xmlns:p14="http://schemas.microsoft.com/office/powerpoint/2010/main" val="38822260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extLst>
              <p:ext uri="{D42A27DB-BD31-4B8C-83A1-F6EECF244321}">
                <p14:modId xmlns:p14="http://schemas.microsoft.com/office/powerpoint/2010/main" val="2506994845"/>
              </p:ext>
            </p:extLst>
          </p:nvPr>
        </p:nvGraphicFramePr>
        <p:xfrm>
          <a:off x="107504" y="548680"/>
          <a:ext cx="8839200" cy="5809592"/>
        </p:xfrm>
        <a:graphic>
          <a:graphicData uri="http://schemas.openxmlformats.org/drawingml/2006/table">
            <a:tbl>
              <a:tblPr firstRow="1" bandRow="1">
                <a:tableStyleId>{5C22544A-7EE6-4342-B048-85BDC9FD1C3A}</a:tableStyleId>
              </a:tblPr>
              <a:tblGrid>
                <a:gridCol w="8839200"/>
              </a:tblGrid>
              <a:tr h="469288">
                <a:tc>
                  <a:txBody>
                    <a:bodyPr/>
                    <a:lstStyle/>
                    <a:p>
                      <a:r>
                        <a:rPr lang="en-US" sz="3600" dirty="0" smtClean="0">
                          <a:solidFill>
                            <a:schemeClr val="tx1"/>
                          </a:solidFill>
                        </a:rPr>
                        <a:t>Objectives of the Commission (SLEA)</a:t>
                      </a:r>
                      <a:endParaRPr lang="en-US" sz="3600" dirty="0">
                        <a:solidFill>
                          <a:schemeClr val="tx1"/>
                        </a:solidFill>
                      </a:endParaRPr>
                    </a:p>
                  </a:txBody>
                  <a:tcPr>
                    <a:solidFill>
                      <a:schemeClr val="accent2">
                        <a:lumMod val="20000"/>
                        <a:lumOff val="80000"/>
                      </a:schemeClr>
                    </a:solidFill>
                  </a:tcPr>
                </a:tc>
              </a:tr>
              <a:tr h="1343949">
                <a:tc>
                  <a:txBody>
                    <a:bodyPr/>
                    <a:lstStyle/>
                    <a:p>
                      <a:r>
                        <a:rPr lang="en-US" dirty="0" smtClean="0"/>
                        <a:t>1) Protect the interests of consumers in relation to the supply of electricity, by promoting   efficiency, economy and safety by persons engaged in, or in commercial activities connected  with, the generation, transmission, distribution, supply and use of electricity </a:t>
                      </a:r>
                      <a:endParaRPr lang="en-US" dirty="0"/>
                    </a:p>
                  </a:txBody>
                  <a:tcPr>
                    <a:solidFill>
                      <a:schemeClr val="accent2">
                        <a:lumMod val="20000"/>
                        <a:lumOff val="80000"/>
                      </a:schemeClr>
                    </a:solidFill>
                  </a:tcPr>
                </a:tc>
              </a:tr>
              <a:tr h="469288">
                <a:tc>
                  <a:txBody>
                    <a:bodyPr/>
                    <a:lstStyle/>
                    <a:p>
                      <a:r>
                        <a:rPr lang="en-US" dirty="0" smtClean="0"/>
                        <a:t>2) Secure that all demands for electricity in Sri Lanka are met</a:t>
                      </a:r>
                      <a:endParaRPr lang="en-US" dirty="0"/>
                    </a:p>
                  </a:txBody>
                  <a:tcPr>
                    <a:solidFill>
                      <a:schemeClr val="accent2">
                        <a:lumMod val="20000"/>
                        <a:lumOff val="80000"/>
                      </a:schemeClr>
                    </a:solidFill>
                  </a:tcPr>
                </a:tc>
              </a:tr>
              <a:tr h="810003">
                <a:tc>
                  <a:txBody>
                    <a:bodyPr/>
                    <a:lstStyle/>
                    <a:p>
                      <a:r>
                        <a:rPr lang="en-US" dirty="0" smtClean="0"/>
                        <a:t>3) Secure that licensees acting efficiently will be able to finance the carrying on of the activities </a:t>
                      </a:r>
                      <a:endParaRPr lang="en-US" dirty="0"/>
                    </a:p>
                  </a:txBody>
                  <a:tcPr>
                    <a:solidFill>
                      <a:schemeClr val="accent2">
                        <a:lumMod val="20000"/>
                        <a:lumOff val="80000"/>
                      </a:schemeClr>
                    </a:solidFill>
                  </a:tcPr>
                </a:tc>
              </a:tr>
              <a:tr h="469288">
                <a:tc>
                  <a:txBody>
                    <a:bodyPr/>
                    <a:lstStyle/>
                    <a:p>
                      <a:r>
                        <a:rPr lang="en-US" dirty="0" smtClean="0"/>
                        <a:t>4) Promote the efficient use of electricity supplied to premises</a:t>
                      </a:r>
                      <a:endParaRPr lang="en-US" dirty="0"/>
                    </a:p>
                  </a:txBody>
                  <a:tcPr>
                    <a:solidFill>
                      <a:schemeClr val="accent2">
                        <a:lumMod val="20000"/>
                        <a:lumOff val="80000"/>
                      </a:schemeClr>
                    </a:solidFill>
                  </a:tcPr>
                </a:tc>
              </a:tr>
              <a:tr h="692328">
                <a:tc>
                  <a:txBody>
                    <a:bodyPr/>
                    <a:lstStyle/>
                    <a:p>
                      <a:r>
                        <a:rPr lang="en-US" dirty="0" smtClean="0"/>
                        <a:t>5) Protect the public from dangers arising from the generation, transmission, distribution, supply or use of electricity</a:t>
                      </a:r>
                      <a:endParaRPr lang="en-US" dirty="0"/>
                    </a:p>
                  </a:txBody>
                  <a:tcPr>
                    <a:solidFill>
                      <a:schemeClr val="accent2">
                        <a:lumMod val="20000"/>
                        <a:lumOff val="80000"/>
                      </a:schemeClr>
                    </a:solidFill>
                  </a:tcPr>
                </a:tc>
              </a:tr>
              <a:tr h="692328">
                <a:tc>
                  <a:txBody>
                    <a:bodyPr/>
                    <a:lstStyle/>
                    <a:p>
                      <a:r>
                        <a:rPr lang="en-US" dirty="0" smtClean="0"/>
                        <a:t>6) Give effect to any guidance on environmental objectives notified to the Commission by the  Central Environmental Authority or where applicable, a Provincial Council</a:t>
                      </a:r>
                      <a:endParaRPr lang="en-US" dirty="0"/>
                    </a:p>
                  </a:txBody>
                  <a:tcPr>
                    <a:solidFill>
                      <a:schemeClr val="accent2">
                        <a:lumMod val="20000"/>
                        <a:lumOff val="80000"/>
                      </a:schemeClr>
                    </a:solidFill>
                  </a:tcPr>
                </a:tc>
              </a:tr>
              <a:tr h="692328">
                <a:tc>
                  <a:txBody>
                    <a:bodyPr/>
                    <a:lstStyle/>
                    <a:p>
                      <a:r>
                        <a:rPr lang="en-US" dirty="0" smtClean="0"/>
                        <a:t>7) Promote competition, where appropriate</a:t>
                      </a:r>
                    </a:p>
                    <a:p>
                      <a:endParaRPr lang="en-US" dirty="0"/>
                    </a:p>
                  </a:txBody>
                  <a:tcPr>
                    <a:solidFill>
                      <a:schemeClr val="accent2">
                        <a:lumMod val="20000"/>
                        <a:lumOff val="80000"/>
                      </a:schemeClr>
                    </a:solidFill>
                  </a:tcPr>
                </a:tc>
              </a:tr>
            </a:tbl>
          </a:graphicData>
        </a:graphic>
      </p:graphicFrame>
    </p:spTree>
    <p:extLst>
      <p:ext uri="{BB962C8B-B14F-4D97-AF65-F5344CB8AC3E}">
        <p14:creationId xmlns:p14="http://schemas.microsoft.com/office/powerpoint/2010/main" val="3196270059"/>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Apex</Template>
  <TotalTime>572</TotalTime>
  <Words>715</Words>
  <Application>Microsoft Office PowerPoint</Application>
  <PresentationFormat>On-screen Show (4:3)</PresentationFormat>
  <Paragraphs>128</Paragraphs>
  <Slides>15</Slides>
  <Notes>0</Notes>
  <HiddenSlides>0</HiddenSlides>
  <MMClips>0</MMClips>
  <ScaleCrop>false</ScaleCrop>
  <HeadingPairs>
    <vt:vector size="4" baseType="variant">
      <vt:variant>
        <vt:lpstr>Theme</vt:lpstr>
      </vt:variant>
      <vt:variant>
        <vt:i4>1</vt:i4>
      </vt:variant>
      <vt:variant>
        <vt:lpstr>Slide Titles</vt:lpstr>
      </vt:variant>
      <vt:variant>
        <vt:i4>15</vt:i4>
      </vt:variant>
    </vt:vector>
  </HeadingPairs>
  <TitlesOfParts>
    <vt:vector size="16" baseType="lpstr">
      <vt:lpstr>Office Theme</vt:lpstr>
      <vt:lpstr>Current Status of Power Sector Reforms in Sri Lanka</vt:lpstr>
      <vt:lpstr>Content</vt:lpstr>
      <vt:lpstr>Legal Framework</vt:lpstr>
      <vt:lpstr>PowerPoint Presentation</vt:lpstr>
      <vt:lpstr>LICENSEES (Single Buyer Model)</vt:lpstr>
      <vt:lpstr>CONSUMERS</vt:lpstr>
      <vt:lpstr>REGULATOR</vt:lpstr>
      <vt:lpstr>PowerPoint Presentation</vt:lpstr>
      <vt:lpstr>PowerPoint Presentation</vt:lpstr>
      <vt:lpstr>REGULATORY INTERVENSIONS Applicable to all Licensees</vt:lpstr>
      <vt:lpstr>REGULATORY INTERVENSIONS Applicable to Transmission Licensee</vt:lpstr>
      <vt:lpstr>REGULATORY INTERVENSIONS Applicable to Distribution and Supply Licensees</vt:lpstr>
      <vt:lpstr>Measuring the Performance</vt:lpstr>
      <vt:lpstr>PowerPoint Presentation</vt:lpstr>
      <vt:lpstr>Thank You</vt:lpstr>
    </vt:vector>
  </TitlesOfParts>
  <Company>Hewlett-Packard Company</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Gamini</dc:creator>
  <cp:lastModifiedBy>Gamini</cp:lastModifiedBy>
  <cp:revision>38</cp:revision>
  <dcterms:created xsi:type="dcterms:W3CDTF">2015-04-28T03:40:55Z</dcterms:created>
  <dcterms:modified xsi:type="dcterms:W3CDTF">2015-04-28T16:34:50Z</dcterms:modified>
</cp:coreProperties>
</file>