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06" r:id="rId2"/>
    <p:sldId id="307" r:id="rId3"/>
    <p:sldId id="257" r:id="rId4"/>
    <p:sldId id="258" r:id="rId5"/>
    <p:sldId id="259" r:id="rId6"/>
    <p:sldId id="263" r:id="rId7"/>
    <p:sldId id="260" r:id="rId8"/>
    <p:sldId id="261" r:id="rId9"/>
    <p:sldId id="267" r:id="rId10"/>
    <p:sldId id="271" r:id="rId11"/>
    <p:sldId id="274" r:id="rId12"/>
    <p:sldId id="264" r:id="rId13"/>
    <p:sldId id="262" r:id="rId14"/>
    <p:sldId id="265" r:id="rId15"/>
    <p:sldId id="266" r:id="rId16"/>
    <p:sldId id="313" r:id="rId17"/>
    <p:sldId id="278" r:id="rId18"/>
    <p:sldId id="314" r:id="rId19"/>
    <p:sldId id="281" r:id="rId20"/>
    <p:sldId id="283" r:id="rId21"/>
    <p:sldId id="288" r:id="rId22"/>
    <p:sldId id="289" r:id="rId23"/>
    <p:sldId id="291" r:id="rId24"/>
    <p:sldId id="284" r:id="rId25"/>
    <p:sldId id="290" r:id="rId26"/>
    <p:sldId id="286" r:id="rId27"/>
    <p:sldId id="292" r:id="rId28"/>
    <p:sldId id="294" r:id="rId29"/>
    <p:sldId id="305" r:id="rId30"/>
    <p:sldId id="296" r:id="rId31"/>
    <p:sldId id="297" r:id="rId32"/>
    <p:sldId id="298" r:id="rId33"/>
    <p:sldId id="309" r:id="rId34"/>
    <p:sldId id="310" r:id="rId35"/>
    <p:sldId id="311" r:id="rId36"/>
    <p:sldId id="312" r:id="rId37"/>
    <p:sldId id="31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91" d="100"/>
          <a:sy n="91" d="100"/>
        </p:scale>
        <p:origin x="-72" y="-4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F6BD35-1CF7-407D-9DC7-C6BE3E3159D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DCDF7AFA-11A8-44FB-9CE7-C0C5D987F9B8}">
      <dgm:prSet/>
      <dgm:spPr/>
      <dgm:t>
        <a:bodyPr/>
        <a:lstStyle/>
        <a:p>
          <a:pPr rtl="0"/>
          <a:r>
            <a:rPr lang="en-IN" dirty="0" smtClean="0"/>
            <a:t>THANK YOU…..</a:t>
          </a:r>
          <a:endParaRPr lang="en-IN" dirty="0"/>
        </a:p>
      </dgm:t>
    </dgm:pt>
    <dgm:pt modelId="{238D5423-0BBF-4238-86E3-8886CBA6453A}" type="parTrans" cxnId="{3488A433-2363-45C7-B268-7A0E5EDC7C9D}">
      <dgm:prSet/>
      <dgm:spPr/>
      <dgm:t>
        <a:bodyPr/>
        <a:lstStyle/>
        <a:p>
          <a:endParaRPr lang="en-IN"/>
        </a:p>
      </dgm:t>
    </dgm:pt>
    <dgm:pt modelId="{0C4701DB-A45B-4D06-9AD6-387964979ABF}" type="sibTrans" cxnId="{3488A433-2363-45C7-B268-7A0E5EDC7C9D}">
      <dgm:prSet/>
      <dgm:spPr/>
      <dgm:t>
        <a:bodyPr/>
        <a:lstStyle/>
        <a:p>
          <a:endParaRPr lang="en-IN"/>
        </a:p>
      </dgm:t>
    </dgm:pt>
    <dgm:pt modelId="{3F6C5723-C3D9-4EBD-B7AB-B1A961805872}" type="pres">
      <dgm:prSet presAssocID="{D0F6BD35-1CF7-407D-9DC7-C6BE3E3159D4}" presName="linear" presStyleCnt="0">
        <dgm:presLayoutVars>
          <dgm:animLvl val="lvl"/>
          <dgm:resizeHandles val="exact"/>
        </dgm:presLayoutVars>
      </dgm:prSet>
      <dgm:spPr/>
      <dgm:t>
        <a:bodyPr/>
        <a:lstStyle/>
        <a:p>
          <a:endParaRPr lang="en-IN"/>
        </a:p>
      </dgm:t>
    </dgm:pt>
    <dgm:pt modelId="{8C8F0FDD-82BF-4DAA-8488-94FDFF234431}" type="pres">
      <dgm:prSet presAssocID="{DCDF7AFA-11A8-44FB-9CE7-C0C5D987F9B8}" presName="parentText" presStyleLbl="node1" presStyleIdx="0" presStyleCnt="1">
        <dgm:presLayoutVars>
          <dgm:chMax val="0"/>
          <dgm:bulletEnabled val="1"/>
        </dgm:presLayoutVars>
      </dgm:prSet>
      <dgm:spPr/>
      <dgm:t>
        <a:bodyPr/>
        <a:lstStyle/>
        <a:p>
          <a:endParaRPr lang="en-IN"/>
        </a:p>
      </dgm:t>
    </dgm:pt>
  </dgm:ptLst>
  <dgm:cxnLst>
    <dgm:cxn modelId="{E38DDACA-C210-449D-851E-FB8FBA6CF79F}" type="presOf" srcId="{D0F6BD35-1CF7-407D-9DC7-C6BE3E3159D4}" destId="{3F6C5723-C3D9-4EBD-B7AB-B1A961805872}" srcOrd="0" destOrd="0" presId="urn:microsoft.com/office/officeart/2005/8/layout/vList2"/>
    <dgm:cxn modelId="{3488A433-2363-45C7-B268-7A0E5EDC7C9D}" srcId="{D0F6BD35-1CF7-407D-9DC7-C6BE3E3159D4}" destId="{DCDF7AFA-11A8-44FB-9CE7-C0C5D987F9B8}" srcOrd="0" destOrd="0" parTransId="{238D5423-0BBF-4238-86E3-8886CBA6453A}" sibTransId="{0C4701DB-A45B-4D06-9AD6-387964979ABF}"/>
    <dgm:cxn modelId="{F2116F6F-913E-49D3-AA41-49EAFFF6880F}" type="presOf" srcId="{DCDF7AFA-11A8-44FB-9CE7-C0C5D987F9B8}" destId="{8C8F0FDD-82BF-4DAA-8488-94FDFF234431}" srcOrd="0" destOrd="0" presId="urn:microsoft.com/office/officeart/2005/8/layout/vList2"/>
    <dgm:cxn modelId="{BFEB3A6C-365C-4F56-9172-76D462C54A7C}" type="presParOf" srcId="{3F6C5723-C3D9-4EBD-B7AB-B1A961805872}" destId="{8C8F0FDD-82BF-4DAA-8488-94FDFF23443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F0FDD-82BF-4DAA-8488-94FDFF234431}">
      <dsp:nvSpPr>
        <dsp:cNvPr id="0" name=""/>
        <dsp:cNvSpPr/>
      </dsp:nvSpPr>
      <dsp:spPr>
        <a:xfrm>
          <a:off x="0" y="414287"/>
          <a:ext cx="9144000" cy="15590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rtl="0">
            <a:lnSpc>
              <a:spcPct val="90000"/>
            </a:lnSpc>
            <a:spcBef>
              <a:spcPct val="0"/>
            </a:spcBef>
            <a:spcAft>
              <a:spcPct val="35000"/>
            </a:spcAft>
          </a:pPr>
          <a:r>
            <a:rPr lang="en-IN" sz="6500" kern="1200" dirty="0" smtClean="0"/>
            <a:t>THANK YOU…..</a:t>
          </a:r>
          <a:endParaRPr lang="en-IN" sz="6500" kern="1200" dirty="0"/>
        </a:p>
      </dsp:txBody>
      <dsp:txXfrm>
        <a:off x="76105" y="490392"/>
        <a:ext cx="8991790" cy="14068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FE4B89-6F4A-4C5F-AEA2-9E42E0705A26}" type="datetimeFigureOut">
              <a:rPr lang="en-US" smtClean="0"/>
              <a:pPr/>
              <a:t>11/26/2015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2B10A9-2718-43A8-A614-51E5D27D3F0C}" type="slidenum">
              <a:rPr lang="en-US" smtClean="0"/>
              <a:pPr/>
              <a:t>‹#›</a:t>
            </a:fld>
            <a:endParaRPr lang="en-US"/>
          </a:p>
        </p:txBody>
      </p:sp>
    </p:spTree>
    <p:extLst>
      <p:ext uri="{BB962C8B-B14F-4D97-AF65-F5344CB8AC3E}">
        <p14:creationId xmlns:p14="http://schemas.microsoft.com/office/powerpoint/2010/main" val="1959373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AC4854-5A9F-445A-9A3C-842D5FAEA214}" type="slidenum">
              <a:rPr lang="en-US" smtClean="0"/>
              <a:pPr/>
              <a:t>1</a:t>
            </a:fld>
            <a:endParaRPr lang="en-US"/>
          </a:p>
        </p:txBody>
      </p:sp>
    </p:spTree>
    <p:extLst>
      <p:ext uri="{BB962C8B-B14F-4D97-AF65-F5344CB8AC3E}">
        <p14:creationId xmlns:p14="http://schemas.microsoft.com/office/powerpoint/2010/main" val="776440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3215809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421911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46770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2406454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2387747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1227715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1670565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47385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381708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24812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F55F85-C62A-4522-8B5C-36B84ABDF299}" type="datetimeFigureOut">
              <a:rPr lang="en-US" smtClean="0"/>
              <a:pPr/>
              <a:t>11/26/2015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5B034-0B1A-4966-B420-BFA5F24E1F1A}" type="slidenum">
              <a:rPr lang="en-US" smtClean="0"/>
              <a:pPr/>
              <a:t>‹#›</a:t>
            </a:fld>
            <a:endParaRPr lang="en-US"/>
          </a:p>
        </p:txBody>
      </p:sp>
    </p:spTree>
    <p:extLst>
      <p:ext uri="{BB962C8B-B14F-4D97-AF65-F5344CB8AC3E}">
        <p14:creationId xmlns:p14="http://schemas.microsoft.com/office/powerpoint/2010/main" val="2285142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F55F85-C62A-4522-8B5C-36B84ABDF299}" type="datetimeFigureOut">
              <a:rPr lang="en-US" smtClean="0"/>
              <a:pPr/>
              <a:t>11/26/2015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5B034-0B1A-4966-B420-BFA5F24E1F1A}" type="slidenum">
              <a:rPr lang="en-US" smtClean="0"/>
              <a:pPr/>
              <a:t>‹#›</a:t>
            </a:fld>
            <a:endParaRPr lang="en-US"/>
          </a:p>
        </p:txBody>
      </p:sp>
    </p:spTree>
    <p:extLst>
      <p:ext uri="{BB962C8B-B14F-4D97-AF65-F5344CB8AC3E}">
        <p14:creationId xmlns:p14="http://schemas.microsoft.com/office/powerpoint/2010/main" val="55316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33400"/>
            <a:ext cx="10993846" cy="1676400"/>
          </a:xfrm>
        </p:spPr>
        <p:txBody>
          <a:bodyPr>
            <a:normAutofit/>
          </a:bodyPr>
          <a:lstStyle/>
          <a:p>
            <a:pPr algn="ctr"/>
            <a:r>
              <a:rPr lang="en-US" b="1" cap="none" dirty="0" smtClean="0">
                <a:solidFill>
                  <a:srgbClr val="FF0000"/>
                </a:solidFill>
              </a:rPr>
              <a:t>Coal Genesis and </a:t>
            </a:r>
            <a:r>
              <a:rPr lang="en-US" b="1" cap="none" dirty="0" err="1" smtClean="0">
                <a:solidFill>
                  <a:srgbClr val="FF0000"/>
                </a:solidFill>
              </a:rPr>
              <a:t>Characterisation</a:t>
            </a:r>
            <a:r>
              <a:rPr lang="en-US" b="1" cap="none" dirty="0" smtClean="0">
                <a:solidFill>
                  <a:srgbClr val="FF0000"/>
                </a:solidFill>
              </a:rPr>
              <a:t>  </a:t>
            </a:r>
            <a:r>
              <a:rPr lang="en-US" b="1" dirty="0" smtClean="0">
                <a:solidFill>
                  <a:srgbClr val="FF0000"/>
                </a:solidFill>
              </a:rPr>
              <a:t> </a:t>
            </a:r>
            <a:endParaRPr lang="en-US" b="1"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819400"/>
            <a:ext cx="161713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20800" y="4038602"/>
            <a:ext cx="9855200" cy="2246769"/>
          </a:xfrm>
          <a:prstGeom prst="rect">
            <a:avLst/>
          </a:prstGeom>
          <a:noFill/>
        </p:spPr>
        <p:txBody>
          <a:bodyPr wrap="square" rtlCol="0">
            <a:spAutoFit/>
          </a:bodyPr>
          <a:lstStyle/>
          <a:p>
            <a:pPr algn="ctr"/>
            <a:r>
              <a:rPr lang="en-US" sz="2800" b="1" dirty="0" smtClean="0">
                <a:solidFill>
                  <a:srgbClr val="FF0000"/>
                </a:solidFill>
                <a:latin typeface="Arial" pitchFamily="34" charset="0"/>
                <a:ea typeface="Batang" pitchFamily="18" charset="-127"/>
                <a:cs typeface="Arial" pitchFamily="34" charset="0"/>
              </a:rPr>
              <a:t>Dr. B. K. </a:t>
            </a:r>
            <a:r>
              <a:rPr lang="en-US" sz="2800" b="1" dirty="0" err="1" smtClean="0">
                <a:solidFill>
                  <a:srgbClr val="FF0000"/>
                </a:solidFill>
                <a:latin typeface="Arial" pitchFamily="34" charset="0"/>
                <a:ea typeface="Batang" pitchFamily="18" charset="-127"/>
                <a:cs typeface="Arial" pitchFamily="34" charset="0"/>
              </a:rPr>
              <a:t>Prusty</a:t>
            </a:r>
            <a:endParaRPr lang="en-US" sz="2800" b="1" dirty="0" smtClean="0">
              <a:solidFill>
                <a:srgbClr val="FF0000"/>
              </a:solidFill>
              <a:latin typeface="Arial" pitchFamily="34" charset="0"/>
              <a:ea typeface="Batang" pitchFamily="18" charset="-127"/>
              <a:cs typeface="Arial" pitchFamily="34" charset="0"/>
            </a:endParaRPr>
          </a:p>
          <a:p>
            <a:pPr algn="ctr"/>
            <a:r>
              <a:rPr lang="en-US" sz="2800" b="1" dirty="0" smtClean="0">
                <a:solidFill>
                  <a:schemeClr val="accent2"/>
                </a:solidFill>
                <a:latin typeface="Arial" pitchFamily="34" charset="0"/>
                <a:ea typeface="Batang" pitchFamily="18" charset="-127"/>
                <a:cs typeface="Arial" pitchFamily="34" charset="0"/>
              </a:rPr>
              <a:t>Assistant Professor </a:t>
            </a:r>
          </a:p>
          <a:p>
            <a:pPr algn="ctr"/>
            <a:r>
              <a:rPr lang="en-US" sz="2800" dirty="0" smtClean="0">
                <a:solidFill>
                  <a:srgbClr val="7030A0"/>
                </a:solidFill>
                <a:latin typeface="Century Schoolbook" pitchFamily="18" charset="0"/>
                <a:cs typeface="Arial" pitchFamily="34" charset="0"/>
              </a:rPr>
              <a:t>Department of Mining Engineering</a:t>
            </a:r>
          </a:p>
          <a:p>
            <a:pPr algn="ctr"/>
            <a:r>
              <a:rPr lang="en-US" sz="2800" dirty="0" smtClean="0">
                <a:solidFill>
                  <a:srgbClr val="0606EA"/>
                </a:solidFill>
                <a:latin typeface="Century Schoolbook" pitchFamily="18" charset="0"/>
                <a:cs typeface="Arial" pitchFamily="34" charset="0"/>
              </a:rPr>
              <a:t>Indian Institute of Technology </a:t>
            </a:r>
            <a:r>
              <a:rPr lang="en-US" sz="2800" dirty="0" err="1" smtClean="0">
                <a:solidFill>
                  <a:srgbClr val="0606EA"/>
                </a:solidFill>
                <a:latin typeface="Century Schoolbook" pitchFamily="18" charset="0"/>
                <a:cs typeface="Arial" pitchFamily="34" charset="0"/>
              </a:rPr>
              <a:t>Kharagpur</a:t>
            </a:r>
            <a:endParaRPr lang="en-US" sz="2800" dirty="0" smtClean="0">
              <a:solidFill>
                <a:srgbClr val="0606EA"/>
              </a:solidFill>
              <a:latin typeface="Century Schoolbook" pitchFamily="18" charset="0"/>
              <a:cs typeface="Arial" pitchFamily="34" charset="0"/>
            </a:endParaRPr>
          </a:p>
          <a:p>
            <a:pPr algn="ctr"/>
            <a:endParaRPr lang="en-US" sz="280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1053112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62" name="Rectangle 2"/>
          <p:cNvSpPr>
            <a:spLocks noGrp="1" noChangeArrowheads="1"/>
          </p:cNvSpPr>
          <p:nvPr>
            <p:ph type="title"/>
          </p:nvPr>
        </p:nvSpPr>
        <p:spPr>
          <a:xfrm>
            <a:off x="1344636" y="195668"/>
            <a:ext cx="10515600" cy="1225282"/>
          </a:xfrm>
        </p:spPr>
        <p:txBody>
          <a:bodyPr>
            <a:normAutofit fontScale="90000"/>
          </a:bodyPr>
          <a:lstStyle/>
          <a:p>
            <a:r>
              <a:rPr lang="en-US" sz="3200" dirty="0" smtClean="0"/>
              <a:t>				Liptinite</a:t>
            </a:r>
            <a:br>
              <a:rPr lang="en-US" sz="3200" dirty="0" smtClean="0"/>
            </a:br>
            <a:r>
              <a:rPr lang="en-US" sz="3200" dirty="0"/>
              <a:t/>
            </a:r>
            <a:br>
              <a:rPr lang="en-US" sz="3200" dirty="0"/>
            </a:br>
            <a:r>
              <a:rPr lang="en-US" sz="3200" dirty="0" smtClean="0"/>
              <a:t>Alginite                           Cutinite                             Resinite</a:t>
            </a:r>
            <a:endParaRPr lang="en-US" sz="3200" dirty="0"/>
          </a:p>
        </p:txBody>
      </p:sp>
      <p:sp>
        <p:nvSpPr>
          <p:cNvPr id="1423363" name="Rectangle 3"/>
          <p:cNvSpPr>
            <a:spLocks noGrp="1" noChangeArrowheads="1"/>
          </p:cNvSpPr>
          <p:nvPr>
            <p:ph type="body" idx="1"/>
          </p:nvPr>
        </p:nvSpPr>
        <p:spPr>
          <a:xfrm>
            <a:off x="285238" y="4214446"/>
            <a:ext cx="3152775" cy="1722120"/>
          </a:xfrm>
        </p:spPr>
        <p:txBody>
          <a:bodyPr>
            <a:normAutofit/>
          </a:bodyPr>
          <a:lstStyle/>
          <a:p>
            <a:pPr>
              <a:lnSpc>
                <a:spcPct val="80000"/>
              </a:lnSpc>
            </a:pPr>
            <a:r>
              <a:rPr lang="en-US" sz="2000" dirty="0"/>
              <a:t>Marine and freshwater algae. Sub-macerals include </a:t>
            </a:r>
            <a:r>
              <a:rPr lang="en-US" sz="2000" dirty="0" err="1"/>
              <a:t>Telalginite</a:t>
            </a:r>
            <a:r>
              <a:rPr lang="en-US" sz="2000" dirty="0"/>
              <a:t> (individual and colonial algae) and </a:t>
            </a:r>
            <a:r>
              <a:rPr lang="en-US" sz="2000" dirty="0" err="1"/>
              <a:t>Lamalginite</a:t>
            </a:r>
            <a:r>
              <a:rPr lang="en-US" sz="2000" dirty="0"/>
              <a:t> (thin, laminar algae) </a:t>
            </a:r>
          </a:p>
        </p:txBody>
      </p:sp>
      <p:pic>
        <p:nvPicPr>
          <p:cNvPr id="1423364" name="Picture 4" descr="algin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38" y="1548840"/>
            <a:ext cx="3152775" cy="24098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a:xfrm>
            <a:off x="4251033" y="4214446"/>
            <a:ext cx="3036031" cy="4804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t>Waxy cuticles from plant leaves </a:t>
            </a:r>
            <a:endParaRPr lang="en-US" sz="2000" dirty="0"/>
          </a:p>
        </p:txBody>
      </p:sp>
      <p:pic>
        <p:nvPicPr>
          <p:cNvPr id="6" name="Picture 4" descr="cutin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1315" y="1548840"/>
            <a:ext cx="3037918" cy="24098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txBox="1">
            <a:spLocks noChangeArrowheads="1"/>
          </p:cNvSpPr>
          <p:nvPr/>
        </p:nvSpPr>
        <p:spPr>
          <a:xfrm>
            <a:off x="8338489" y="4214446"/>
            <a:ext cx="2297988" cy="3645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smtClean="0"/>
              <a:t>Resins, fats and oils from plant bark, stems and leaves </a:t>
            </a:r>
            <a:endParaRPr lang="en-US" sz="2000"/>
          </a:p>
        </p:txBody>
      </p:sp>
      <p:pic>
        <p:nvPicPr>
          <p:cNvPr id="8" name="Picture 5" descr="re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8524" y="1548840"/>
            <a:ext cx="3037918" cy="240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942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0290" name="Rectangle 2"/>
          <p:cNvSpPr>
            <a:spLocks noGrp="1" noChangeArrowheads="1"/>
          </p:cNvSpPr>
          <p:nvPr>
            <p:ph type="title"/>
          </p:nvPr>
        </p:nvSpPr>
        <p:spPr>
          <a:xfrm>
            <a:off x="838200" y="182880"/>
            <a:ext cx="10515600" cy="1313656"/>
          </a:xfrm>
        </p:spPr>
        <p:txBody>
          <a:bodyPr>
            <a:normAutofit/>
          </a:bodyPr>
          <a:lstStyle/>
          <a:p>
            <a:r>
              <a:rPr lang="en-US" sz="3200" dirty="0" smtClean="0"/>
              <a:t>				     Inertinite</a:t>
            </a:r>
            <a:br>
              <a:rPr lang="en-US" sz="3200" dirty="0" smtClean="0"/>
            </a:br>
            <a:r>
              <a:rPr lang="en-US" sz="3200" dirty="0" err="1" smtClean="0"/>
              <a:t>Fusinite</a:t>
            </a:r>
            <a:r>
              <a:rPr lang="en-US" sz="3200" dirty="0" smtClean="0"/>
              <a:t>    			  </a:t>
            </a:r>
            <a:r>
              <a:rPr lang="en-US" sz="3200" dirty="0" err="1" smtClean="0"/>
              <a:t>Sclerotinite</a:t>
            </a:r>
            <a:r>
              <a:rPr lang="en-US" sz="3200" dirty="0" smtClean="0"/>
              <a:t>	                  	</a:t>
            </a:r>
            <a:r>
              <a:rPr lang="en-US" sz="3200" dirty="0" err="1" smtClean="0"/>
              <a:t>Semifusinite</a:t>
            </a:r>
            <a:r>
              <a:rPr lang="en-US" sz="3200" dirty="0" smtClean="0"/>
              <a:t>    </a:t>
            </a:r>
            <a:endParaRPr lang="en-US" sz="3200" dirty="0"/>
          </a:p>
        </p:txBody>
      </p:sp>
      <p:sp>
        <p:nvSpPr>
          <p:cNvPr id="1420291" name="Rectangle 3"/>
          <p:cNvSpPr>
            <a:spLocks noGrp="1" noChangeArrowheads="1"/>
          </p:cNvSpPr>
          <p:nvPr>
            <p:ph type="body" idx="1"/>
          </p:nvPr>
        </p:nvSpPr>
        <p:spPr>
          <a:xfrm>
            <a:off x="645864" y="3797055"/>
            <a:ext cx="2994526" cy="1239179"/>
          </a:xfrm>
        </p:spPr>
        <p:txBody>
          <a:bodyPr>
            <a:normAutofit/>
          </a:bodyPr>
          <a:lstStyle/>
          <a:p>
            <a:pPr>
              <a:lnSpc>
                <a:spcPct val="80000"/>
              </a:lnSpc>
            </a:pPr>
            <a:r>
              <a:rPr lang="en-US" sz="2000"/>
              <a:t>Woody tissue aromatized during early coalification (charring, oxidation etc) </a:t>
            </a:r>
          </a:p>
        </p:txBody>
      </p:sp>
      <p:pic>
        <p:nvPicPr>
          <p:cNvPr id="1420292" name="Picture 4" descr="fu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863" y="1496536"/>
            <a:ext cx="2994526" cy="195072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a:xfrm>
            <a:off x="3751384" y="3778934"/>
            <a:ext cx="3798472" cy="12573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t>Fungal mycelia (spores). Possible product of oxidation of liptinite macerals. </a:t>
            </a:r>
            <a:endParaRPr lang="en-US" sz="2000" dirty="0"/>
          </a:p>
        </p:txBody>
      </p:sp>
      <p:pic>
        <p:nvPicPr>
          <p:cNvPr id="6" name="Picture 4" descr="sclerotin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8583" y="1496536"/>
            <a:ext cx="3104075" cy="195072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txBox="1">
            <a:spLocks noChangeArrowheads="1"/>
          </p:cNvSpPr>
          <p:nvPr/>
        </p:nvSpPr>
        <p:spPr>
          <a:xfrm>
            <a:off x="8091334" y="3813788"/>
            <a:ext cx="3262466" cy="6028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t>Woody tissue partly aromatized during early coalification </a:t>
            </a:r>
            <a:endParaRPr lang="en-US" sz="2000" dirty="0"/>
          </a:p>
        </p:txBody>
      </p:sp>
      <p:pic>
        <p:nvPicPr>
          <p:cNvPr id="8" name="Picture 4" descr="semifusin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4309" y="1496536"/>
            <a:ext cx="3059491" cy="195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512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a:xfrm>
            <a:off x="2209800" y="0"/>
            <a:ext cx="7772400" cy="533400"/>
          </a:xfrm>
        </p:spPr>
        <p:txBody>
          <a:bodyPr>
            <a:noAutofit/>
          </a:bodyPr>
          <a:lstStyle/>
          <a:p>
            <a:pPr algn="ctr" eaLnBrk="1" hangingPunct="1"/>
            <a:r>
              <a:rPr lang="en-US" sz="3600" b="1" dirty="0">
                <a:solidFill>
                  <a:srgbClr val="FF0000"/>
                </a:solidFill>
              </a:rPr>
              <a:t>Coal</a:t>
            </a:r>
            <a:r>
              <a:rPr lang="en-US" sz="3600" b="1" dirty="0"/>
              <a:t> </a:t>
            </a:r>
            <a:r>
              <a:rPr lang="en-US" sz="3600" b="1" dirty="0">
                <a:solidFill>
                  <a:srgbClr val="FF0000"/>
                </a:solidFill>
              </a:rPr>
              <a:t>Classification</a:t>
            </a:r>
          </a:p>
        </p:txBody>
      </p:sp>
      <p:sp>
        <p:nvSpPr>
          <p:cNvPr id="337923" name="Rectangle 3"/>
          <p:cNvSpPr>
            <a:spLocks noGrp="1" noChangeArrowheads="1"/>
          </p:cNvSpPr>
          <p:nvPr>
            <p:ph type="body" idx="1"/>
          </p:nvPr>
        </p:nvSpPr>
        <p:spPr>
          <a:xfrm>
            <a:off x="385689" y="880104"/>
            <a:ext cx="10849870" cy="4427138"/>
          </a:xfrm>
        </p:spPr>
        <p:txBody>
          <a:bodyPr>
            <a:normAutofit/>
          </a:bodyPr>
          <a:lstStyle/>
          <a:p>
            <a:pPr eaLnBrk="1" hangingPunct="1"/>
            <a:r>
              <a:rPr lang="en-US" dirty="0" smtClean="0"/>
              <a:t>Two </a:t>
            </a:r>
            <a:r>
              <a:rPr lang="en-US" dirty="0"/>
              <a:t>main ways for classifying coal - by rank and </a:t>
            </a:r>
            <a:r>
              <a:rPr lang="en-US" dirty="0" smtClean="0"/>
              <a:t>grade</a:t>
            </a:r>
            <a:endParaRPr lang="en-US" dirty="0"/>
          </a:p>
          <a:p>
            <a:pPr eaLnBrk="1" hangingPunct="1"/>
            <a:r>
              <a:rPr lang="en-US" dirty="0" smtClean="0"/>
              <a:t>Coal </a:t>
            </a:r>
            <a:r>
              <a:rPr lang="en-US" dirty="0"/>
              <a:t>Rank : The degree of </a:t>
            </a:r>
            <a:r>
              <a:rPr lang="en-US" dirty="0" smtClean="0"/>
              <a:t>'metamorphism' </a:t>
            </a:r>
            <a:r>
              <a:rPr lang="en-US" dirty="0"/>
              <a:t>or coalification undergone by a coal, as it matures from peat to anthracite</a:t>
            </a:r>
          </a:p>
          <a:p>
            <a:r>
              <a:rPr lang="en-US" dirty="0" smtClean="0"/>
              <a:t>Low rank coals, such as lignite and sub-bituminous coals, are typically softer, friable materials with a dull, earthy appearance; they have high moisture levels and low carbon content, and hence a low energy content.</a:t>
            </a:r>
          </a:p>
          <a:p>
            <a:r>
              <a:rPr lang="en-US" dirty="0" smtClean="0"/>
              <a:t>Higher rank coals are typically harder and stronger and often have a black vitreous </a:t>
            </a:r>
            <a:r>
              <a:rPr lang="en-US" dirty="0" err="1" smtClean="0"/>
              <a:t>lustre</a:t>
            </a:r>
            <a:r>
              <a:rPr lang="en-US" dirty="0" smtClean="0"/>
              <a:t>. </a:t>
            </a:r>
          </a:p>
          <a:p>
            <a:pPr eaLnBrk="1" hangingPunct="1"/>
            <a:endParaRPr lang="en-US" dirty="0"/>
          </a:p>
        </p:txBody>
      </p:sp>
    </p:spTree>
    <p:extLst>
      <p:ext uri="{BB962C8B-B14F-4D97-AF65-F5344CB8AC3E}">
        <p14:creationId xmlns:p14="http://schemas.microsoft.com/office/powerpoint/2010/main" val="37745524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71787" y="612396"/>
            <a:ext cx="10956022" cy="5509200"/>
          </a:xfrm>
          <a:prstGeom prst="rect">
            <a:avLst/>
          </a:prstGeom>
        </p:spPr>
        <p:txBody>
          <a:bodyPr wrap="square">
            <a:spAutoFit/>
          </a:bodyPr>
          <a:lstStyle/>
          <a:p>
            <a:r>
              <a:rPr lang="en-US" sz="2200" b="1" dirty="0" smtClean="0"/>
              <a:t>Lignite</a:t>
            </a:r>
            <a:r>
              <a:rPr lang="en-US" sz="2200" dirty="0" smtClean="0"/>
              <a:t> : lowest rank of coal </a:t>
            </a:r>
          </a:p>
          <a:p>
            <a:pPr marL="285750" indent="-285750">
              <a:buFont typeface="Arial" panose="020B0604020202020204" pitchFamily="34" charset="0"/>
              <a:buChar char="•"/>
            </a:pPr>
            <a:r>
              <a:rPr lang="en-US" sz="2200" dirty="0" smtClean="0">
                <a:sym typeface="Wingdings" panose="05000000000000000000" pitchFamily="2" charset="2"/>
              </a:rPr>
              <a:t> B</a:t>
            </a:r>
            <a:r>
              <a:rPr lang="en-US" sz="2200" dirty="0" smtClean="0"/>
              <a:t>rowner and softer. </a:t>
            </a:r>
          </a:p>
          <a:p>
            <a:pPr marL="285750" indent="-285750">
              <a:buFont typeface="Arial" panose="020B0604020202020204" pitchFamily="34" charset="0"/>
              <a:buChar char="•"/>
            </a:pPr>
            <a:r>
              <a:rPr lang="en-US" sz="2200" dirty="0"/>
              <a:t>H</a:t>
            </a:r>
            <a:r>
              <a:rPr lang="en-US" sz="2200" dirty="0" smtClean="0"/>
              <a:t>igh oxygen content (up to 30 percent), a relatively low fixed carbon content (20-35 percent), and a High moisture content (30-70 percent) </a:t>
            </a:r>
          </a:p>
          <a:p>
            <a:r>
              <a:rPr lang="en-US" sz="2200" b="1" dirty="0" smtClean="0"/>
              <a:t>Sub-bituminous coals </a:t>
            </a:r>
            <a:r>
              <a:rPr lang="en-US" sz="2200" dirty="0" smtClean="0"/>
              <a:t>: dull black and waxy. </a:t>
            </a:r>
          </a:p>
          <a:p>
            <a:pPr marL="285750" indent="-285750">
              <a:buFont typeface="Arial" panose="020B0604020202020204" pitchFamily="34" charset="0"/>
              <a:buChar char="•"/>
            </a:pPr>
            <a:r>
              <a:rPr lang="en-US" sz="2200" dirty="0"/>
              <a:t>F</a:t>
            </a:r>
            <a:r>
              <a:rPr lang="en-US" sz="2200" dirty="0" smtClean="0"/>
              <a:t>ixed carbon content between 35 to 45 percent and a moisture content of up to 10 percent. </a:t>
            </a:r>
          </a:p>
          <a:p>
            <a:r>
              <a:rPr lang="en-US" sz="2200" b="1" dirty="0" smtClean="0"/>
              <a:t>Bituminous coals</a:t>
            </a:r>
            <a:r>
              <a:rPr lang="en-US" sz="2200" dirty="0" smtClean="0"/>
              <a:t>: dense black solids, containing bands with brilliant colors. </a:t>
            </a:r>
          </a:p>
          <a:p>
            <a:pPr marL="285750" indent="-285750">
              <a:buFont typeface="Arial" panose="020B0604020202020204" pitchFamily="34" charset="0"/>
              <a:buChar char="•"/>
            </a:pPr>
            <a:r>
              <a:rPr lang="en-US" sz="2200" dirty="0" smtClean="0"/>
              <a:t>Carbon content of these coals ranges from 45 to 80 percent and the water content from 1.5 to 7 percent. </a:t>
            </a:r>
          </a:p>
          <a:p>
            <a:r>
              <a:rPr lang="en-US" sz="2200" b="1" dirty="0" smtClean="0"/>
              <a:t>Anthracite</a:t>
            </a:r>
            <a:r>
              <a:rPr lang="en-US" sz="2200" dirty="0" smtClean="0"/>
              <a:t>: dense, hard and shiny </a:t>
            </a:r>
          </a:p>
          <a:p>
            <a:pPr marL="285750" indent="-285750">
              <a:buFont typeface="Arial" panose="020B0604020202020204" pitchFamily="34" charset="0"/>
              <a:buChar char="•"/>
            </a:pPr>
            <a:r>
              <a:rPr lang="en-US" sz="2200" dirty="0" smtClean="0"/>
              <a:t>Having more than 86% fixed carbon and less than 14% volatile matter on a dry, mineral-matter-free basis. </a:t>
            </a:r>
          </a:p>
          <a:p>
            <a:pPr marL="285750" indent="-285750">
              <a:buFont typeface="Arial" panose="020B0604020202020204" pitchFamily="34" charset="0"/>
              <a:buChar char="•"/>
            </a:pPr>
            <a:r>
              <a:rPr lang="en-US" sz="2200" dirty="0" smtClean="0"/>
              <a:t>Further divided into </a:t>
            </a:r>
            <a:r>
              <a:rPr lang="en-US" sz="2200" b="1" dirty="0" smtClean="0"/>
              <a:t>semi-anthracite, anthracite, and meta-anthracite </a:t>
            </a:r>
            <a:r>
              <a:rPr lang="en-US" sz="2200" dirty="0" smtClean="0"/>
              <a:t>groups based on increasing fixed carbon and decreasing volatile matter. </a:t>
            </a:r>
          </a:p>
          <a:p>
            <a:pPr marL="285750" indent="-285750">
              <a:buFont typeface="Arial" panose="020B0604020202020204" pitchFamily="34" charset="0"/>
              <a:buChar char="•"/>
            </a:pPr>
            <a:r>
              <a:rPr lang="en-US" sz="2200" dirty="0" smtClean="0"/>
              <a:t>High carbon and energy content coupled with being a relatively hard material and clean burning makes anthracite a desired product. </a:t>
            </a:r>
            <a:endParaRPr lang="en-US" sz="2200" dirty="0"/>
          </a:p>
        </p:txBody>
      </p:sp>
      <p:sp>
        <p:nvSpPr>
          <p:cNvPr id="7" name="Rectangle 2"/>
          <p:cNvSpPr txBox="1">
            <a:spLocks noChangeArrowheads="1"/>
          </p:cNvSpPr>
          <p:nvPr/>
        </p:nvSpPr>
        <p:spPr>
          <a:xfrm>
            <a:off x="2209800" y="0"/>
            <a:ext cx="7772400" cy="533400"/>
          </a:xfrm>
          <a:prstGeom prst="rect">
            <a:avLst/>
          </a:prstGeom>
        </p:spPr>
        <p:txBody>
          <a:bodyP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smtClean="0">
                <a:ln>
                  <a:noFill/>
                </a:ln>
                <a:solidFill>
                  <a:srgbClr val="FF0000"/>
                </a:solidFill>
                <a:effectLst/>
                <a:uLnTx/>
                <a:uFillTx/>
                <a:latin typeface="+mj-lt"/>
                <a:ea typeface="+mj-ea"/>
                <a:cs typeface="+mj-cs"/>
              </a:rPr>
              <a:t>Coal</a:t>
            </a:r>
            <a:r>
              <a:rPr kumimoji="0" lang="en-US" sz="3600" b="1" i="0" u="none" strike="noStrike" kern="1200" cap="none" spc="0" normalizeH="0" baseline="0" noProof="0" smtClean="0">
                <a:ln>
                  <a:noFill/>
                </a:ln>
                <a:solidFill>
                  <a:schemeClr val="tx1"/>
                </a:solidFill>
                <a:effectLst/>
                <a:uLnTx/>
                <a:uFillTx/>
                <a:latin typeface="+mj-lt"/>
                <a:ea typeface="+mj-ea"/>
                <a:cs typeface="+mj-cs"/>
              </a:rPr>
              <a:t> </a:t>
            </a:r>
            <a:r>
              <a:rPr kumimoji="0" lang="en-US" sz="3600" b="1" i="0" u="none" strike="noStrike" kern="1200" cap="none" spc="0" normalizeH="0" baseline="0" noProof="0" smtClean="0">
                <a:ln>
                  <a:noFill/>
                </a:ln>
                <a:solidFill>
                  <a:srgbClr val="FF0000"/>
                </a:solidFill>
                <a:effectLst/>
                <a:uLnTx/>
                <a:uFillTx/>
                <a:latin typeface="+mj-lt"/>
                <a:ea typeface="+mj-ea"/>
                <a:cs typeface="+mj-cs"/>
              </a:rPr>
              <a:t>Classification</a:t>
            </a:r>
            <a:endParaRPr kumimoji="0" lang="en-US" sz="3600" b="1" i="0" u="none" strike="noStrike" kern="1200" cap="none" spc="0" normalizeH="0" baseline="0" noProof="0" dirty="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val="734180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14281" y="0"/>
            <a:ext cx="7541406" cy="1072989"/>
          </a:xfrm>
          <a:prstGeom prst="rect">
            <a:avLst/>
          </a:prstGeom>
        </p:spPr>
      </p:pic>
      <p:sp>
        <p:nvSpPr>
          <p:cNvPr id="5" name="Rectangle 4"/>
          <p:cNvSpPr>
            <a:spLocks noChangeArrowheads="1"/>
          </p:cNvSpPr>
          <p:nvPr/>
        </p:nvSpPr>
        <p:spPr bwMode="auto">
          <a:xfrm>
            <a:off x="297765" y="1072989"/>
            <a:ext cx="11894235" cy="4524315"/>
          </a:xfrm>
          <a:prstGeom prst="rect">
            <a:avLst/>
          </a:prstGeom>
          <a:noFill/>
          <a:ln>
            <a:noFill/>
          </a:ln>
          <a:effectLst/>
        </p:spPr>
        <p:txBody>
          <a:bodyPr wrap="square">
            <a:spAutoFit/>
          </a:bodyPr>
          <a:lstStyle/>
          <a:p>
            <a:pPr marL="342900" indent="-342900" fontAlgn="base">
              <a:spcBef>
                <a:spcPct val="0"/>
              </a:spcBef>
              <a:spcAft>
                <a:spcPct val="0"/>
              </a:spcAft>
              <a:buFont typeface="Arial" panose="020B0604020202020204" pitchFamily="34" charset="0"/>
              <a:buChar char="•"/>
            </a:pPr>
            <a:r>
              <a:rPr lang="en-GB" sz="2400" b="1" dirty="0" smtClean="0">
                <a:solidFill>
                  <a:srgbClr val="000000"/>
                </a:solidFill>
                <a:latin typeface="Times New Roman" panose="02020603050405020304" pitchFamily="18" charset="0"/>
              </a:rPr>
              <a:t>Vitrinite</a:t>
            </a:r>
            <a:r>
              <a:rPr lang="en-GB" sz="2400" b="1" dirty="0">
                <a:solidFill>
                  <a:srgbClr val="000000"/>
                </a:solidFill>
                <a:latin typeface="Times New Roman" panose="02020603050405020304" pitchFamily="18" charset="0"/>
              </a:rPr>
              <a:t>: coal </a:t>
            </a:r>
            <a:r>
              <a:rPr lang="en-GB" sz="2400" b="1" dirty="0" smtClean="0">
                <a:solidFill>
                  <a:srgbClr val="000000"/>
                </a:solidFill>
                <a:latin typeface="Times New Roman" panose="02020603050405020304" pitchFamily="18" charset="0"/>
              </a:rPr>
              <a:t>maceral</a:t>
            </a:r>
            <a:r>
              <a:rPr lang="en-GB" sz="2400" b="1" dirty="0" smtClean="0">
                <a:solidFill>
                  <a:srgbClr val="000000"/>
                </a:solidFill>
                <a:latin typeface="Times New Roman" panose="02020603050405020304" pitchFamily="18" charset="0"/>
                <a:sym typeface="Wingdings" panose="05000000000000000000" pitchFamily="2" charset="2"/>
              </a:rPr>
              <a:t> determines coal rank</a:t>
            </a:r>
            <a:endParaRPr lang="en-GB" sz="2400" b="1" dirty="0" smtClean="0">
              <a:solidFill>
                <a:srgbClr val="000000"/>
              </a:solidFill>
              <a:latin typeface="Times New Roman" panose="02020603050405020304" pitchFamily="18" charset="0"/>
            </a:endParaRPr>
          </a:p>
          <a:p>
            <a:pPr fontAlgn="base">
              <a:spcBef>
                <a:spcPct val="0"/>
              </a:spcBef>
              <a:spcAft>
                <a:spcPct val="0"/>
              </a:spcAft>
            </a:pPr>
            <a:endParaRPr lang="en-GB" sz="2400" b="1" dirty="0">
              <a:solidFill>
                <a:srgbClr val="000000"/>
              </a:solidFill>
              <a:latin typeface="Times New Roman" panose="02020603050405020304" pitchFamily="18" charset="0"/>
            </a:endParaRPr>
          </a:p>
          <a:p>
            <a:pPr marL="342900" indent="-342900" fontAlgn="base">
              <a:spcBef>
                <a:spcPct val="0"/>
              </a:spcBef>
              <a:spcAft>
                <a:spcPct val="0"/>
              </a:spcAft>
              <a:buFont typeface="Arial" panose="020B0604020202020204" pitchFamily="34" charset="0"/>
              <a:buChar char="•"/>
            </a:pPr>
            <a:r>
              <a:rPr lang="en-GB" sz="2400" b="1" dirty="0">
                <a:solidFill>
                  <a:srgbClr val="000000"/>
                </a:solidFill>
                <a:latin typeface="Times New Roman" panose="02020603050405020304" pitchFamily="18" charset="0"/>
              </a:rPr>
              <a:t>Used for a long time to estimate coal </a:t>
            </a:r>
            <a:r>
              <a:rPr lang="en-GB" sz="2400" b="1" i="1" dirty="0">
                <a:solidFill>
                  <a:srgbClr val="000000"/>
                </a:solidFill>
                <a:latin typeface="Times New Roman" panose="02020603050405020304" pitchFamily="18" charset="0"/>
              </a:rPr>
              <a:t>rank</a:t>
            </a:r>
            <a:r>
              <a:rPr lang="en-GB" sz="2400" b="1" dirty="0">
                <a:solidFill>
                  <a:srgbClr val="000000"/>
                </a:solidFill>
                <a:latin typeface="Times New Roman" panose="02020603050405020304" pitchFamily="18" charset="0"/>
              </a:rPr>
              <a:t> (= maturity</a:t>
            </a:r>
            <a:r>
              <a:rPr lang="en-GB" sz="2400" b="1" dirty="0" smtClean="0">
                <a:solidFill>
                  <a:srgbClr val="000000"/>
                </a:solidFill>
                <a:latin typeface="Times New Roman" panose="02020603050405020304" pitchFamily="18" charset="0"/>
              </a:rPr>
              <a:t>)</a:t>
            </a:r>
          </a:p>
          <a:p>
            <a:pPr fontAlgn="base">
              <a:spcBef>
                <a:spcPct val="0"/>
              </a:spcBef>
              <a:spcAft>
                <a:spcPct val="0"/>
              </a:spcAft>
            </a:pPr>
            <a:endParaRPr lang="en-GB" sz="2400" b="1" dirty="0">
              <a:solidFill>
                <a:srgbClr val="000000"/>
              </a:solidFill>
              <a:latin typeface="Times New Roman" panose="02020603050405020304" pitchFamily="18" charset="0"/>
            </a:endParaRPr>
          </a:p>
          <a:p>
            <a:pPr marL="342900" indent="-342900" fontAlgn="base">
              <a:spcBef>
                <a:spcPct val="0"/>
              </a:spcBef>
              <a:spcAft>
                <a:spcPct val="0"/>
              </a:spcAft>
              <a:buFont typeface="Arial" panose="020B0604020202020204" pitchFamily="34" charset="0"/>
              <a:buChar char="•"/>
            </a:pPr>
            <a:r>
              <a:rPr lang="en-US" sz="2400" b="1" dirty="0" smtClean="0">
                <a:solidFill>
                  <a:srgbClr val="000000"/>
                </a:solidFill>
                <a:latin typeface="Times New Roman" panose="02020603050405020304" pitchFamily="18" charset="0"/>
              </a:rPr>
              <a:t>Illumination of a vitrinite particle</a:t>
            </a:r>
          </a:p>
          <a:p>
            <a:pPr fontAlgn="base">
              <a:spcBef>
                <a:spcPct val="0"/>
              </a:spcBef>
              <a:spcAft>
                <a:spcPct val="0"/>
              </a:spcAft>
            </a:pPr>
            <a:endParaRPr lang="en-US" sz="2400" b="1" dirty="0" smtClean="0">
              <a:solidFill>
                <a:srgbClr val="000000"/>
              </a:solidFill>
              <a:latin typeface="Times New Roman" panose="02020603050405020304" pitchFamily="18" charset="0"/>
            </a:endParaRPr>
          </a:p>
          <a:p>
            <a:pPr marL="342900" indent="-342900" fontAlgn="base">
              <a:spcBef>
                <a:spcPct val="0"/>
              </a:spcBef>
              <a:spcAft>
                <a:spcPct val="0"/>
              </a:spcAft>
              <a:buFont typeface="Arial" panose="020B0604020202020204" pitchFamily="34" charset="0"/>
              <a:buChar char="•"/>
            </a:pPr>
            <a:r>
              <a:rPr lang="en-US" sz="2400" b="1" dirty="0" smtClean="0">
                <a:solidFill>
                  <a:srgbClr val="000000"/>
                </a:solidFill>
                <a:latin typeface="Times New Roman" panose="02020603050405020304" pitchFamily="18" charset="0"/>
              </a:rPr>
              <a:t>Determination of the percentage of light that is reflected</a:t>
            </a:r>
          </a:p>
          <a:p>
            <a:pPr fontAlgn="base">
              <a:spcBef>
                <a:spcPct val="0"/>
              </a:spcBef>
              <a:spcAft>
                <a:spcPct val="0"/>
              </a:spcAft>
            </a:pPr>
            <a:endParaRPr lang="en-US" sz="2400" b="1" dirty="0" smtClean="0">
              <a:solidFill>
                <a:srgbClr val="000000"/>
              </a:solidFill>
              <a:latin typeface="Times New Roman" panose="02020603050405020304" pitchFamily="18" charset="0"/>
            </a:endParaRPr>
          </a:p>
          <a:p>
            <a:pPr marL="342900" indent="-342900" fontAlgn="base">
              <a:spcBef>
                <a:spcPct val="0"/>
              </a:spcBef>
              <a:spcAft>
                <a:spcPct val="0"/>
              </a:spcAft>
              <a:buFont typeface="Arial" panose="020B0604020202020204" pitchFamily="34" charset="0"/>
              <a:buChar char="•"/>
            </a:pPr>
            <a:r>
              <a:rPr lang="en-US" sz="2400" b="1" dirty="0" smtClean="0">
                <a:solidFill>
                  <a:srgbClr val="000000"/>
                </a:solidFill>
                <a:latin typeface="Times New Roman" panose="02020603050405020304" pitchFamily="18" charset="0"/>
              </a:rPr>
              <a:t>The higher the maturity: the higher the reflectance value</a:t>
            </a:r>
          </a:p>
          <a:p>
            <a:pPr fontAlgn="base">
              <a:spcBef>
                <a:spcPct val="0"/>
              </a:spcBef>
              <a:spcAft>
                <a:spcPct val="0"/>
              </a:spcAft>
            </a:pPr>
            <a:endParaRPr lang="en-US" sz="2400" b="1" dirty="0" smtClean="0">
              <a:solidFill>
                <a:srgbClr val="000000"/>
              </a:solidFill>
              <a:latin typeface="Times New Roman" panose="02020603050405020304" pitchFamily="18" charset="0"/>
            </a:endParaRPr>
          </a:p>
          <a:p>
            <a:pPr marL="342900" indent="-342900" fontAlgn="base">
              <a:spcBef>
                <a:spcPct val="0"/>
              </a:spcBef>
              <a:spcAft>
                <a:spcPct val="0"/>
              </a:spcAft>
              <a:buFont typeface="Arial" panose="020B0604020202020204" pitchFamily="34" charset="0"/>
              <a:buChar char="•"/>
            </a:pPr>
            <a:r>
              <a:rPr lang="en-US" sz="2400" b="1" dirty="0" smtClean="0">
                <a:solidFill>
                  <a:srgbClr val="000000"/>
                </a:solidFill>
                <a:latin typeface="Times New Roman" panose="02020603050405020304" pitchFamily="18" charset="0"/>
              </a:rPr>
              <a:t>Ro = 0.6 to 1.2 commonly cited as the principal zone of oil and gas formation</a:t>
            </a:r>
          </a:p>
          <a:p>
            <a:pPr fontAlgn="base">
              <a:spcBef>
                <a:spcPct val="0"/>
              </a:spcBef>
              <a:spcAft>
                <a:spcPct val="0"/>
              </a:spcAft>
            </a:pPr>
            <a:endParaRPr lang="en-GB" sz="2400" b="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05044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 name="Picture 1084"/>
          <p:cNvPicPr>
            <a:picLocks noChangeAspect="1"/>
          </p:cNvPicPr>
          <p:nvPr/>
        </p:nvPicPr>
        <p:blipFill rotWithShape="1">
          <a:blip r:embed="rId2"/>
          <a:srcRect l="36124" t="21002" r="38900" b="23246"/>
          <a:stretch/>
        </p:blipFill>
        <p:spPr>
          <a:xfrm>
            <a:off x="140677" y="14068"/>
            <a:ext cx="4796554" cy="6063175"/>
          </a:xfrm>
          <a:prstGeom prst="rect">
            <a:avLst/>
          </a:prstGeom>
        </p:spPr>
      </p:pic>
      <p:sp>
        <p:nvSpPr>
          <p:cNvPr id="1086" name="TextBox 1085"/>
          <p:cNvSpPr txBox="1"/>
          <p:nvPr/>
        </p:nvSpPr>
        <p:spPr>
          <a:xfrm>
            <a:off x="478302" y="6077243"/>
            <a:ext cx="2897944" cy="646331"/>
          </a:xfrm>
          <a:prstGeom prst="rect">
            <a:avLst/>
          </a:prstGeom>
          <a:noFill/>
        </p:spPr>
        <p:txBody>
          <a:bodyPr wrap="square" rtlCol="0">
            <a:spAutoFit/>
          </a:bodyPr>
          <a:lstStyle/>
          <a:p>
            <a:r>
              <a:rPr lang="en-US" dirty="0" smtClean="0"/>
              <a:t>Changes in coal properties with increasing </a:t>
            </a:r>
            <a:r>
              <a:rPr lang="en-US" dirty="0" err="1" smtClean="0"/>
              <a:t>VRo</a:t>
            </a:r>
            <a:endParaRPr lang="en-US" dirty="0"/>
          </a:p>
        </p:txBody>
      </p:sp>
      <p:pic>
        <p:nvPicPr>
          <p:cNvPr id="7170" name="Picture 2" descr="http://images.pennwellnet.com/ogj/images/ogj3/9714jfcl0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7057" y="77372"/>
            <a:ext cx="5770201" cy="5936566"/>
          </a:xfrm>
          <a:prstGeom prst="rect">
            <a:avLst/>
          </a:prstGeom>
          <a:noFill/>
          <a:extLst>
            <a:ext uri="{909E8E84-426E-40DD-AFC4-6F175D3DCCD1}">
              <a14:hiddenFill xmlns:a14="http://schemas.microsoft.com/office/drawing/2010/main">
                <a:solidFill>
                  <a:srgbClr val="FFFFFF"/>
                </a:solidFill>
              </a14:hiddenFill>
            </a:ext>
          </a:extLst>
        </p:spPr>
      </p:pic>
      <p:sp>
        <p:nvSpPr>
          <p:cNvPr id="1087" name="Rectangle 1086"/>
          <p:cNvSpPr/>
          <p:nvPr/>
        </p:nvSpPr>
        <p:spPr>
          <a:xfrm>
            <a:off x="5797057" y="6077243"/>
            <a:ext cx="6274191" cy="369332"/>
          </a:xfrm>
          <a:prstGeom prst="rect">
            <a:avLst/>
          </a:prstGeom>
        </p:spPr>
        <p:txBody>
          <a:bodyPr wrap="square">
            <a:spAutoFit/>
          </a:bodyPr>
          <a:lstStyle/>
          <a:p>
            <a:r>
              <a:rPr lang="en-US" dirty="0" smtClean="0"/>
              <a:t>Source: http://www.ogj.com/articles/print/volume-97/issue-16l</a:t>
            </a:r>
            <a:endParaRPr lang="en-US" dirty="0"/>
          </a:p>
        </p:txBody>
      </p:sp>
    </p:spTree>
    <p:extLst>
      <p:ext uri="{BB962C8B-B14F-4D97-AF65-F5344CB8AC3E}">
        <p14:creationId xmlns:p14="http://schemas.microsoft.com/office/powerpoint/2010/main" val="21841700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4225"/>
          </a:xfrm>
        </p:spPr>
        <p:txBody>
          <a:bodyPr/>
          <a:lstStyle/>
          <a:p>
            <a:r>
              <a:rPr lang="en-IN" b="1" dirty="0" smtClean="0">
                <a:solidFill>
                  <a:srgbClr val="FF0000"/>
                </a:solidFill>
              </a:rPr>
              <a:t>Coal Classification: Grade </a:t>
            </a:r>
            <a:endParaRPr lang="en-IN" b="1" dirty="0">
              <a:solidFill>
                <a:srgbClr val="FF0000"/>
              </a:solidFill>
            </a:endParaRPr>
          </a:p>
        </p:txBody>
      </p:sp>
      <p:sp>
        <p:nvSpPr>
          <p:cNvPr id="3" name="Content Placeholder 2"/>
          <p:cNvSpPr>
            <a:spLocks noGrp="1"/>
          </p:cNvSpPr>
          <p:nvPr>
            <p:ph idx="1"/>
          </p:nvPr>
        </p:nvSpPr>
        <p:spPr/>
        <p:txBody>
          <a:bodyPr/>
          <a:lstStyle/>
          <a:p>
            <a:r>
              <a:rPr lang="en-IN" dirty="0" smtClean="0"/>
              <a:t>Classification as per use: coking coal and non-coking coal</a:t>
            </a:r>
          </a:p>
          <a:p>
            <a:r>
              <a:rPr lang="en-IN" dirty="0" smtClean="0"/>
              <a:t>Coking coal – use in steel making</a:t>
            </a:r>
          </a:p>
          <a:p>
            <a:r>
              <a:rPr lang="en-IN" dirty="0" smtClean="0"/>
              <a:t>Non-coking : Mostly for burning to produce power.</a:t>
            </a: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5776" y="1187545"/>
            <a:ext cx="11694942" cy="369332"/>
          </a:xfrm>
          <a:prstGeom prst="rect">
            <a:avLst/>
          </a:prstGeom>
        </p:spPr>
        <p:txBody>
          <a:bodyPr wrap="square">
            <a:spAutoFit/>
          </a:bodyPr>
          <a:lstStyle/>
          <a:p>
            <a:r>
              <a:rPr lang="en-US" b="1" dirty="0" smtClean="0"/>
              <a:t>GRADES</a:t>
            </a:r>
            <a:r>
              <a:rPr lang="en-US" dirty="0" smtClean="0"/>
              <a:t>: The gradation of coking coal is based on ash content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4291035455"/>
              </p:ext>
            </p:extLst>
          </p:nvPr>
        </p:nvGraphicFramePr>
        <p:xfrm>
          <a:off x="2206305" y="1918991"/>
          <a:ext cx="7810150" cy="3768744"/>
        </p:xfrm>
        <a:graphic>
          <a:graphicData uri="http://schemas.openxmlformats.org/drawingml/2006/table">
            <a:tbl>
              <a:tblPr firstRow="1" firstCol="1" bandRow="1"/>
              <a:tblGrid>
                <a:gridCol w="2657985"/>
                <a:gridCol w="5152165"/>
              </a:tblGrid>
              <a:tr h="538392">
                <a:tc>
                  <a:txBody>
                    <a:bodyPr/>
                    <a:lstStyle/>
                    <a:p>
                      <a:pPr marL="0" marR="0" algn="just">
                        <a:lnSpc>
                          <a:spcPct val="107000"/>
                        </a:lnSpc>
                        <a:spcBef>
                          <a:spcPts val="600"/>
                        </a:spcBef>
                        <a:spcAft>
                          <a:spcPts val="800"/>
                        </a:spcAft>
                      </a:pPr>
                      <a:r>
                        <a:rPr lang="en-US" sz="1400" b="1"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Grade</a:t>
                      </a:r>
                      <a:endPar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b="1">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Ash Content</a:t>
                      </a:r>
                      <a:endPar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38392">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Steel Grade –I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Not exceeding 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38392">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Steel Grade –II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15% but not exceeding 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38392">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Washery  Grade –I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18% but not exceeding 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38392">
                <a:tc>
                  <a:txBody>
                    <a:bodyPr/>
                    <a:lstStyle/>
                    <a:p>
                      <a:pPr marL="0" marR="0" algn="just">
                        <a:lnSpc>
                          <a:spcPct val="107000"/>
                        </a:lnSpc>
                        <a:spcBef>
                          <a:spcPts val="600"/>
                        </a:spcBef>
                        <a:spcAft>
                          <a:spcPts val="800"/>
                        </a:spcAft>
                      </a:pPr>
                      <a:r>
                        <a:rPr lang="en-US" sz="1400" dirty="0" err="1">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Washery</a:t>
                      </a: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  Grade –II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21% but not exceeding 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38392">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Washery  Grade –III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24% but not exceeding 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38392">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Washery  Grade –IV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28% but not exceeding 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
        <p:nvSpPr>
          <p:cNvPr id="14" name="Title 1"/>
          <p:cNvSpPr txBox="1">
            <a:spLocks/>
          </p:cNvSpPr>
          <p:nvPr/>
        </p:nvSpPr>
        <p:spPr>
          <a:xfrm>
            <a:off x="838200" y="365125"/>
            <a:ext cx="10515600" cy="800945"/>
          </a:xfrm>
          <a:prstGeom prst="rect">
            <a:avLst/>
          </a:prstGeom>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IN" sz="4400" b="1" dirty="0" smtClean="0">
                <a:solidFill>
                  <a:srgbClr val="FF0000"/>
                </a:solidFill>
                <a:latin typeface="+mj-lt"/>
                <a:ea typeface="+mj-ea"/>
                <a:cs typeface="+mj-cs"/>
              </a:rPr>
              <a:t>Coking coal g</a:t>
            </a:r>
            <a:r>
              <a:rPr kumimoji="0" lang="en-IN" sz="4400" b="1" i="0" u="none" strike="noStrike" kern="1200" cap="none" spc="0" normalizeH="0" baseline="0" noProof="0" dirty="0" err="1" smtClean="0">
                <a:ln>
                  <a:noFill/>
                </a:ln>
                <a:solidFill>
                  <a:srgbClr val="FF0000"/>
                </a:solidFill>
                <a:effectLst/>
                <a:uLnTx/>
                <a:uFillTx/>
                <a:latin typeface="+mj-lt"/>
                <a:ea typeface="+mj-ea"/>
                <a:cs typeface="+mj-cs"/>
              </a:rPr>
              <a:t>rades</a:t>
            </a:r>
            <a:r>
              <a:rPr kumimoji="0" lang="en-IN" sz="4400" b="1" i="0" u="none" strike="noStrike" kern="1200" cap="none" spc="0" normalizeH="0" baseline="0" noProof="0" dirty="0" smtClean="0">
                <a:ln>
                  <a:noFill/>
                </a:ln>
                <a:solidFill>
                  <a:srgbClr val="FF0000"/>
                </a:solidFill>
                <a:effectLst/>
                <a:uLnTx/>
                <a:uFillTx/>
                <a:latin typeface="+mj-lt"/>
                <a:ea typeface="+mj-ea"/>
                <a:cs typeface="+mj-cs"/>
              </a:rPr>
              <a:t> </a:t>
            </a:r>
            <a:endParaRPr kumimoji="0" lang="en-IN" sz="4400" b="1" i="0" u="none" strike="noStrike" kern="1200" cap="none" spc="0" normalizeH="0" baseline="0" noProof="0" dirty="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val="38743749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2003" y="784872"/>
            <a:ext cx="11694942" cy="369332"/>
          </a:xfrm>
          <a:prstGeom prst="rect">
            <a:avLst/>
          </a:prstGeom>
        </p:spPr>
        <p:txBody>
          <a:bodyPr wrap="square">
            <a:spAutoFit/>
          </a:bodyPr>
          <a:lstStyle/>
          <a:p>
            <a:r>
              <a:rPr lang="en-US" dirty="0" smtClean="0"/>
              <a:t>The gradation of non-coking coal is based on Useful Heat Value (UHV), and on ash plus moisture content. </a:t>
            </a:r>
            <a:endParaRPr lang="en-US" dirty="0"/>
          </a:p>
        </p:txBody>
      </p:sp>
      <p:graphicFrame>
        <p:nvGraphicFramePr>
          <p:cNvPr id="10" name="Table 9"/>
          <p:cNvGraphicFramePr>
            <a:graphicFrameLocks noGrp="1"/>
          </p:cNvGraphicFramePr>
          <p:nvPr>
            <p:extLst>
              <p:ext uri="{D42A27DB-BD31-4B8C-83A1-F6EECF244321}">
                <p14:modId xmlns:p14="http://schemas.microsoft.com/office/powerpoint/2010/main" val="1390660585"/>
              </p:ext>
            </p:extLst>
          </p:nvPr>
        </p:nvGraphicFramePr>
        <p:xfrm>
          <a:off x="729843" y="1317073"/>
          <a:ext cx="10487270" cy="4805461"/>
        </p:xfrm>
        <a:graphic>
          <a:graphicData uri="http://schemas.openxmlformats.org/drawingml/2006/table">
            <a:tbl>
              <a:tblPr firstRow="1" firstCol="1" bandRow="1"/>
              <a:tblGrid>
                <a:gridCol w="998904"/>
                <a:gridCol w="3307805"/>
                <a:gridCol w="2578677"/>
                <a:gridCol w="3601884"/>
              </a:tblGrid>
              <a:tr h="1478331">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Grade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Useful Heat Value (UHV)</a:t>
                      </a:r>
                    </a:p>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(Kcal/Kg)</a:t>
                      </a:r>
                    </a:p>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UHV= 8900-138(A+M)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Corresponding</a:t>
                      </a:r>
                    </a:p>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Ash% + Moisture % </a:t>
                      </a:r>
                    </a:p>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at (60% RH &amp; 40</a:t>
                      </a:r>
                      <a:r>
                        <a:rPr lang="en-US" sz="1400" baseline="300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O  </a:t>
                      </a: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Gross Calorific Value GCV (Kcal/ Kg)</a:t>
                      </a:r>
                    </a:p>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(at 5% moisture level)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55934">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6200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Not  exceeding 19.5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6454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11866">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5600 but not exceeding  6200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19.6 to 23.8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6049 but not exceeding 6454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11866">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4940 but not exceeding 5600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23.9 to 28.6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5597 but not exceeding. 6049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11866">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4200 but not exceeding 4940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28.7 to 34.0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5089 but not Exceeding 5597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11866">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3360 but not exceeding 4200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34.1 to 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4324 but not exceeding 5089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11866">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2400 but not exceeding 3360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40.1 to 47.0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3865 but not exceeding. 4324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11866">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1300 but not exceeding 2400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47.1 to 55.0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600"/>
                        </a:spcBef>
                        <a:spcAft>
                          <a:spcPts val="800"/>
                        </a:spcAft>
                      </a:pPr>
                      <a:r>
                        <a:rPr lang="en-US" sz="14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rPr>
                        <a:t>Exceeding 3113 but not exceeding 3865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
        <p:nvSpPr>
          <p:cNvPr id="7" name="Rectangle 6"/>
          <p:cNvSpPr/>
          <p:nvPr/>
        </p:nvSpPr>
        <p:spPr>
          <a:xfrm>
            <a:off x="2013359" y="223189"/>
            <a:ext cx="7667536" cy="532903"/>
          </a:xfrm>
          <a:prstGeom prst="rect">
            <a:avLst/>
          </a:prstGeom>
        </p:spPr>
        <p:txBody>
          <a:bodyPr wrap="square">
            <a:spAutoFit/>
          </a:bodyPr>
          <a:lstStyle/>
          <a:p>
            <a:pPr algn="just">
              <a:lnSpc>
                <a:spcPct val="107000"/>
              </a:lnSpc>
              <a:spcBef>
                <a:spcPts val="600"/>
              </a:spcBef>
              <a:spcAft>
                <a:spcPts val="800"/>
              </a:spcAft>
            </a:pPr>
            <a:r>
              <a:rPr lang="en-US" sz="2800" b="1" dirty="0" smtClean="0">
                <a:solidFill>
                  <a:srgbClr val="FF0000"/>
                </a:solidFill>
                <a:effectLst/>
                <a:latin typeface="Constantia" panose="02030602050306030303" pitchFamily="18" charset="0"/>
                <a:ea typeface="Constantia" panose="02030602050306030303" pitchFamily="18" charset="0"/>
                <a:cs typeface="Times New Roman" panose="02020603050405020304" pitchFamily="18" charset="0"/>
              </a:rPr>
              <a:t>Grades of Non- Coking Coal</a:t>
            </a:r>
            <a:endParaRPr lang="en-US" sz="2800" dirty="0">
              <a:solidFill>
                <a:srgbClr val="FF0000"/>
              </a:solidFill>
              <a:effectLst/>
              <a:latin typeface="Constantia" panose="02030602050306030303" pitchFamily="18" charset="0"/>
              <a:ea typeface="Constantia" panose="02030602050306030303" pitchFamily="18" charset="0"/>
              <a:cs typeface="Times New Roman" panose="02020603050405020304" pitchFamily="18" charset="0"/>
            </a:endParaRPr>
          </a:p>
        </p:txBody>
      </p:sp>
    </p:spTree>
    <p:extLst>
      <p:ext uri="{BB962C8B-B14F-4D97-AF65-F5344CB8AC3E}">
        <p14:creationId xmlns:p14="http://schemas.microsoft.com/office/powerpoint/2010/main" val="38743749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215509" y="1071410"/>
            <a:ext cx="9871026" cy="2585323"/>
          </a:xfrm>
          <a:prstGeom prst="rect">
            <a:avLst/>
          </a:prstGeom>
        </p:spPr>
        <p:txBody>
          <a:bodyPr wrap="square">
            <a:spAutoFit/>
          </a:bodyPr>
          <a:lstStyle/>
          <a:p>
            <a:r>
              <a:rPr lang="en-US" b="1" dirty="0" smtClean="0"/>
              <a:t>Cleats</a:t>
            </a:r>
            <a:r>
              <a:rPr lang="en-US" dirty="0" smtClean="0"/>
              <a:t>: form due to coal dehydration, local and regional stresses, and unloading of overburden. </a:t>
            </a:r>
          </a:p>
          <a:p>
            <a:pPr marL="285750" indent="-285750">
              <a:buFont typeface="Arial" panose="020B0604020202020204" pitchFamily="34" charset="0"/>
              <a:buChar char="•"/>
            </a:pPr>
            <a:r>
              <a:rPr lang="en-US" dirty="0" smtClean="0"/>
              <a:t>Control the directional permeability. </a:t>
            </a:r>
          </a:p>
          <a:p>
            <a:pPr marL="285750" indent="-285750">
              <a:buFont typeface="Arial" panose="020B0604020202020204" pitchFamily="34" charset="0"/>
              <a:buChar char="•"/>
            </a:pPr>
            <a:r>
              <a:rPr lang="en-US" dirty="0" smtClean="0"/>
              <a:t>Highly important for CBM exploitation through well placement and spacing.</a:t>
            </a:r>
          </a:p>
          <a:p>
            <a:pPr marL="285750" indent="-285750">
              <a:buFont typeface="Arial" panose="020B0604020202020204" pitchFamily="34" charset="0"/>
              <a:buChar char="•"/>
            </a:pPr>
            <a:r>
              <a:rPr lang="en-US" dirty="0" smtClean="0"/>
              <a:t> Two orthogonal sets of cleats develop in coals perpendicular to bedding.</a:t>
            </a:r>
          </a:p>
          <a:p>
            <a:pPr marL="285750" indent="-285750">
              <a:buFont typeface="Arial" panose="020B0604020202020204" pitchFamily="34" charset="0"/>
              <a:buChar char="•"/>
            </a:pPr>
            <a:r>
              <a:rPr lang="en-US" b="1" dirty="0" smtClean="0"/>
              <a:t>Face cleats </a:t>
            </a:r>
            <a:r>
              <a:rPr lang="en-US" dirty="0" smtClean="0"/>
              <a:t>are the dominant set </a:t>
            </a:r>
            <a:r>
              <a:rPr lang="en-US" dirty="0" smtClean="0">
                <a:sym typeface="Wingdings" panose="05000000000000000000" pitchFamily="2" charset="2"/>
              </a:rPr>
              <a:t></a:t>
            </a:r>
            <a:r>
              <a:rPr lang="en-US" dirty="0" smtClean="0"/>
              <a:t>continuous and more laterally extensive; face cleats form parallel to maximum compressive stress. </a:t>
            </a:r>
          </a:p>
          <a:p>
            <a:pPr marL="285750" indent="-285750">
              <a:buFont typeface="Arial" panose="020B0604020202020204" pitchFamily="34" charset="0"/>
              <a:buChar char="•"/>
            </a:pPr>
            <a:r>
              <a:rPr lang="en-US" dirty="0" smtClean="0"/>
              <a:t>Cleat spacing is related to rank, bed thickness, maceral composition, and ash content. Coals with well-developed cleat sets are brittle reflecting fracture density. </a:t>
            </a:r>
          </a:p>
          <a:p>
            <a:pPr marL="285750" indent="-285750">
              <a:buFont typeface="Arial" panose="020B0604020202020204" pitchFamily="34" charset="0"/>
              <a:buChar char="•"/>
            </a:pPr>
            <a:r>
              <a:rPr lang="en-US" dirty="0" smtClean="0"/>
              <a:t>Cleats are more tightly spaced with increasing coal rank. </a:t>
            </a:r>
            <a:endParaRPr lang="en-US" dirty="0"/>
          </a:p>
        </p:txBody>
      </p:sp>
      <p:pic>
        <p:nvPicPr>
          <p:cNvPr id="28" name="Picture 27"/>
          <p:cNvPicPr>
            <a:picLocks noChangeAspect="1"/>
          </p:cNvPicPr>
          <p:nvPr/>
        </p:nvPicPr>
        <p:blipFill>
          <a:blip r:embed="rId2"/>
          <a:stretch>
            <a:fillRect/>
          </a:stretch>
        </p:blipFill>
        <p:spPr>
          <a:xfrm>
            <a:off x="205935" y="3541403"/>
            <a:ext cx="5384175" cy="2971938"/>
          </a:xfrm>
          <a:prstGeom prst="rect">
            <a:avLst/>
          </a:prstGeom>
        </p:spPr>
      </p:pic>
      <p:sp>
        <p:nvSpPr>
          <p:cNvPr id="29" name="Rectangle 28"/>
          <p:cNvSpPr/>
          <p:nvPr/>
        </p:nvSpPr>
        <p:spPr>
          <a:xfrm>
            <a:off x="60960" y="6374842"/>
            <a:ext cx="6128825" cy="276999"/>
          </a:xfrm>
          <a:prstGeom prst="rect">
            <a:avLst/>
          </a:prstGeom>
        </p:spPr>
        <p:txBody>
          <a:bodyPr wrap="square">
            <a:spAutoFit/>
          </a:bodyPr>
          <a:lstStyle/>
          <a:p>
            <a:r>
              <a:rPr lang="en-US" sz="1200" dirty="0" smtClean="0"/>
              <a:t>(a) Cleat-trace patterns in plan view. (b) Cleat hierarchies in cross-section view. (Laubach 1998).</a:t>
            </a:r>
            <a:endParaRPr lang="en-US" sz="1200" dirty="0"/>
          </a:p>
        </p:txBody>
      </p:sp>
      <p:pic>
        <p:nvPicPr>
          <p:cNvPr id="30" name="Picture 29"/>
          <p:cNvPicPr>
            <a:picLocks noChangeAspect="1"/>
          </p:cNvPicPr>
          <p:nvPr/>
        </p:nvPicPr>
        <p:blipFill rotWithShape="1">
          <a:blip r:embed="rId3"/>
          <a:srcRect l="9088" t="5154" r="4959" b="31259"/>
          <a:stretch/>
        </p:blipFill>
        <p:spPr>
          <a:xfrm>
            <a:off x="6541478" y="3066757"/>
            <a:ext cx="4639642" cy="3123028"/>
          </a:xfrm>
          <a:prstGeom prst="rect">
            <a:avLst/>
          </a:prstGeom>
        </p:spPr>
      </p:pic>
      <p:sp>
        <p:nvSpPr>
          <p:cNvPr id="31" name="Rectangle 30"/>
          <p:cNvSpPr/>
          <p:nvPr/>
        </p:nvSpPr>
        <p:spPr>
          <a:xfrm>
            <a:off x="8398412" y="6280722"/>
            <a:ext cx="3376246" cy="276999"/>
          </a:xfrm>
          <a:prstGeom prst="rect">
            <a:avLst/>
          </a:prstGeom>
        </p:spPr>
        <p:txBody>
          <a:bodyPr wrap="square">
            <a:spAutoFit/>
          </a:bodyPr>
          <a:lstStyle/>
          <a:p>
            <a:r>
              <a:rPr lang="en-US" sz="1200" dirty="0" smtClean="0"/>
              <a:t>Face and butt cleats in coal. (</a:t>
            </a:r>
            <a:r>
              <a:rPr lang="en-US" sz="1200" dirty="0" err="1" smtClean="0"/>
              <a:t>scott</a:t>
            </a:r>
            <a:r>
              <a:rPr lang="en-US" sz="1200" dirty="0" smtClean="0"/>
              <a:t> 1994).</a:t>
            </a:r>
            <a:endParaRPr lang="en-US" sz="1200" dirty="0"/>
          </a:p>
        </p:txBody>
      </p:sp>
      <p:sp>
        <p:nvSpPr>
          <p:cNvPr id="12" name="Title 1"/>
          <p:cNvSpPr txBox="1">
            <a:spLocks/>
          </p:cNvSpPr>
          <p:nvPr/>
        </p:nvSpPr>
        <p:spPr>
          <a:xfrm>
            <a:off x="737532" y="272846"/>
            <a:ext cx="10515600" cy="800945"/>
          </a:xfrm>
          <a:prstGeom prst="rect">
            <a:avLst/>
          </a:prstGeom>
        </p:spPr>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4400" b="1" i="0" u="none" strike="noStrike" kern="1200" cap="none" spc="0" normalizeH="0" baseline="0" noProof="0" dirty="0" smtClean="0">
                <a:ln>
                  <a:noFill/>
                </a:ln>
                <a:solidFill>
                  <a:srgbClr val="FF0000"/>
                </a:solidFill>
                <a:effectLst/>
                <a:uLnTx/>
                <a:uFillTx/>
                <a:latin typeface="+mj-lt"/>
                <a:ea typeface="+mj-ea"/>
                <a:cs typeface="+mj-cs"/>
              </a:rPr>
              <a:t>Cleats</a:t>
            </a:r>
            <a:r>
              <a:rPr kumimoji="0" lang="en-IN" sz="4400" b="1" i="0" u="none" strike="noStrike" kern="1200" cap="none" spc="0" normalizeH="0" noProof="0" dirty="0" smtClean="0">
                <a:ln>
                  <a:noFill/>
                </a:ln>
                <a:solidFill>
                  <a:srgbClr val="FF0000"/>
                </a:solidFill>
                <a:effectLst/>
                <a:uLnTx/>
                <a:uFillTx/>
                <a:latin typeface="+mj-lt"/>
                <a:ea typeface="+mj-ea"/>
                <a:cs typeface="+mj-cs"/>
              </a:rPr>
              <a:t> in coals</a:t>
            </a:r>
            <a:endParaRPr kumimoji="0" lang="en-IN" sz="4400" b="1" i="0" u="none" strike="noStrike" kern="1200" cap="none" spc="0" normalizeH="0" baseline="0" noProof="0" dirty="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val="2920429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Grp="1" noChangeArrowheads="1"/>
          </p:cNvSpPr>
          <p:nvPr>
            <p:ph type="subTitle" idx="1"/>
          </p:nvPr>
        </p:nvSpPr>
        <p:spPr bwMode="auto">
          <a:xfrm>
            <a:off x="209006" y="582794"/>
            <a:ext cx="5626496" cy="4967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spcBef>
                <a:spcPct val="50000"/>
              </a:spcBef>
              <a:buFont typeface="Arial" panose="020B0604020202020204" pitchFamily="34" charset="0"/>
              <a:buChar char="•"/>
            </a:pPr>
            <a:r>
              <a:rPr lang="en-US" b="1" i="1" u="sng" dirty="0"/>
              <a:t>Coal</a:t>
            </a:r>
            <a:r>
              <a:rPr lang="en-US" b="1" dirty="0"/>
              <a:t>  </a:t>
            </a:r>
            <a:r>
              <a:rPr lang="en-US" b="1" dirty="0" smtClean="0"/>
              <a:t>is a </a:t>
            </a:r>
            <a:r>
              <a:rPr lang="en-US" b="1" dirty="0"/>
              <a:t>Fossil Fuel.   </a:t>
            </a:r>
            <a:endParaRPr lang="en-US" b="1" dirty="0" smtClean="0"/>
          </a:p>
          <a:p>
            <a:pPr marL="342900" indent="-342900" algn="just">
              <a:spcBef>
                <a:spcPct val="50000"/>
              </a:spcBef>
              <a:buFont typeface="Arial" panose="020B0604020202020204" pitchFamily="34" charset="0"/>
              <a:buChar char="•"/>
            </a:pPr>
            <a:r>
              <a:rPr lang="en-CA" b="1" dirty="0" smtClean="0"/>
              <a:t>Organic </a:t>
            </a:r>
            <a:r>
              <a:rPr lang="en-CA" b="1" dirty="0"/>
              <a:t>sedimentary rock which forms from the </a:t>
            </a:r>
            <a:r>
              <a:rPr lang="en-CA" b="1" dirty="0" smtClean="0"/>
              <a:t>decay of </a:t>
            </a:r>
            <a:r>
              <a:rPr lang="en-CA" b="1" dirty="0"/>
              <a:t>plant materials such as moss, ferns and parts of trees (dried out peat </a:t>
            </a:r>
            <a:r>
              <a:rPr lang="en-CA" b="1" dirty="0" smtClean="0"/>
              <a:t>bogs)</a:t>
            </a:r>
            <a:r>
              <a:rPr lang="en-US" b="1" dirty="0" smtClean="0"/>
              <a:t> in a swampy environment. </a:t>
            </a:r>
            <a:endParaRPr lang="en-CA" b="1" dirty="0" smtClean="0"/>
          </a:p>
          <a:p>
            <a:pPr marL="342900" indent="-342900" algn="just">
              <a:spcBef>
                <a:spcPct val="50000"/>
              </a:spcBef>
              <a:buFont typeface="Arial" panose="020B0604020202020204" pitchFamily="34" charset="0"/>
              <a:buChar char="•"/>
            </a:pPr>
            <a:r>
              <a:rPr lang="en-US" b="1" dirty="0" smtClean="0"/>
              <a:t>Most favorable conditions : 360 million to 290 million years ago, during the Carboniferous age. </a:t>
            </a:r>
          </a:p>
          <a:p>
            <a:pPr marL="342900" indent="-342900" algn="l">
              <a:spcBef>
                <a:spcPct val="50000"/>
              </a:spcBef>
              <a:buFont typeface="Arial" panose="020B0604020202020204" pitchFamily="34" charset="0"/>
              <a:buChar char="•"/>
            </a:pPr>
            <a:r>
              <a:rPr lang="en-US" b="1" dirty="0" smtClean="0"/>
              <a:t>In swampy environment - low in O2</a:t>
            </a:r>
            <a:r>
              <a:rPr lang="en-US" b="1" dirty="0" smtClean="0">
                <a:sym typeface="Wingdings" panose="05000000000000000000" pitchFamily="2" charset="2"/>
              </a:rPr>
              <a:t></a:t>
            </a:r>
            <a:r>
              <a:rPr lang="en-US" b="1" dirty="0" smtClean="0"/>
              <a:t> Anaerobic bacteria start decomposing the OM</a:t>
            </a:r>
            <a:r>
              <a:rPr lang="en-US" b="1" dirty="0" smtClean="0">
                <a:sym typeface="Wingdings" panose="05000000000000000000" pitchFamily="2" charset="2"/>
              </a:rPr>
              <a:t></a:t>
            </a:r>
            <a:r>
              <a:rPr lang="en-US" b="1" dirty="0" smtClean="0"/>
              <a:t> decomposition stops when the plants have been converted to peat</a:t>
            </a:r>
          </a:p>
        </p:txBody>
      </p:sp>
      <p:sp>
        <p:nvSpPr>
          <p:cNvPr id="6" name="TextBox 5"/>
          <p:cNvSpPr txBox="1"/>
          <p:nvPr/>
        </p:nvSpPr>
        <p:spPr>
          <a:xfrm>
            <a:off x="6335486" y="4607169"/>
            <a:ext cx="5603965" cy="646331"/>
          </a:xfrm>
          <a:prstGeom prst="rect">
            <a:avLst/>
          </a:prstGeom>
          <a:noFill/>
        </p:spPr>
        <p:txBody>
          <a:bodyPr wrap="square" rtlCol="0">
            <a:spAutoFit/>
          </a:bodyPr>
          <a:lstStyle/>
          <a:p>
            <a:r>
              <a:rPr lang="en-US" dirty="0" smtClean="0"/>
              <a:t>Source http://www.geologyatsheffield.co.uk/sagt/palaeoecology/</a:t>
            </a:r>
            <a:endParaRPr lang="en-US" dirty="0"/>
          </a:p>
        </p:txBody>
      </p:sp>
      <p:pic>
        <p:nvPicPr>
          <p:cNvPr id="7" name="Picture 6"/>
          <p:cNvPicPr>
            <a:picLocks noChangeAspect="1"/>
          </p:cNvPicPr>
          <p:nvPr/>
        </p:nvPicPr>
        <p:blipFill>
          <a:blip r:embed="rId2"/>
          <a:stretch>
            <a:fillRect/>
          </a:stretch>
        </p:blipFill>
        <p:spPr>
          <a:xfrm>
            <a:off x="6152605" y="1770224"/>
            <a:ext cx="5738949" cy="2586741"/>
          </a:xfrm>
          <a:prstGeom prst="rect">
            <a:avLst/>
          </a:prstGeom>
        </p:spPr>
      </p:pic>
    </p:spTree>
    <p:extLst>
      <p:ext uri="{BB962C8B-B14F-4D97-AF65-F5344CB8AC3E}">
        <p14:creationId xmlns:p14="http://schemas.microsoft.com/office/powerpoint/2010/main" val="33033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6877" y="124264"/>
            <a:ext cx="11825068" cy="6186309"/>
          </a:xfrm>
          <a:prstGeom prst="rect">
            <a:avLst/>
          </a:prstGeom>
          <a:noFill/>
        </p:spPr>
        <p:txBody>
          <a:bodyPr wrap="square" rtlCol="0">
            <a:spAutoFit/>
          </a:bodyPr>
          <a:lstStyle/>
          <a:p>
            <a:pPr algn="ctr"/>
            <a:r>
              <a:rPr lang="en-US" sz="3200" b="1" cap="all" dirty="0">
                <a:solidFill>
                  <a:srgbClr val="FF0000"/>
                </a:solidFill>
                <a:latin typeface="Times New Roman" pitchFamily="18" charset="0"/>
                <a:cs typeface="Times New Roman" pitchFamily="18" charset="0"/>
              </a:rPr>
              <a:t>Coal as a reservoir for coal bed methane</a:t>
            </a:r>
          </a:p>
          <a:p>
            <a:pPr algn="just"/>
            <a:endParaRPr lang="en-US" sz="2800" b="1" cap="all" dirty="0">
              <a:latin typeface="Times New Roman" pitchFamily="18" charset="0"/>
              <a:cs typeface="Times New Roman" pitchFamily="18" charset="0"/>
            </a:endParaRPr>
          </a:p>
          <a:p>
            <a:pPr marL="285750" indent="-285750" algn="just">
              <a:buFont typeface="Arial" panose="020B0604020202020204" pitchFamily="34" charset="0"/>
              <a:buChar char="•"/>
            </a:pPr>
            <a:r>
              <a:rPr lang="en-IN" sz="2800" dirty="0" smtClean="0">
                <a:latin typeface="Times New Roman" pitchFamily="18" charset="0"/>
                <a:cs typeface="Times New Roman" pitchFamily="18" charset="0"/>
              </a:rPr>
              <a:t>Coal </a:t>
            </a:r>
            <a:r>
              <a:rPr lang="en-IN" sz="2800" dirty="0">
                <a:latin typeface="Times New Roman" pitchFamily="18" charset="0"/>
                <a:cs typeface="Times New Roman" pitchFamily="18" charset="0"/>
              </a:rPr>
              <a:t>Bed Methane is naturally occurring </a:t>
            </a:r>
            <a:r>
              <a:rPr lang="en-IN" sz="2800" dirty="0" smtClean="0">
                <a:latin typeface="Times New Roman" pitchFamily="18" charset="0"/>
                <a:cs typeface="Times New Roman" pitchFamily="18" charset="0"/>
              </a:rPr>
              <a:t>methane obtained </a:t>
            </a:r>
            <a:r>
              <a:rPr lang="en-IN" sz="2800" dirty="0">
                <a:latin typeface="Times New Roman" pitchFamily="18" charset="0"/>
                <a:cs typeface="Times New Roman" pitchFamily="18" charset="0"/>
              </a:rPr>
              <a:t>by both biogenic and thermogenic process</a:t>
            </a:r>
            <a:r>
              <a:rPr lang="en-IN" sz="2800" dirty="0" smtClean="0">
                <a:latin typeface="Times New Roman" pitchFamily="18" charset="0"/>
                <a:cs typeface="Times New Roman" pitchFamily="18" charset="0"/>
              </a:rPr>
              <a:t>.</a:t>
            </a:r>
            <a:endParaRPr lang="en-IN" sz="2800" dirty="0">
              <a:latin typeface="Times New Roman" pitchFamily="18" charset="0"/>
              <a:cs typeface="Times New Roman" pitchFamily="18" charset="0"/>
            </a:endParaRPr>
          </a:p>
          <a:p>
            <a:pPr marL="285750" indent="-285750" algn="just">
              <a:buFont typeface="Arial" panose="020B0604020202020204" pitchFamily="34" charset="0"/>
              <a:buChar char="•"/>
            </a:pPr>
            <a:r>
              <a:rPr lang="en-IN" sz="2800" dirty="0" smtClean="0">
                <a:latin typeface="Times New Roman" pitchFamily="18" charset="0"/>
                <a:cs typeface="Times New Roman" pitchFamily="18" charset="0"/>
              </a:rPr>
              <a:t>CBM </a:t>
            </a:r>
            <a:r>
              <a:rPr lang="en-IN" sz="2800" dirty="0">
                <a:latin typeface="Times New Roman" pitchFamily="18" charset="0"/>
                <a:cs typeface="Times New Roman" pitchFamily="18" charset="0"/>
              </a:rPr>
              <a:t>contains small amounts of other hydrocarbon and non-hydrocarbon gases in coal seams as a result of chemical and physical processes.</a:t>
            </a:r>
          </a:p>
          <a:p>
            <a:pPr marL="285750" indent="-285750" algn="just">
              <a:buFont typeface="Arial" panose="020B0604020202020204" pitchFamily="34" charset="0"/>
              <a:buChar char="•"/>
            </a:pPr>
            <a:r>
              <a:rPr lang="en-IN" sz="2800" dirty="0" smtClean="0">
                <a:latin typeface="Times New Roman" pitchFamily="18" charset="0"/>
                <a:cs typeface="Times New Roman" pitchFamily="18" charset="0"/>
              </a:rPr>
              <a:t>It </a:t>
            </a:r>
            <a:r>
              <a:rPr lang="en-IN" sz="2800" dirty="0">
                <a:latin typeface="Times New Roman" pitchFamily="18" charset="0"/>
                <a:cs typeface="Times New Roman" pitchFamily="18" charset="0"/>
              </a:rPr>
              <a:t>is formed during the conversion of organic material to coal, and eventually trapped in </a:t>
            </a:r>
            <a:r>
              <a:rPr lang="en-IN" sz="2800" dirty="0" smtClean="0">
                <a:latin typeface="Times New Roman" pitchFamily="18" charset="0"/>
                <a:cs typeface="Times New Roman" pitchFamily="18" charset="0"/>
              </a:rPr>
              <a:t>pores and cleats </a:t>
            </a:r>
            <a:r>
              <a:rPr lang="en-IN" sz="2800" dirty="0">
                <a:latin typeface="Times New Roman" pitchFamily="18" charset="0"/>
                <a:cs typeface="Times New Roman" pitchFamily="18" charset="0"/>
              </a:rPr>
              <a:t>in the coal seam.</a:t>
            </a:r>
          </a:p>
          <a:p>
            <a:pPr marL="285750" indent="-285750" algn="just">
              <a:buFont typeface="Arial" panose="020B0604020202020204" pitchFamily="34" charset="0"/>
              <a:buChar char="•"/>
            </a:pPr>
            <a:r>
              <a:rPr lang="en-IN" sz="2800" dirty="0" smtClean="0"/>
              <a:t>O</a:t>
            </a:r>
            <a:r>
              <a:rPr lang="en-IN" sz="2800" dirty="0" smtClean="0">
                <a:latin typeface="Times New Roman" pitchFamily="18" charset="0"/>
                <a:cs typeface="Times New Roman" pitchFamily="18" charset="0"/>
              </a:rPr>
              <a:t>rganic </a:t>
            </a:r>
            <a:r>
              <a:rPr lang="en-IN" sz="2800" dirty="0">
                <a:latin typeface="Times New Roman" pitchFamily="18" charset="0"/>
                <a:cs typeface="Times New Roman" pitchFamily="18" charset="0"/>
              </a:rPr>
              <a:t>matter is subjected to pressure and temperature, and further they are transformed into </a:t>
            </a:r>
            <a:r>
              <a:rPr lang="en-IN" sz="2800" dirty="0" smtClean="0">
                <a:latin typeface="Times New Roman" pitchFamily="18" charset="0"/>
                <a:cs typeface="Times New Roman" pitchFamily="18" charset="0"/>
              </a:rPr>
              <a:t>kerogen</a:t>
            </a:r>
            <a:r>
              <a:rPr lang="en-IN" sz="2800" dirty="0">
                <a:latin typeface="Times New Roman" pitchFamily="18" charset="0"/>
                <a:cs typeface="Times New Roman" pitchFamily="18" charset="0"/>
              </a:rPr>
              <a:t>.</a:t>
            </a:r>
          </a:p>
          <a:p>
            <a:pPr marL="285750" indent="-285750" algn="just">
              <a:buFont typeface="Arial" panose="020B0604020202020204" pitchFamily="34" charset="0"/>
              <a:buChar char="•"/>
            </a:pPr>
            <a:r>
              <a:rPr lang="en-IN" sz="2800" dirty="0" smtClean="0">
                <a:latin typeface="Times New Roman" pitchFamily="18" charset="0"/>
                <a:cs typeface="Times New Roman" pitchFamily="18" charset="0"/>
              </a:rPr>
              <a:t>These </a:t>
            </a:r>
            <a:r>
              <a:rPr lang="en-IN" sz="2800" dirty="0">
                <a:latin typeface="Times New Roman" pitchFamily="18" charset="0"/>
                <a:cs typeface="Times New Roman" pitchFamily="18" charset="0"/>
              </a:rPr>
              <a:t>kerogens with continuing pressure and high temperature starts to break down to produce gas (this is thermogenic methane) leading to an increase in carbon content and decrease in hydrogen content. </a:t>
            </a:r>
            <a:endParaRPr lang="en-US" sz="2800" dirty="0">
              <a:latin typeface="Times New Roman" pitchFamily="18" charset="0"/>
              <a:cs typeface="Times New Roman" pitchFamily="18" charset="0"/>
            </a:endParaRPr>
          </a:p>
          <a:p>
            <a:endParaRPr lang="en-US" sz="2800" b="1" cap="all" dirty="0">
              <a:latin typeface="Times New Roman" pitchFamily="18" charset="0"/>
              <a:cs typeface="Times New Roman" pitchFamily="18" charset="0"/>
            </a:endParaRPr>
          </a:p>
        </p:txBody>
      </p:sp>
    </p:spTree>
    <p:extLst>
      <p:ext uri="{BB962C8B-B14F-4D97-AF65-F5344CB8AC3E}">
        <p14:creationId xmlns:p14="http://schemas.microsoft.com/office/powerpoint/2010/main" val="41280881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1106" y="126976"/>
            <a:ext cx="8814619" cy="609600"/>
          </a:xfrm>
        </p:spPr>
        <p:txBody>
          <a:bodyPr>
            <a:noAutofit/>
          </a:bodyPr>
          <a:lstStyle/>
          <a:p>
            <a:pPr algn="ctr"/>
            <a:r>
              <a:rPr lang="en-US" sz="3200" b="1" dirty="0">
                <a:solidFill>
                  <a:srgbClr val="FF0000"/>
                </a:solidFill>
              </a:rPr>
              <a:t>GENERATION OF </a:t>
            </a:r>
            <a:r>
              <a:rPr lang="en-US" sz="3200" b="1" dirty="0" smtClean="0">
                <a:solidFill>
                  <a:srgbClr val="FF0000"/>
                </a:solidFill>
              </a:rPr>
              <a:t>GAS</a:t>
            </a:r>
            <a:endParaRPr lang="en-US" sz="3200" b="1" dirty="0">
              <a:solidFill>
                <a:srgbClr val="FF0000"/>
              </a:solidFill>
            </a:endParaRPr>
          </a:p>
        </p:txBody>
      </p:sp>
      <p:sp>
        <p:nvSpPr>
          <p:cNvPr id="5" name="TextBox 4"/>
          <p:cNvSpPr txBox="1"/>
          <p:nvPr/>
        </p:nvSpPr>
        <p:spPr>
          <a:xfrm>
            <a:off x="2743200" y="762001"/>
            <a:ext cx="7467600" cy="830997"/>
          </a:xfrm>
          <a:prstGeom prst="rect">
            <a:avLst/>
          </a:prstGeom>
          <a:noFill/>
        </p:spPr>
        <p:txBody>
          <a:bodyPr wrap="square" rtlCol="0">
            <a:spAutoFit/>
          </a:bodyPr>
          <a:lstStyle/>
          <a:p>
            <a:r>
              <a:rPr lang="en-US" sz="2400" b="1" dirty="0">
                <a:solidFill>
                  <a:srgbClr val="00B050"/>
                </a:solidFill>
              </a:rPr>
              <a:t>STEP 1</a:t>
            </a:r>
            <a:r>
              <a:rPr lang="en-US" sz="2400" b="1" dirty="0"/>
              <a:t>. TRANSFORMATION OF ORGANIC MATTER TO KEROGEN</a:t>
            </a:r>
          </a:p>
        </p:txBody>
      </p:sp>
      <p:sp>
        <p:nvSpPr>
          <p:cNvPr id="3" name="TextBox 2"/>
          <p:cNvSpPr txBox="1"/>
          <p:nvPr/>
        </p:nvSpPr>
        <p:spPr>
          <a:xfrm>
            <a:off x="1981200" y="2017932"/>
            <a:ext cx="222504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en-US"/>
            </a:defPPr>
            <a:lvl1pPr algn="ctr">
              <a:defRPr b="1">
                <a:solidFill>
                  <a:srgbClr val="FFFF00"/>
                </a:solidFill>
              </a:defRPr>
            </a:lvl1pPr>
          </a:lstStyle>
          <a:p>
            <a:r>
              <a:rPr lang="en-US" dirty="0">
                <a:solidFill>
                  <a:srgbClr val="FF0000"/>
                </a:solidFill>
              </a:rPr>
              <a:t>PROTIEN, LIPID CARBOHYDRATE</a:t>
            </a:r>
          </a:p>
        </p:txBody>
      </p:sp>
      <p:sp>
        <p:nvSpPr>
          <p:cNvPr id="16" name="TextBox 15"/>
          <p:cNvSpPr txBox="1"/>
          <p:nvPr/>
        </p:nvSpPr>
        <p:spPr>
          <a:xfrm>
            <a:off x="1836421" y="3225825"/>
            <a:ext cx="2514599"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en-US"/>
            </a:defPPr>
            <a:lvl1pPr algn="ctr">
              <a:defRPr b="1">
                <a:solidFill>
                  <a:srgbClr val="FF0000"/>
                </a:solidFill>
              </a:defRPr>
            </a:lvl1pPr>
          </a:lstStyle>
          <a:p>
            <a:r>
              <a:rPr lang="en-US" dirty="0"/>
              <a:t>MICROBIAL DEGRADATION</a:t>
            </a:r>
          </a:p>
        </p:txBody>
      </p:sp>
      <p:cxnSp>
        <p:nvCxnSpPr>
          <p:cNvPr id="18" name="Straight Arrow Connector 17"/>
          <p:cNvCxnSpPr/>
          <p:nvPr/>
        </p:nvCxnSpPr>
        <p:spPr>
          <a:xfrm flipH="1">
            <a:off x="3238499" y="2664261"/>
            <a:ext cx="3" cy="572870"/>
          </a:xfrm>
          <a:prstGeom prst="straightConnector1">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657229" y="4546194"/>
            <a:ext cx="2514599"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en-US"/>
            </a:defPPr>
            <a:lvl1pPr algn="ctr">
              <a:defRPr b="1">
                <a:solidFill>
                  <a:srgbClr val="FF0000"/>
                </a:solidFill>
              </a:defRPr>
            </a:lvl1pPr>
          </a:lstStyle>
          <a:p>
            <a:r>
              <a:rPr lang="en-US" dirty="0"/>
              <a:t>AMINO ACID</a:t>
            </a:r>
          </a:p>
        </p:txBody>
      </p:sp>
      <p:cxnSp>
        <p:nvCxnSpPr>
          <p:cNvPr id="20" name="Straight Arrow Connector 19"/>
          <p:cNvCxnSpPr/>
          <p:nvPr/>
        </p:nvCxnSpPr>
        <p:spPr>
          <a:xfrm flipH="1">
            <a:off x="3121004" y="3872156"/>
            <a:ext cx="2" cy="667435"/>
          </a:xfrm>
          <a:prstGeom prst="straightConnector1">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863707" y="5599213"/>
            <a:ext cx="2514599"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en-US"/>
            </a:defPPr>
            <a:lvl1pPr algn="ctr">
              <a:defRPr b="1">
                <a:solidFill>
                  <a:srgbClr val="FF0000"/>
                </a:solidFill>
              </a:defRPr>
            </a:lvl1pPr>
          </a:lstStyle>
          <a:p>
            <a:r>
              <a:rPr lang="en-US" dirty="0"/>
              <a:t>POLYMERISATION</a:t>
            </a:r>
          </a:p>
        </p:txBody>
      </p:sp>
      <p:cxnSp>
        <p:nvCxnSpPr>
          <p:cNvPr id="24" name="Straight Arrow Connector 23"/>
          <p:cNvCxnSpPr>
            <a:endCxn id="23" idx="0"/>
          </p:cNvCxnSpPr>
          <p:nvPr/>
        </p:nvCxnSpPr>
        <p:spPr>
          <a:xfrm flipH="1">
            <a:off x="3121006" y="4931779"/>
            <a:ext cx="2" cy="667435"/>
          </a:xfrm>
          <a:prstGeom prst="straightConnector1">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3" idx="3"/>
          </p:cNvCxnSpPr>
          <p:nvPr/>
        </p:nvCxnSpPr>
        <p:spPr>
          <a:xfrm>
            <a:off x="4378306" y="5783879"/>
            <a:ext cx="655321" cy="0"/>
          </a:xfrm>
          <a:prstGeom prst="straightConnector1">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045916" y="5526385"/>
            <a:ext cx="190500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US" b="1" dirty="0">
                <a:solidFill>
                  <a:srgbClr val="FF0000"/>
                </a:solidFill>
              </a:rPr>
              <a:t>HUMIC</a:t>
            </a:r>
            <a:r>
              <a:rPr lang="en-US" b="1" dirty="0">
                <a:solidFill>
                  <a:srgbClr val="FFFF00"/>
                </a:solidFill>
              </a:rPr>
              <a:t> </a:t>
            </a:r>
            <a:r>
              <a:rPr lang="en-US" b="1" dirty="0">
                <a:solidFill>
                  <a:srgbClr val="FF0000"/>
                </a:solidFill>
              </a:rPr>
              <a:t>ACID,HUMIN</a:t>
            </a:r>
          </a:p>
        </p:txBody>
      </p:sp>
      <p:cxnSp>
        <p:nvCxnSpPr>
          <p:cNvPr id="33" name="Straight Arrow Connector 32"/>
          <p:cNvCxnSpPr/>
          <p:nvPr/>
        </p:nvCxnSpPr>
        <p:spPr>
          <a:xfrm>
            <a:off x="6950917" y="5783879"/>
            <a:ext cx="655321" cy="0"/>
          </a:xfrm>
          <a:prstGeom prst="straightConnector1">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620985" y="5506881"/>
            <a:ext cx="207313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defPPr>
              <a:defRPr lang="en-US"/>
            </a:defPPr>
            <a:lvl1pPr algn="ctr">
              <a:defRPr b="1">
                <a:solidFill>
                  <a:srgbClr val="FF0000"/>
                </a:solidFill>
              </a:defRPr>
            </a:lvl1pPr>
          </a:lstStyle>
          <a:p>
            <a:r>
              <a:rPr lang="en-US" dirty="0"/>
              <a:t>INCREASING POLYMERISATION</a:t>
            </a:r>
          </a:p>
        </p:txBody>
      </p:sp>
      <p:sp>
        <p:nvSpPr>
          <p:cNvPr id="37" name="Oval 36"/>
          <p:cNvSpPr/>
          <p:nvPr/>
        </p:nvSpPr>
        <p:spPr>
          <a:xfrm>
            <a:off x="7362643" y="4021206"/>
            <a:ext cx="2589815" cy="524989"/>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cxnSp>
        <p:nvCxnSpPr>
          <p:cNvPr id="39" name="Straight Arrow Connector 38"/>
          <p:cNvCxnSpPr>
            <a:stCxn id="34" idx="0"/>
          </p:cNvCxnSpPr>
          <p:nvPr/>
        </p:nvCxnSpPr>
        <p:spPr>
          <a:xfrm flipV="1">
            <a:off x="8657550" y="4546194"/>
            <a:ext cx="0" cy="960686"/>
          </a:xfrm>
          <a:prstGeom prst="straightConnector1">
            <a:avLst/>
          </a:prstGeom>
          <a:ln w="7620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849093" y="4099033"/>
            <a:ext cx="1616915" cy="369332"/>
          </a:xfrm>
          <a:prstGeom prst="rect">
            <a:avLst/>
          </a:prstGeom>
          <a:noFill/>
        </p:spPr>
        <p:txBody>
          <a:bodyPr wrap="square" rtlCol="0">
            <a:spAutoFit/>
          </a:bodyPr>
          <a:lstStyle/>
          <a:p>
            <a:r>
              <a:rPr lang="en-US" b="1" dirty="0">
                <a:solidFill>
                  <a:srgbClr val="FF0000"/>
                </a:solidFill>
              </a:rPr>
              <a:t>KEROGEN</a:t>
            </a:r>
          </a:p>
        </p:txBody>
      </p:sp>
    </p:spTree>
    <p:extLst>
      <p:ext uri="{BB962C8B-B14F-4D97-AF65-F5344CB8AC3E}">
        <p14:creationId xmlns:p14="http://schemas.microsoft.com/office/powerpoint/2010/main" val="160840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1000"/>
                                        <p:tgtEl>
                                          <p:spTgt spid="33"/>
                                        </p:tgtEl>
                                      </p:cBhvr>
                                    </p:animEffect>
                                    <p:anim calcmode="lin" valueType="num">
                                      <p:cBhvr>
                                        <p:cTn id="62" dur="1000" fill="hold"/>
                                        <p:tgtEl>
                                          <p:spTgt spid="33"/>
                                        </p:tgtEl>
                                        <p:attrNameLst>
                                          <p:attrName>ppt_x</p:attrName>
                                        </p:attrNameLst>
                                      </p:cBhvr>
                                      <p:tavLst>
                                        <p:tav tm="0">
                                          <p:val>
                                            <p:strVal val="#ppt_x"/>
                                          </p:val>
                                        </p:tav>
                                        <p:tav tm="100000">
                                          <p:val>
                                            <p:strVal val="#ppt_x"/>
                                          </p:val>
                                        </p:tav>
                                      </p:tavLst>
                                    </p:anim>
                                    <p:anim calcmode="lin" valueType="num">
                                      <p:cBhvr>
                                        <p:cTn id="63" dur="1000" fill="hold"/>
                                        <p:tgtEl>
                                          <p:spTgt spid="33"/>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1000"/>
                                        <p:tgtEl>
                                          <p:spTgt spid="34"/>
                                        </p:tgtEl>
                                      </p:cBhvr>
                                    </p:animEffect>
                                    <p:anim calcmode="lin" valueType="num">
                                      <p:cBhvr>
                                        <p:cTn id="67" dur="1000" fill="hold"/>
                                        <p:tgtEl>
                                          <p:spTgt spid="34"/>
                                        </p:tgtEl>
                                        <p:attrNameLst>
                                          <p:attrName>ppt_x</p:attrName>
                                        </p:attrNameLst>
                                      </p:cBhvr>
                                      <p:tavLst>
                                        <p:tav tm="0">
                                          <p:val>
                                            <p:strVal val="#ppt_x"/>
                                          </p:val>
                                        </p:tav>
                                        <p:tav tm="100000">
                                          <p:val>
                                            <p:strVal val="#ppt_x"/>
                                          </p:val>
                                        </p:tav>
                                      </p:tavLst>
                                    </p:anim>
                                    <p:anim calcmode="lin" valueType="num">
                                      <p:cBhvr>
                                        <p:cTn id="68" dur="1000" fill="hold"/>
                                        <p:tgtEl>
                                          <p:spTgt spid="34"/>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fade">
                                      <p:cBhvr>
                                        <p:cTn id="71" dur="1000"/>
                                        <p:tgtEl>
                                          <p:spTgt spid="39"/>
                                        </p:tgtEl>
                                      </p:cBhvr>
                                    </p:animEffect>
                                    <p:anim calcmode="lin" valueType="num">
                                      <p:cBhvr>
                                        <p:cTn id="72" dur="1000" fill="hold"/>
                                        <p:tgtEl>
                                          <p:spTgt spid="39"/>
                                        </p:tgtEl>
                                        <p:attrNameLst>
                                          <p:attrName>ppt_x</p:attrName>
                                        </p:attrNameLst>
                                      </p:cBhvr>
                                      <p:tavLst>
                                        <p:tav tm="0">
                                          <p:val>
                                            <p:strVal val="#ppt_x"/>
                                          </p:val>
                                        </p:tav>
                                        <p:tav tm="100000">
                                          <p:val>
                                            <p:strVal val="#ppt_x"/>
                                          </p:val>
                                        </p:tav>
                                      </p:tavLst>
                                    </p:anim>
                                    <p:anim calcmode="lin" valueType="num">
                                      <p:cBhvr>
                                        <p:cTn id="73" dur="1000" fill="hold"/>
                                        <p:tgtEl>
                                          <p:spTgt spid="39"/>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1000"/>
                                        <p:tgtEl>
                                          <p:spTgt spid="37"/>
                                        </p:tgtEl>
                                      </p:cBhvr>
                                    </p:animEffect>
                                    <p:anim calcmode="lin" valueType="num">
                                      <p:cBhvr>
                                        <p:cTn id="77" dur="1000" fill="hold"/>
                                        <p:tgtEl>
                                          <p:spTgt spid="37"/>
                                        </p:tgtEl>
                                        <p:attrNameLst>
                                          <p:attrName>ppt_x</p:attrName>
                                        </p:attrNameLst>
                                      </p:cBhvr>
                                      <p:tavLst>
                                        <p:tav tm="0">
                                          <p:val>
                                            <p:strVal val="#ppt_x"/>
                                          </p:val>
                                        </p:tav>
                                        <p:tav tm="100000">
                                          <p:val>
                                            <p:strVal val="#ppt_x"/>
                                          </p:val>
                                        </p:tav>
                                      </p:tavLst>
                                    </p:anim>
                                    <p:anim calcmode="lin" valueType="num">
                                      <p:cBhvr>
                                        <p:cTn id="78" dur="1000" fill="hold"/>
                                        <p:tgtEl>
                                          <p:spTgt spid="37"/>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fade">
                                      <p:cBhvr>
                                        <p:cTn id="81" dur="1000"/>
                                        <p:tgtEl>
                                          <p:spTgt spid="40"/>
                                        </p:tgtEl>
                                      </p:cBhvr>
                                    </p:animEffect>
                                    <p:anim calcmode="lin" valueType="num">
                                      <p:cBhvr>
                                        <p:cTn id="82" dur="1000" fill="hold"/>
                                        <p:tgtEl>
                                          <p:spTgt spid="40"/>
                                        </p:tgtEl>
                                        <p:attrNameLst>
                                          <p:attrName>ppt_x</p:attrName>
                                        </p:attrNameLst>
                                      </p:cBhvr>
                                      <p:tavLst>
                                        <p:tav tm="0">
                                          <p:val>
                                            <p:strVal val="#ppt_x"/>
                                          </p:val>
                                        </p:tav>
                                        <p:tav tm="100000">
                                          <p:val>
                                            <p:strVal val="#ppt_x"/>
                                          </p:val>
                                        </p:tav>
                                      </p:tavLst>
                                    </p:anim>
                                    <p:anim calcmode="lin" valueType="num">
                                      <p:cBhvr>
                                        <p:cTn id="83"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16" grpId="0" animBg="1"/>
      <p:bldP spid="19" grpId="0" animBg="1"/>
      <p:bldP spid="23" grpId="0" animBg="1"/>
      <p:bldP spid="31" grpId="0" animBg="1"/>
      <p:bldP spid="34" grpId="0" animBg="1"/>
      <p:bldP spid="37" grpId="0" animBg="1"/>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181292" y="391237"/>
            <a:ext cx="8258108" cy="6069290"/>
            <a:chOff x="-1464314" y="61049"/>
            <a:chExt cx="9999743" cy="6582189"/>
          </a:xfrm>
        </p:grpSpPr>
        <p:sp>
          <p:nvSpPr>
            <p:cNvPr id="5" name="TextBox 4"/>
            <p:cNvSpPr txBox="1"/>
            <p:nvPr/>
          </p:nvSpPr>
          <p:spPr>
            <a:xfrm>
              <a:off x="914400" y="61049"/>
              <a:ext cx="6596213" cy="700951"/>
            </a:xfrm>
            <a:prstGeom prst="rect">
              <a:avLst/>
            </a:prstGeom>
            <a:noFill/>
          </p:spPr>
          <p:txBody>
            <a:bodyPr wrap="square" rtlCol="0">
              <a:spAutoFit/>
            </a:bodyPr>
            <a:lstStyle/>
            <a:p>
              <a:r>
                <a:rPr lang="en-US" sz="3600" dirty="0">
                  <a:solidFill>
                    <a:srgbClr val="00B050"/>
                  </a:solidFill>
                </a:rPr>
                <a:t>Step 2</a:t>
              </a:r>
              <a:r>
                <a:rPr lang="en-US" sz="3600" dirty="0"/>
                <a:t>. </a:t>
              </a:r>
              <a:r>
                <a:rPr lang="en-US" sz="3600" dirty="0" err="1"/>
                <a:t>Kerogen</a:t>
              </a:r>
              <a:r>
                <a:rPr lang="en-US" sz="3600" dirty="0"/>
                <a:t> to gas</a:t>
              </a:r>
            </a:p>
          </p:txBody>
        </p:sp>
        <p:sp>
          <p:nvSpPr>
            <p:cNvPr id="7" name="Text Box 4"/>
            <p:cNvSpPr txBox="1">
              <a:spLocks noChangeArrowheads="1"/>
            </p:cNvSpPr>
            <p:nvPr/>
          </p:nvSpPr>
          <p:spPr bwMode="auto">
            <a:xfrm>
              <a:off x="-1220561" y="1270069"/>
              <a:ext cx="2108397" cy="500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dirty="0">
                  <a:solidFill>
                    <a:srgbClr val="FF0000"/>
                  </a:solidFill>
                  <a:latin typeface="Arial" charset="0"/>
                </a:rPr>
                <a:t>KEROGEN</a:t>
              </a:r>
            </a:p>
          </p:txBody>
        </p:sp>
        <p:sp>
          <p:nvSpPr>
            <p:cNvPr id="8" name="Text Box 5"/>
            <p:cNvSpPr txBox="1">
              <a:spLocks noChangeArrowheads="1"/>
            </p:cNvSpPr>
            <p:nvPr/>
          </p:nvSpPr>
          <p:spPr bwMode="auto">
            <a:xfrm>
              <a:off x="-1337523" y="2451219"/>
              <a:ext cx="1947289" cy="400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dirty="0">
                  <a:solidFill>
                    <a:srgbClr val="FF0000"/>
                  </a:solidFill>
                  <a:latin typeface="Arial" charset="0"/>
                </a:rPr>
                <a:t>DIAGENESIS</a:t>
              </a:r>
            </a:p>
          </p:txBody>
        </p:sp>
        <p:sp>
          <p:nvSpPr>
            <p:cNvPr id="9" name="Text Box 6"/>
            <p:cNvSpPr txBox="1">
              <a:spLocks noChangeArrowheads="1"/>
            </p:cNvSpPr>
            <p:nvPr/>
          </p:nvSpPr>
          <p:spPr bwMode="auto">
            <a:xfrm>
              <a:off x="-1464314" y="3869818"/>
              <a:ext cx="2200870" cy="400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dirty="0">
                  <a:solidFill>
                    <a:srgbClr val="FF0000"/>
                  </a:solidFill>
                  <a:latin typeface="Arial" charset="0"/>
                </a:rPr>
                <a:t>CATAGENESIS</a:t>
              </a:r>
            </a:p>
          </p:txBody>
        </p:sp>
        <p:sp>
          <p:nvSpPr>
            <p:cNvPr id="10" name="Text Box 7"/>
            <p:cNvSpPr txBox="1">
              <a:spLocks noChangeArrowheads="1"/>
            </p:cNvSpPr>
            <p:nvPr/>
          </p:nvSpPr>
          <p:spPr bwMode="auto">
            <a:xfrm>
              <a:off x="-613514" y="5474987"/>
              <a:ext cx="2237130" cy="400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i="1" dirty="0">
                  <a:solidFill>
                    <a:srgbClr val="FF0000"/>
                  </a:solidFill>
                  <a:latin typeface="Arial" charset="0"/>
                </a:rPr>
                <a:t>METAGENESIS</a:t>
              </a:r>
            </a:p>
          </p:txBody>
        </p:sp>
        <p:sp>
          <p:nvSpPr>
            <p:cNvPr id="11" name="Text Box 8"/>
            <p:cNvSpPr txBox="1">
              <a:spLocks noChangeArrowheads="1"/>
            </p:cNvSpPr>
            <p:nvPr/>
          </p:nvSpPr>
          <p:spPr bwMode="auto">
            <a:xfrm>
              <a:off x="3071788" y="1691465"/>
              <a:ext cx="3983062" cy="1435279"/>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dirty="0">
                  <a:solidFill>
                    <a:srgbClr val="003300"/>
                  </a:solidFill>
                  <a:latin typeface="Arial" charset="0"/>
                </a:rPr>
                <a:t>Shallow subsurface</a:t>
              </a:r>
            </a:p>
            <a:p>
              <a:r>
                <a:rPr lang="en-US" sz="1600" dirty="0">
                  <a:solidFill>
                    <a:srgbClr val="003300"/>
                  </a:solidFill>
                  <a:latin typeface="Arial" charset="0"/>
                </a:rPr>
                <a:t>Normal pressure and temperature</a:t>
              </a:r>
            </a:p>
            <a:p>
              <a:r>
                <a:rPr lang="en-US" sz="1600" dirty="0">
                  <a:solidFill>
                    <a:srgbClr val="003300"/>
                  </a:solidFill>
                  <a:latin typeface="Arial" charset="0"/>
                </a:rPr>
                <a:t>Released: CH</a:t>
              </a:r>
              <a:r>
                <a:rPr lang="en-US" sz="1600" baseline="-25000" dirty="0">
                  <a:solidFill>
                    <a:srgbClr val="003300"/>
                  </a:solidFill>
                  <a:latin typeface="Arial" charset="0"/>
                </a:rPr>
                <a:t>4</a:t>
              </a:r>
              <a:r>
                <a:rPr lang="en-US" sz="1600" dirty="0">
                  <a:solidFill>
                    <a:srgbClr val="003300"/>
                  </a:solidFill>
                  <a:latin typeface="Arial" charset="0"/>
                </a:rPr>
                <a:t>, CO</a:t>
              </a:r>
              <a:r>
                <a:rPr lang="en-US" sz="1600" baseline="-25000" dirty="0">
                  <a:solidFill>
                    <a:srgbClr val="003300"/>
                  </a:solidFill>
                  <a:latin typeface="Arial" charset="0"/>
                </a:rPr>
                <a:t>2</a:t>
              </a:r>
              <a:r>
                <a:rPr lang="en-US" sz="1600" dirty="0">
                  <a:solidFill>
                    <a:srgbClr val="003300"/>
                  </a:solidFill>
                  <a:latin typeface="Arial" charset="0"/>
                </a:rPr>
                <a:t>, H</a:t>
              </a:r>
              <a:r>
                <a:rPr lang="en-US" sz="1600" baseline="-25000" dirty="0">
                  <a:solidFill>
                    <a:srgbClr val="003300"/>
                  </a:solidFill>
                  <a:latin typeface="Arial" charset="0"/>
                </a:rPr>
                <a:t>2</a:t>
              </a:r>
              <a:r>
                <a:rPr lang="en-US" sz="1600" dirty="0">
                  <a:solidFill>
                    <a:srgbClr val="003300"/>
                  </a:solidFill>
                  <a:latin typeface="Arial" charset="0"/>
                </a:rPr>
                <a:t>O</a:t>
              </a:r>
            </a:p>
            <a:p>
              <a:pPr>
                <a:buFontTx/>
                <a:buChar char="•"/>
              </a:pPr>
              <a:r>
                <a:rPr lang="en-US" sz="1600" dirty="0">
                  <a:solidFill>
                    <a:srgbClr val="003300"/>
                  </a:solidFill>
                  <a:latin typeface="Arial" charset="0"/>
                </a:rPr>
                <a:t> Overall decrease in O</a:t>
              </a:r>
            </a:p>
            <a:p>
              <a:pPr>
                <a:buFontTx/>
                <a:buChar char="•"/>
              </a:pPr>
              <a:r>
                <a:rPr lang="en-US" sz="1600" dirty="0">
                  <a:solidFill>
                    <a:srgbClr val="003300"/>
                  </a:solidFill>
                  <a:latin typeface="Arial" charset="0"/>
                </a:rPr>
                <a:t> Overall increase in H and C</a:t>
              </a:r>
            </a:p>
          </p:txBody>
        </p:sp>
        <p:sp>
          <p:nvSpPr>
            <p:cNvPr id="12" name="Text Box 9"/>
            <p:cNvSpPr txBox="1">
              <a:spLocks noChangeArrowheads="1"/>
            </p:cNvSpPr>
            <p:nvPr/>
          </p:nvSpPr>
          <p:spPr bwMode="auto">
            <a:xfrm>
              <a:off x="4383253" y="3596037"/>
              <a:ext cx="4152176" cy="1435279"/>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dirty="0">
                  <a:solidFill>
                    <a:srgbClr val="003300"/>
                  </a:solidFill>
                  <a:latin typeface="Arial" charset="0"/>
                </a:rPr>
                <a:t>Deeper subsurface</a:t>
              </a:r>
            </a:p>
            <a:p>
              <a:r>
                <a:rPr lang="en-US" sz="1600" dirty="0">
                  <a:solidFill>
                    <a:srgbClr val="003300"/>
                  </a:solidFill>
                  <a:latin typeface="Arial" charset="0"/>
                </a:rPr>
                <a:t>Increased pressure and temperature</a:t>
              </a:r>
            </a:p>
            <a:p>
              <a:r>
                <a:rPr lang="en-US" sz="1600" dirty="0">
                  <a:solidFill>
                    <a:srgbClr val="003300"/>
                  </a:solidFill>
                  <a:latin typeface="Arial" charset="0"/>
                </a:rPr>
                <a:t>Released: oil &amp; gas</a:t>
              </a:r>
            </a:p>
            <a:p>
              <a:pPr>
                <a:buFontTx/>
                <a:buChar char="•"/>
              </a:pPr>
              <a:r>
                <a:rPr lang="en-US" sz="1600" dirty="0">
                  <a:solidFill>
                    <a:srgbClr val="003300"/>
                  </a:solidFill>
                  <a:latin typeface="Arial" charset="0"/>
                </a:rPr>
                <a:t> Overall decrease in H and C</a:t>
              </a:r>
            </a:p>
          </p:txBody>
        </p:sp>
        <p:sp>
          <p:nvSpPr>
            <p:cNvPr id="13" name="Text Box 10"/>
            <p:cNvSpPr txBox="1">
              <a:spLocks noChangeArrowheads="1"/>
            </p:cNvSpPr>
            <p:nvPr/>
          </p:nvSpPr>
          <p:spPr bwMode="auto">
            <a:xfrm>
              <a:off x="4212507" y="5474987"/>
              <a:ext cx="4048427" cy="1168251"/>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dirty="0">
                  <a:solidFill>
                    <a:srgbClr val="003300"/>
                  </a:solidFill>
                  <a:latin typeface="Arial" charset="0"/>
                </a:rPr>
                <a:t>Metamorphism</a:t>
              </a:r>
            </a:p>
            <a:p>
              <a:r>
                <a:rPr lang="en-US" sz="1600" dirty="0">
                  <a:solidFill>
                    <a:srgbClr val="003300"/>
                  </a:solidFill>
                  <a:latin typeface="Arial" charset="0"/>
                </a:rPr>
                <a:t>High temperature and pressure</a:t>
              </a:r>
            </a:p>
            <a:p>
              <a:r>
                <a:rPr lang="en-US" sz="1600" dirty="0">
                  <a:solidFill>
                    <a:srgbClr val="003300"/>
                  </a:solidFill>
                  <a:latin typeface="Arial" charset="0"/>
                </a:rPr>
                <a:t> Only C remains: becomes graphite</a:t>
              </a:r>
            </a:p>
          </p:txBody>
        </p:sp>
      </p:grpSp>
      <p:cxnSp>
        <p:nvCxnSpPr>
          <p:cNvPr id="15" name="Straight Arrow Connector 14"/>
          <p:cNvCxnSpPr>
            <a:stCxn id="7" idx="2"/>
            <a:endCxn id="8" idx="0"/>
          </p:cNvCxnSpPr>
          <p:nvPr/>
        </p:nvCxnSpPr>
        <p:spPr>
          <a:xfrm flipH="1">
            <a:off x="3090068" y="1967712"/>
            <a:ext cx="163115" cy="627448"/>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8" idx="2"/>
            <a:endCxn id="9" idx="0"/>
          </p:cNvCxnSpPr>
          <p:nvPr/>
        </p:nvCxnSpPr>
        <p:spPr>
          <a:xfrm>
            <a:off x="3090067" y="2964492"/>
            <a:ext cx="0" cy="938727"/>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9" idx="2"/>
            <a:endCxn id="10" idx="0"/>
          </p:cNvCxnSpPr>
          <p:nvPr/>
        </p:nvCxnSpPr>
        <p:spPr>
          <a:xfrm>
            <a:off x="3090067" y="4272551"/>
            <a:ext cx="717590" cy="1110759"/>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8" idx="3"/>
            <a:endCxn id="11" idx="1"/>
          </p:cNvCxnSpPr>
          <p:nvPr/>
        </p:nvCxnSpPr>
        <p:spPr>
          <a:xfrm flipV="1">
            <a:off x="3894134" y="2556327"/>
            <a:ext cx="2033217" cy="223498"/>
          </a:xfrm>
          <a:prstGeom prst="bentConnector3">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9" idx="3"/>
            <a:endCxn id="12" idx="1"/>
          </p:cNvCxnSpPr>
          <p:nvPr/>
        </p:nvCxnSpPr>
        <p:spPr>
          <a:xfrm>
            <a:off x="3998842" y="4087885"/>
            <a:ext cx="3011559" cy="224607"/>
          </a:xfrm>
          <a:prstGeom prst="bentConnector3">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10" idx="3"/>
            <a:endCxn id="13" idx="1"/>
          </p:cNvCxnSpPr>
          <p:nvPr/>
        </p:nvCxnSpPr>
        <p:spPr>
          <a:xfrm>
            <a:off x="4731403" y="5567976"/>
            <a:ext cx="2137990" cy="353943"/>
          </a:xfrm>
          <a:prstGeom prst="bentConnector3">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181292" y="5992463"/>
            <a:ext cx="4572000" cy="646331"/>
          </a:xfrm>
          <a:prstGeom prst="rect">
            <a:avLst/>
          </a:prstGeom>
        </p:spPr>
        <p:txBody>
          <a:bodyPr>
            <a:spAutoFit/>
          </a:bodyPr>
          <a:lstStyle/>
          <a:p>
            <a:r>
              <a:rPr lang="en-US" dirty="0"/>
              <a:t>(Source: Hunt, Petroleum Geochemistry and Geology,1995)</a:t>
            </a:r>
          </a:p>
        </p:txBody>
      </p:sp>
    </p:spTree>
    <p:extLst>
      <p:ext uri="{BB962C8B-B14F-4D97-AF65-F5344CB8AC3E}">
        <p14:creationId xmlns:p14="http://schemas.microsoft.com/office/powerpoint/2010/main" val="418457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2542" y="63355"/>
            <a:ext cx="8721969" cy="5887281"/>
          </a:xfrm>
          <a:prstGeom prst="rect">
            <a:avLst/>
          </a:prstGeom>
        </p:spPr>
      </p:pic>
      <p:sp>
        <p:nvSpPr>
          <p:cNvPr id="5" name="Rectangle 4"/>
          <p:cNvSpPr/>
          <p:nvPr/>
        </p:nvSpPr>
        <p:spPr>
          <a:xfrm>
            <a:off x="112542" y="5950636"/>
            <a:ext cx="7741920" cy="646331"/>
          </a:xfrm>
          <a:prstGeom prst="rect">
            <a:avLst/>
          </a:prstGeom>
        </p:spPr>
        <p:txBody>
          <a:bodyPr wrap="square">
            <a:spAutoFit/>
          </a:bodyPr>
          <a:lstStyle/>
          <a:p>
            <a:r>
              <a:rPr lang="en-US" dirty="0" smtClean="0"/>
              <a:t>Coal maturation and gas generation chart.</a:t>
            </a:r>
          </a:p>
          <a:p>
            <a:r>
              <a:rPr lang="en-US" dirty="0" smtClean="0"/>
              <a:t>Source:  (ALL Consulting &amp; Montana Board of Oil and Gas Conservation, 2003)</a:t>
            </a:r>
            <a:endParaRPr lang="en-US" dirty="0"/>
          </a:p>
        </p:txBody>
      </p:sp>
    </p:spTree>
    <p:extLst>
      <p:ext uri="{BB962C8B-B14F-4D97-AF65-F5344CB8AC3E}">
        <p14:creationId xmlns:p14="http://schemas.microsoft.com/office/powerpoint/2010/main" val="9659744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4839" y="172329"/>
            <a:ext cx="11206089" cy="5847755"/>
          </a:xfrm>
          <a:prstGeom prst="rect">
            <a:avLst/>
          </a:prstGeom>
          <a:noFill/>
        </p:spPr>
        <p:txBody>
          <a:bodyPr wrap="square" rtlCol="0">
            <a:spAutoFit/>
          </a:bodyPr>
          <a:lstStyle/>
          <a:p>
            <a:pPr algn="just"/>
            <a:r>
              <a:rPr lang="en-US" sz="4000" b="1" dirty="0" smtClean="0">
                <a:latin typeface="Times New Roman" pitchFamily="18" charset="0"/>
                <a:cs typeface="Times New Roman" pitchFamily="18" charset="0"/>
              </a:rPr>
              <a:t>Storage</a:t>
            </a:r>
          </a:p>
          <a:p>
            <a:pPr algn="just"/>
            <a:endParaRPr lang="en-US" b="1" dirty="0" smtClean="0">
              <a:latin typeface="Times New Roman" pitchFamily="18" charset="0"/>
              <a:cs typeface="Times New Roman" pitchFamily="18" charset="0"/>
            </a:endParaRPr>
          </a:p>
          <a:p>
            <a:pPr algn="just"/>
            <a:r>
              <a:rPr lang="en-US" sz="2800" dirty="0" err="1" smtClean="0">
                <a:latin typeface="Times New Roman" pitchFamily="18" charset="0"/>
                <a:cs typeface="Times New Roman" pitchFamily="18" charset="0"/>
              </a:rPr>
              <a:t>Coalbed</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methane is retained in coal in three ways: </a:t>
            </a:r>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marL="457200" indent="-457200" algn="just">
              <a:buFont typeface="Arial" panose="020B0604020202020204" pitchFamily="34" charset="0"/>
              <a:buChar char="•"/>
            </a:pPr>
            <a:r>
              <a:rPr lang="en-US" sz="3200" dirty="0" smtClean="0">
                <a:solidFill>
                  <a:srgbClr val="FF0000"/>
                </a:solidFill>
                <a:latin typeface="Times New Roman" pitchFamily="18" charset="0"/>
                <a:cs typeface="Times New Roman" pitchFamily="18" charset="0"/>
              </a:rPr>
              <a:t>As </a:t>
            </a:r>
            <a:r>
              <a:rPr lang="en-US" sz="3200" dirty="0">
                <a:solidFill>
                  <a:srgbClr val="FF0000"/>
                </a:solidFill>
                <a:latin typeface="Times New Roman" pitchFamily="18" charset="0"/>
                <a:cs typeface="Times New Roman" pitchFamily="18" charset="0"/>
              </a:rPr>
              <a:t>a free gas within the pore space or fractures in the coal; </a:t>
            </a:r>
          </a:p>
          <a:p>
            <a:pPr marL="457200" indent="-457200" algn="just">
              <a:buFont typeface="Arial" panose="020B0604020202020204" pitchFamily="34" charset="0"/>
              <a:buChar char="•"/>
            </a:pPr>
            <a:r>
              <a:rPr lang="en-US" sz="3200" dirty="0">
                <a:solidFill>
                  <a:srgbClr val="FF0000"/>
                </a:solidFill>
                <a:latin typeface="Times New Roman" pitchFamily="18" charset="0"/>
                <a:cs typeface="Times New Roman" pitchFamily="18" charset="0"/>
              </a:rPr>
              <a:t>As adsorbed molecules on the organic surface of the coal; and </a:t>
            </a:r>
          </a:p>
          <a:p>
            <a:pPr marL="457200" indent="-457200" algn="just">
              <a:buFont typeface="Arial" panose="020B0604020202020204" pitchFamily="34" charset="0"/>
              <a:buChar char="•"/>
            </a:pPr>
            <a:r>
              <a:rPr lang="en-US" sz="3200" dirty="0">
                <a:solidFill>
                  <a:srgbClr val="FF0000"/>
                </a:solidFill>
                <a:latin typeface="Times New Roman" pitchFamily="18" charset="0"/>
                <a:cs typeface="Times New Roman" pitchFamily="18" charset="0"/>
              </a:rPr>
              <a:t>Dissolved in groundwater  within the coal</a:t>
            </a:r>
            <a:r>
              <a:rPr lang="en-US" sz="3200" dirty="0" smtClean="0">
                <a:solidFill>
                  <a:srgbClr val="FF0000"/>
                </a:solidFill>
                <a:latin typeface="Times New Roman" pitchFamily="18" charset="0"/>
                <a:cs typeface="Times New Roman" pitchFamily="18" charset="0"/>
              </a:rPr>
              <a:t>.</a:t>
            </a:r>
          </a:p>
          <a:p>
            <a:pPr marL="457200" indent="-457200" algn="just">
              <a:buFont typeface="Arial" panose="020B0604020202020204" pitchFamily="34" charset="0"/>
              <a:buChar char="•"/>
            </a:pPr>
            <a:endParaRPr lang="en-US" sz="3200" dirty="0">
              <a:solidFill>
                <a:srgbClr val="FF0000"/>
              </a:solidFill>
              <a:latin typeface="Times New Roman" pitchFamily="18" charset="0"/>
              <a:cs typeface="Times New Roman" pitchFamily="18" charset="0"/>
            </a:endParaRPr>
          </a:p>
          <a:p>
            <a:pPr algn="just"/>
            <a:endParaRPr lang="en-US" sz="3200" dirty="0" smtClean="0">
              <a:solidFill>
                <a:srgbClr val="FF0000"/>
              </a:solidFill>
              <a:latin typeface="Times New Roman" pitchFamily="18" charset="0"/>
              <a:cs typeface="Times New Roman" pitchFamily="18" charset="0"/>
            </a:endParaRPr>
          </a:p>
          <a:p>
            <a:pPr algn="just"/>
            <a:endParaRPr lang="en-US" sz="3200" dirty="0" smtClean="0">
              <a:solidFill>
                <a:srgbClr val="FF0000"/>
              </a:solidFill>
              <a:latin typeface="Times New Roman" pitchFamily="18" charset="0"/>
              <a:cs typeface="Times New Roman" pitchFamily="18" charset="0"/>
            </a:endParaRPr>
          </a:p>
          <a:p>
            <a:pPr algn="just"/>
            <a:endParaRPr lang="en-US" sz="3200" dirty="0" smtClean="0">
              <a:solidFill>
                <a:srgbClr val="FF0000"/>
              </a:solidFill>
              <a:latin typeface="Times New Roman" pitchFamily="18" charset="0"/>
              <a:cs typeface="Times New Roman" pitchFamily="18" charset="0"/>
            </a:endParaRPr>
          </a:p>
          <a:p>
            <a:pPr marL="400050" indent="-400050" algn="just"/>
            <a:endParaRPr lang="en-US" dirty="0" smtClean="0">
              <a:latin typeface="Times New Roman" pitchFamily="18" charset="0"/>
              <a:cs typeface="Times New Roman" pitchFamily="18" charset="0"/>
            </a:endParaRPr>
          </a:p>
          <a:p>
            <a:pPr marL="400050" indent="-400050" algn="just"/>
            <a:endParaRPr lang="en-US" dirty="0">
              <a:latin typeface="Times New Roman" pitchFamily="18" charset="0"/>
              <a:cs typeface="Times New Roman" pitchFamily="18" charset="0"/>
            </a:endParaRPr>
          </a:p>
        </p:txBody>
      </p:sp>
      <p:pic>
        <p:nvPicPr>
          <p:cNvPr id="4" name="Picture 3"/>
          <p:cNvPicPr>
            <a:picLocks noChangeAspect="1"/>
          </p:cNvPicPr>
          <p:nvPr/>
        </p:nvPicPr>
        <p:blipFill rotWithShape="1">
          <a:blip r:embed="rId2"/>
          <a:srcRect l="16123" t="60049" r="39224" b="18605"/>
          <a:stretch/>
        </p:blipFill>
        <p:spPr>
          <a:xfrm>
            <a:off x="2664654" y="3684699"/>
            <a:ext cx="6352736" cy="1800818"/>
          </a:xfrm>
          <a:prstGeom prst="rect">
            <a:avLst/>
          </a:prstGeom>
        </p:spPr>
      </p:pic>
    </p:spTree>
    <p:extLst>
      <p:ext uri="{BB962C8B-B14F-4D97-AF65-F5344CB8AC3E}">
        <p14:creationId xmlns:p14="http://schemas.microsoft.com/office/powerpoint/2010/main" val="37569908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0299" y="187325"/>
            <a:ext cx="3932237" cy="558263"/>
          </a:xfrm>
        </p:spPr>
        <p:txBody>
          <a:bodyPr/>
          <a:lstStyle/>
          <a:p>
            <a:pPr algn="ctr"/>
            <a:r>
              <a:rPr lang="en-US" b="1" dirty="0" smtClean="0"/>
              <a:t>Porosity</a:t>
            </a:r>
            <a:endParaRPr lang="en-US" b="1" dirty="0"/>
          </a:p>
        </p:txBody>
      </p:sp>
      <p:sp>
        <p:nvSpPr>
          <p:cNvPr id="5" name="Text Placeholder 4"/>
          <p:cNvSpPr>
            <a:spLocks noGrp="1"/>
          </p:cNvSpPr>
          <p:nvPr>
            <p:ph type="body" sz="half" idx="2"/>
          </p:nvPr>
        </p:nvSpPr>
        <p:spPr>
          <a:xfrm>
            <a:off x="530300" y="844061"/>
            <a:ext cx="4241726" cy="5697415"/>
          </a:xfrm>
        </p:spPr>
        <p:txBody>
          <a:bodyPr>
            <a:normAutofit/>
          </a:bodyPr>
          <a:lstStyle/>
          <a:p>
            <a:r>
              <a:rPr lang="en-US" sz="2000" b="1" dirty="0" smtClean="0">
                <a:solidFill>
                  <a:srgbClr val="C00000"/>
                </a:solidFill>
              </a:rPr>
              <a:t>Primary porosity</a:t>
            </a:r>
            <a:r>
              <a:rPr lang="en-US" sz="2000" b="1" dirty="0" smtClean="0">
                <a:solidFill>
                  <a:srgbClr val="C00000"/>
                </a:solidFill>
                <a:sym typeface="Wingdings" panose="05000000000000000000" pitchFamily="2" charset="2"/>
              </a:rPr>
              <a:t> Micropores</a:t>
            </a:r>
          </a:p>
          <a:p>
            <a:r>
              <a:rPr lang="en-US" sz="2000" b="1" dirty="0" smtClean="0">
                <a:solidFill>
                  <a:srgbClr val="C00000"/>
                </a:solidFill>
                <a:sym typeface="Wingdings" panose="05000000000000000000" pitchFamily="2" charset="2"/>
              </a:rPr>
              <a:t>Secondary Porosity Macropores/fractures</a:t>
            </a:r>
            <a:endParaRPr lang="en-US" sz="2000" b="1" dirty="0" smtClean="0">
              <a:solidFill>
                <a:srgbClr val="C00000"/>
              </a:solidFill>
            </a:endParaRPr>
          </a:p>
          <a:p>
            <a:r>
              <a:rPr lang="en-US" sz="2000" b="1" dirty="0" smtClean="0">
                <a:solidFill>
                  <a:srgbClr val="C00000"/>
                </a:solidFill>
              </a:rPr>
              <a:t>Porosity </a:t>
            </a:r>
            <a:r>
              <a:rPr lang="en-US" sz="2000" b="1" dirty="0">
                <a:solidFill>
                  <a:srgbClr val="C00000"/>
                </a:solidFill>
              </a:rPr>
              <a:t>in coals with carbon  content  (</a:t>
            </a:r>
            <a:r>
              <a:rPr lang="en-US" sz="2000" b="1" i="1" dirty="0">
                <a:solidFill>
                  <a:srgbClr val="C00000"/>
                </a:solidFill>
              </a:rPr>
              <a:t>C</a:t>
            </a:r>
            <a:r>
              <a:rPr lang="en-US" sz="2000" b="1" dirty="0">
                <a:solidFill>
                  <a:srgbClr val="C00000"/>
                </a:solidFill>
              </a:rPr>
              <a:t>) </a:t>
            </a:r>
            <a:r>
              <a:rPr lang="en-US" sz="2000" b="1" i="1" dirty="0">
                <a:solidFill>
                  <a:srgbClr val="C00000"/>
                </a:solidFill>
              </a:rPr>
              <a:t>&lt;</a:t>
            </a:r>
            <a:r>
              <a:rPr lang="en-US" sz="2000" b="1" dirty="0">
                <a:solidFill>
                  <a:srgbClr val="C00000"/>
                </a:solidFill>
              </a:rPr>
              <a:t>75%  is predominantly  due to macropores;  </a:t>
            </a:r>
            <a:endParaRPr lang="en-US" sz="2000" b="1" dirty="0" smtClean="0">
              <a:solidFill>
                <a:srgbClr val="C00000"/>
              </a:solidFill>
            </a:endParaRPr>
          </a:p>
          <a:p>
            <a:pPr marL="285750" indent="-285750">
              <a:buFont typeface="Arial" panose="020B0604020202020204" pitchFamily="34" charset="0"/>
              <a:buChar char="•"/>
            </a:pPr>
            <a:r>
              <a:rPr lang="en-US" sz="2000" b="1" dirty="0" smtClean="0">
                <a:solidFill>
                  <a:srgbClr val="C00000"/>
                </a:solidFill>
              </a:rPr>
              <a:t>Porosity </a:t>
            </a:r>
            <a:r>
              <a:rPr lang="en-US" sz="2000" b="1" dirty="0">
                <a:solidFill>
                  <a:srgbClr val="C00000"/>
                </a:solidFill>
              </a:rPr>
              <a:t>in coals with carbon content (</a:t>
            </a:r>
            <a:r>
              <a:rPr lang="en-US" sz="2000" b="1" i="1" dirty="0">
                <a:solidFill>
                  <a:srgbClr val="C00000"/>
                </a:solidFill>
              </a:rPr>
              <a:t>C</a:t>
            </a:r>
            <a:r>
              <a:rPr lang="en-US" sz="2000" b="1" dirty="0">
                <a:solidFill>
                  <a:srgbClr val="C00000"/>
                </a:solidFill>
              </a:rPr>
              <a:t>) 85–91% is predominantly  due to micropores;  </a:t>
            </a:r>
            <a:endParaRPr lang="en-US" sz="2000" b="1" dirty="0" smtClean="0">
              <a:solidFill>
                <a:srgbClr val="C00000"/>
              </a:solidFill>
            </a:endParaRPr>
          </a:p>
          <a:p>
            <a:pPr marL="285750" indent="-285750">
              <a:buFont typeface="Arial" panose="020B0604020202020204" pitchFamily="34" charset="0"/>
              <a:buChar char="•"/>
            </a:pPr>
            <a:r>
              <a:rPr lang="en-US" sz="2000" b="1" dirty="0" smtClean="0">
                <a:solidFill>
                  <a:srgbClr val="C00000"/>
                </a:solidFill>
              </a:rPr>
              <a:t>Porosity  </a:t>
            </a:r>
            <a:r>
              <a:rPr lang="en-US" sz="2000" b="1" dirty="0">
                <a:solidFill>
                  <a:srgbClr val="C00000"/>
                </a:solidFill>
              </a:rPr>
              <a:t>in coals with carbon  content  (</a:t>
            </a:r>
            <a:r>
              <a:rPr lang="en-US" sz="2000" b="1" i="1" dirty="0">
                <a:solidFill>
                  <a:srgbClr val="C00000"/>
                </a:solidFill>
              </a:rPr>
              <a:t>C</a:t>
            </a:r>
            <a:r>
              <a:rPr lang="en-US" sz="2000" b="1" dirty="0">
                <a:solidFill>
                  <a:srgbClr val="C00000"/>
                </a:solidFill>
              </a:rPr>
              <a:t>)  75–84% is associated with signiﬁcant proportions  of macro meso and microporosity.</a:t>
            </a:r>
          </a:p>
        </p:txBody>
      </p:sp>
      <p:pic>
        <p:nvPicPr>
          <p:cNvPr id="8" name="Content Placeholder 7"/>
          <p:cNvPicPr>
            <a:picLocks noGrp="1" noChangeAspect="1"/>
          </p:cNvPicPr>
          <p:nvPr>
            <p:ph idx="1"/>
          </p:nvPr>
        </p:nvPicPr>
        <p:blipFill rotWithShape="1">
          <a:blip r:embed="rId2"/>
          <a:srcRect l="10455" t="29523" r="8522"/>
          <a:stretch/>
        </p:blipFill>
        <p:spPr>
          <a:xfrm>
            <a:off x="4915142" y="187325"/>
            <a:ext cx="7130078" cy="4656407"/>
          </a:xfrm>
          <a:prstGeom prst="rect">
            <a:avLst/>
          </a:prstGeom>
        </p:spPr>
      </p:pic>
      <p:sp>
        <p:nvSpPr>
          <p:cNvPr id="9" name="TextBox 8"/>
          <p:cNvSpPr txBox="1"/>
          <p:nvPr/>
        </p:nvSpPr>
        <p:spPr>
          <a:xfrm>
            <a:off x="5866228" y="4994031"/>
            <a:ext cx="5514535" cy="646331"/>
          </a:xfrm>
          <a:prstGeom prst="rect">
            <a:avLst/>
          </a:prstGeom>
          <a:noFill/>
        </p:spPr>
        <p:txBody>
          <a:bodyPr wrap="square" rtlCol="0">
            <a:spAutoFit/>
          </a:bodyPr>
          <a:lstStyle/>
          <a:p>
            <a:r>
              <a:rPr lang="en-US" dirty="0" smtClean="0"/>
              <a:t>Flow mechanism</a:t>
            </a:r>
          </a:p>
          <a:p>
            <a:r>
              <a:rPr lang="en-US" dirty="0" smtClean="0"/>
              <a:t>Source: https://www.google.co.in/search?q=CBM+ppt</a:t>
            </a:r>
            <a:endParaRPr lang="en-US" dirty="0"/>
          </a:p>
        </p:txBody>
      </p:sp>
    </p:spTree>
    <p:extLst>
      <p:ext uri="{BB962C8B-B14F-4D97-AF65-F5344CB8AC3E}">
        <p14:creationId xmlns:p14="http://schemas.microsoft.com/office/powerpoint/2010/main" val="4334465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610" y="1216405"/>
            <a:ext cx="11022360" cy="3046988"/>
          </a:xfrm>
          <a:prstGeom prst="rect">
            <a:avLst/>
          </a:prstGeom>
          <a:noFill/>
        </p:spPr>
        <p:txBody>
          <a:bodyPr wrap="square" rtlCol="0">
            <a:spAutoFit/>
          </a:bodyPr>
          <a:lstStyle/>
          <a:p>
            <a:pPr marL="285750" indent="-285750" algn="just">
              <a:buFont typeface="Arial" panose="020B0604020202020204" pitchFamily="34" charset="0"/>
              <a:buChar char="•"/>
            </a:pPr>
            <a:r>
              <a:rPr lang="en-IN" sz="2400" dirty="0" smtClean="0">
                <a:latin typeface="Times New Roman" pitchFamily="18" charset="0"/>
                <a:cs typeface="Times New Roman" pitchFamily="18" charset="0"/>
              </a:rPr>
              <a:t>Gas held in coal by hydrostatic pressure</a:t>
            </a:r>
          </a:p>
          <a:p>
            <a:pPr marL="285750" indent="-285750" algn="just">
              <a:buFont typeface="Arial" panose="020B0604020202020204" pitchFamily="34" charset="0"/>
              <a:buChar char="•"/>
            </a:pPr>
            <a:r>
              <a:rPr lang="en-IN" sz="2400" dirty="0" smtClean="0">
                <a:latin typeface="Times New Roman" pitchFamily="18" charset="0"/>
                <a:cs typeface="Times New Roman" pitchFamily="18" charset="0"/>
              </a:rPr>
              <a:t>Cannot </a:t>
            </a:r>
            <a:r>
              <a:rPr lang="en-IN" sz="2400" dirty="0">
                <a:latin typeface="Times New Roman" pitchFamily="18" charset="0"/>
                <a:cs typeface="Times New Roman" pitchFamily="18" charset="0"/>
              </a:rPr>
              <a:t>be economically produced without open </a:t>
            </a:r>
            <a:r>
              <a:rPr lang="en-IN" sz="2400" dirty="0" smtClean="0">
                <a:latin typeface="Times New Roman" pitchFamily="18" charset="0"/>
                <a:cs typeface="Times New Roman" pitchFamily="18" charset="0"/>
              </a:rPr>
              <a:t>fractures(provides </a:t>
            </a:r>
            <a:r>
              <a:rPr lang="en-IN" sz="2400" dirty="0">
                <a:latin typeface="Times New Roman" pitchFamily="18" charset="0"/>
                <a:cs typeface="Times New Roman" pitchFamily="18" charset="0"/>
              </a:rPr>
              <a:t>the pathways for the desorbed gas </a:t>
            </a:r>
            <a:r>
              <a:rPr lang="en-IN" sz="2400" dirty="0" smtClean="0">
                <a:latin typeface="Times New Roman" pitchFamily="18" charset="0"/>
                <a:cs typeface="Times New Roman" pitchFamily="18" charset="0"/>
              </a:rPr>
              <a:t>to migrate to the </a:t>
            </a:r>
            <a:r>
              <a:rPr lang="en-IN" sz="2400" dirty="0">
                <a:latin typeface="Times New Roman" pitchFamily="18" charset="0"/>
                <a:cs typeface="Times New Roman" pitchFamily="18" charset="0"/>
              </a:rPr>
              <a:t>well</a:t>
            </a:r>
            <a:r>
              <a:rPr lang="en-IN" sz="2400" dirty="0" smtClean="0">
                <a:latin typeface="Times New Roman" pitchFamily="18" charset="0"/>
                <a:cs typeface="Times New Roman" pitchFamily="18" charset="0"/>
              </a:rPr>
              <a:t>.)</a:t>
            </a:r>
          </a:p>
          <a:p>
            <a:pPr marL="342900" indent="-342900" algn="just">
              <a:buFont typeface="Arial" panose="020B0604020202020204" pitchFamily="34" charset="0"/>
              <a:buChar char="•"/>
            </a:pPr>
            <a:r>
              <a:rPr lang="en-IN" sz="2400" dirty="0" smtClean="0">
                <a:latin typeface="Times New Roman" pitchFamily="18" charset="0"/>
                <a:cs typeface="Times New Roman" pitchFamily="18" charset="0"/>
              </a:rPr>
              <a:t>Coal cleats and fractures are usually saturated with water, and therefore the hydrostatic pressure in the coal seam must be lowered before the gas will migrate.</a:t>
            </a:r>
          </a:p>
          <a:p>
            <a:pPr marL="342900" indent="-342900" algn="just">
              <a:buFont typeface="Arial" panose="020B0604020202020204" pitchFamily="34" charset="0"/>
              <a:buChar char="•"/>
            </a:pPr>
            <a:r>
              <a:rPr lang="en-US" sz="2400" dirty="0" smtClean="0">
                <a:latin typeface="Times New Roman" pitchFamily="18" charset="0"/>
                <a:cs typeface="Times New Roman" pitchFamily="18" charset="0"/>
              </a:rPr>
              <a:t>Lowering the hydrostatic pressure in the coal seam accelerates the desorption process. </a:t>
            </a:r>
          </a:p>
          <a:p>
            <a:pPr marL="342900" indent="-342900" algn="just">
              <a:buFont typeface="Arial" panose="020B0604020202020204" pitchFamily="34" charset="0"/>
              <a:buChar char="•"/>
            </a:pPr>
            <a:r>
              <a:rPr lang="en-US" sz="2400" dirty="0" smtClean="0">
                <a:latin typeface="Times New Roman" pitchFamily="18" charset="0"/>
                <a:cs typeface="Times New Roman" pitchFamily="18" charset="0"/>
              </a:rPr>
              <a:t>The gas then diffuses through the matrix, migrates into the cleats and fractures, and eventually reaches the wellbore.</a:t>
            </a:r>
          </a:p>
        </p:txBody>
      </p:sp>
      <p:sp>
        <p:nvSpPr>
          <p:cNvPr id="5" name="TextBox 4"/>
          <p:cNvSpPr txBox="1"/>
          <p:nvPr/>
        </p:nvSpPr>
        <p:spPr>
          <a:xfrm>
            <a:off x="218115" y="3111693"/>
            <a:ext cx="12191999" cy="830997"/>
          </a:xfrm>
          <a:prstGeom prst="rect">
            <a:avLst/>
          </a:prstGeom>
          <a:noFill/>
        </p:spPr>
        <p:txBody>
          <a:bodyPr wrap="square" rtlCol="0">
            <a:spAutoFit/>
          </a:bodyPr>
          <a:lstStyle/>
          <a:p>
            <a:pPr marL="342900" indent="-342900" algn="just">
              <a:buFont typeface="Arial" panose="020B0604020202020204" pitchFamily="34" charset="0"/>
              <a:buChar char="•"/>
            </a:pPr>
            <a:endParaRPr lang="en-US" sz="2400" dirty="0" smtClean="0">
              <a:solidFill>
                <a:srgbClr val="C00000"/>
              </a:solidFill>
              <a:latin typeface="Times New Roman" pitchFamily="18" charset="0"/>
              <a:cs typeface="Times New Roman" pitchFamily="18" charset="0"/>
            </a:endParaRPr>
          </a:p>
          <a:p>
            <a:pPr marL="342900" indent="-342900" algn="just">
              <a:buFont typeface="Arial" panose="020B0604020202020204" pitchFamily="34" charset="0"/>
              <a:buChar char="•"/>
            </a:pPr>
            <a:endParaRPr lang="en-US" sz="2400" dirty="0">
              <a:solidFill>
                <a:srgbClr val="C00000"/>
              </a:solidFill>
              <a:latin typeface="Times New Roman" pitchFamily="18" charset="0"/>
              <a:cs typeface="Times New Roman" pitchFamily="18" charset="0"/>
            </a:endParaRPr>
          </a:p>
        </p:txBody>
      </p:sp>
      <p:sp>
        <p:nvSpPr>
          <p:cNvPr id="4" name="Title 1"/>
          <p:cNvSpPr txBox="1">
            <a:spLocks/>
          </p:cNvSpPr>
          <p:nvPr/>
        </p:nvSpPr>
        <p:spPr>
          <a:xfrm>
            <a:off x="737532" y="272846"/>
            <a:ext cx="10515600" cy="800945"/>
          </a:xfrm>
          <a:prstGeom prst="rect">
            <a:avLst/>
          </a:prstGeom>
        </p:spPr>
        <p:txBody>
          <a:bodyPr/>
          <a:lstStyle/>
          <a:p>
            <a:pPr algn="ctr"/>
            <a:r>
              <a:rPr lang="en-US" sz="4400" b="1" dirty="0" smtClean="0">
                <a:solidFill>
                  <a:srgbClr val="FF0000"/>
                </a:solidFill>
                <a:latin typeface="Times New Roman" pitchFamily="18" charset="0"/>
                <a:cs typeface="Times New Roman" pitchFamily="18" charset="0"/>
              </a:rPr>
              <a:t>Transport of gas in coal</a:t>
            </a:r>
          </a:p>
        </p:txBody>
      </p:sp>
    </p:spTree>
    <p:extLst>
      <p:ext uri="{BB962C8B-B14F-4D97-AF65-F5344CB8AC3E}">
        <p14:creationId xmlns:p14="http://schemas.microsoft.com/office/powerpoint/2010/main" val="39168899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42014" t="33347" r="16841" b="14780"/>
          <a:stretch/>
        </p:blipFill>
        <p:spPr bwMode="auto">
          <a:xfrm>
            <a:off x="295422" y="0"/>
            <a:ext cx="9020910" cy="5622445"/>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8961120" y="241554"/>
            <a:ext cx="3230880" cy="5632311"/>
          </a:xfrm>
          <a:prstGeom prst="rect">
            <a:avLst/>
          </a:prstGeom>
        </p:spPr>
        <p:txBody>
          <a:bodyPr wrap="square">
            <a:spAutoFit/>
          </a:bodyPr>
          <a:lstStyle/>
          <a:p>
            <a:pPr marL="285750" indent="-285750">
              <a:buFont typeface="Arial" panose="020B0604020202020204" pitchFamily="34" charset="0"/>
              <a:buChar char="•"/>
            </a:pPr>
            <a:r>
              <a:rPr lang="en-US" dirty="0" smtClean="0"/>
              <a:t>Adsorption and desorption. During coalification the matrix shrinks, creating orthogonal fractures called cleats. </a:t>
            </a:r>
          </a:p>
          <a:p>
            <a:pPr marL="285750" indent="-285750">
              <a:buFont typeface="Arial" panose="020B0604020202020204" pitchFamily="34" charset="0"/>
              <a:buChar char="•"/>
            </a:pPr>
            <a:r>
              <a:rPr lang="en-US" dirty="0" smtClean="0"/>
              <a:t>Generally, water fills the void spaces of the coal matrix. As the water is produced and the formation pressure decreases, methane, adsorbed on the surfaces of the coal matrix and stored in the micropores, is liberated. </a:t>
            </a:r>
          </a:p>
          <a:p>
            <a:pPr marL="285750" indent="-285750">
              <a:buFont typeface="Arial" panose="020B0604020202020204" pitchFamily="34" charset="0"/>
              <a:buChar char="•"/>
            </a:pPr>
            <a:r>
              <a:rPr lang="en-US" dirty="0" smtClean="0"/>
              <a:t>The gas then diffuses through the matrix, migrates into the cleats and fractures, and eventually reaches the wellbore.</a:t>
            </a:r>
          </a:p>
          <a:p>
            <a:pPr marL="285750" indent="-285750">
              <a:buFont typeface="Arial" panose="020B0604020202020204" pitchFamily="34" charset="0"/>
              <a:buChar char="•"/>
            </a:pPr>
            <a:endParaRPr lang="en-US" dirty="0"/>
          </a:p>
          <a:p>
            <a:r>
              <a:rPr lang="en-US" dirty="0" smtClean="0"/>
              <a:t>Source: </a:t>
            </a:r>
            <a:r>
              <a:rPr lang="en-US" dirty="0" err="1" smtClean="0"/>
              <a:t>Jabouri</a:t>
            </a:r>
            <a:r>
              <a:rPr lang="en-US" dirty="0" smtClean="0"/>
              <a:t> et al, 2009</a:t>
            </a:r>
            <a:endParaRPr lang="en-US" dirty="0"/>
          </a:p>
        </p:txBody>
      </p:sp>
    </p:spTree>
    <p:extLst>
      <p:ext uri="{BB962C8B-B14F-4D97-AF65-F5344CB8AC3E}">
        <p14:creationId xmlns:p14="http://schemas.microsoft.com/office/powerpoint/2010/main" val="2253631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4231" t="39279" r="39764" b="18605"/>
          <a:stretch/>
        </p:blipFill>
        <p:spPr>
          <a:xfrm>
            <a:off x="2504048" y="1260009"/>
            <a:ext cx="7132321" cy="4690625"/>
          </a:xfrm>
          <a:prstGeom prst="rect">
            <a:avLst/>
          </a:prstGeom>
        </p:spPr>
      </p:pic>
      <p:sp>
        <p:nvSpPr>
          <p:cNvPr id="5" name="TextBox 4"/>
          <p:cNvSpPr txBox="1"/>
          <p:nvPr/>
        </p:nvSpPr>
        <p:spPr>
          <a:xfrm>
            <a:off x="1744394" y="239151"/>
            <a:ext cx="9228406" cy="646331"/>
          </a:xfrm>
          <a:prstGeom prst="rect">
            <a:avLst/>
          </a:prstGeom>
          <a:noFill/>
        </p:spPr>
        <p:txBody>
          <a:bodyPr wrap="square" rtlCol="0">
            <a:spAutoFit/>
          </a:bodyPr>
          <a:lstStyle/>
          <a:p>
            <a:r>
              <a:rPr lang="en-US" sz="3600" dirty="0" smtClean="0"/>
              <a:t>DISTRIBUTION OF COALFIELDS IN INDIA</a:t>
            </a:r>
            <a:endParaRPr lang="en-US" sz="3600" dirty="0"/>
          </a:p>
        </p:txBody>
      </p:sp>
    </p:spTree>
    <p:extLst>
      <p:ext uri="{BB962C8B-B14F-4D97-AF65-F5344CB8AC3E}">
        <p14:creationId xmlns:p14="http://schemas.microsoft.com/office/powerpoint/2010/main" val="29514709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9019" y="0"/>
            <a:ext cx="5859608" cy="6767848"/>
          </a:xfrm>
          <a:prstGeom prst="rect">
            <a:avLst/>
          </a:prstGeom>
        </p:spPr>
      </p:pic>
      <p:sp>
        <p:nvSpPr>
          <p:cNvPr id="6" name="Rectangle 5"/>
          <p:cNvSpPr/>
          <p:nvPr/>
        </p:nvSpPr>
        <p:spPr>
          <a:xfrm>
            <a:off x="6879163" y="1402655"/>
            <a:ext cx="3868560" cy="369332"/>
          </a:xfrm>
          <a:prstGeom prst="rect">
            <a:avLst/>
          </a:prstGeom>
        </p:spPr>
        <p:txBody>
          <a:bodyPr wrap="none">
            <a:spAutoFit/>
          </a:bodyPr>
          <a:lstStyle/>
          <a:p>
            <a:r>
              <a:rPr lang="en-US" dirty="0"/>
              <a:t>DISTRIBUTION OF COALFIELDS IN INDIA</a:t>
            </a:r>
          </a:p>
        </p:txBody>
      </p:sp>
      <p:sp>
        <p:nvSpPr>
          <p:cNvPr id="7" name="Rectangle 6"/>
          <p:cNvSpPr/>
          <p:nvPr/>
        </p:nvSpPr>
        <p:spPr>
          <a:xfrm>
            <a:off x="7004554" y="6219353"/>
            <a:ext cx="5187446" cy="307777"/>
          </a:xfrm>
          <a:prstGeom prst="rect">
            <a:avLst/>
          </a:prstGeom>
        </p:spPr>
        <p:txBody>
          <a:bodyPr wrap="none">
            <a:spAutoFit/>
          </a:bodyPr>
          <a:lstStyle/>
          <a:p>
            <a:r>
              <a:rPr lang="en-US" sz="1400" dirty="0" smtClean="0"/>
              <a:t>Source : http</a:t>
            </a:r>
            <a:r>
              <a:rPr lang="en-US" sz="1400" dirty="0"/>
              <a:t>://www.mapsofindia.com/maps/india/coalreserves.htm</a:t>
            </a:r>
          </a:p>
        </p:txBody>
      </p:sp>
    </p:spTree>
    <p:extLst>
      <p:ext uri="{BB962C8B-B14F-4D97-AF65-F5344CB8AC3E}">
        <p14:creationId xmlns:p14="http://schemas.microsoft.com/office/powerpoint/2010/main" val="2727469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49" name="Group 53"/>
          <p:cNvGrpSpPr>
            <a:grpSpLocks/>
          </p:cNvGrpSpPr>
          <p:nvPr/>
        </p:nvGrpSpPr>
        <p:grpSpPr bwMode="auto">
          <a:xfrm>
            <a:off x="2362200" y="2117726"/>
            <a:ext cx="7848600" cy="1576398"/>
            <a:chOff x="336" y="1920"/>
            <a:chExt cx="4944" cy="626"/>
          </a:xfrm>
        </p:grpSpPr>
        <p:grpSp>
          <p:nvGrpSpPr>
            <p:cNvPr id="4122" name="Group 26"/>
            <p:cNvGrpSpPr>
              <a:grpSpLocks/>
            </p:cNvGrpSpPr>
            <p:nvPr/>
          </p:nvGrpSpPr>
          <p:grpSpPr bwMode="auto">
            <a:xfrm>
              <a:off x="336" y="2143"/>
              <a:ext cx="3888" cy="403"/>
              <a:chOff x="336" y="943"/>
              <a:chExt cx="3888" cy="403"/>
            </a:xfrm>
          </p:grpSpPr>
          <p:sp>
            <p:nvSpPr>
              <p:cNvPr id="4123" name="Text Box 27"/>
              <p:cNvSpPr txBox="1">
                <a:spLocks noChangeArrowheads="1"/>
              </p:cNvSpPr>
              <p:nvPr/>
            </p:nvSpPr>
            <p:spPr bwMode="auto">
              <a:xfrm>
                <a:off x="336" y="970"/>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dirty="0"/>
                  <a:t> </a:t>
                </a:r>
                <a:endParaRPr lang="en-CA" dirty="0"/>
              </a:p>
            </p:txBody>
          </p:sp>
          <p:sp>
            <p:nvSpPr>
              <p:cNvPr id="4124" name="Text Box 28"/>
              <p:cNvSpPr txBox="1">
                <a:spLocks noChangeArrowheads="1"/>
              </p:cNvSpPr>
              <p:nvPr/>
            </p:nvSpPr>
            <p:spPr bwMode="auto">
              <a:xfrm>
                <a:off x="672" y="943"/>
                <a:ext cx="3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CA" sz="2000" b="1" dirty="0"/>
                  <a:t>Compaction of the peat due to burial drives off volatile components like </a:t>
                </a:r>
                <a:r>
                  <a:rPr lang="en-CA" sz="2000" b="1" dirty="0" smtClean="0"/>
                  <a:t>methane and</a:t>
                </a:r>
                <a:r>
                  <a:rPr lang="en-US" sz="2000" b="1" dirty="0" smtClean="0"/>
                  <a:t> water</a:t>
                </a:r>
                <a:r>
                  <a:rPr lang="en-CA" sz="2000" b="1" dirty="0" smtClean="0"/>
                  <a:t>, </a:t>
                </a:r>
                <a:r>
                  <a:rPr lang="en-CA" sz="2000" b="1" dirty="0"/>
                  <a:t>eventually producing </a:t>
                </a:r>
                <a:r>
                  <a:rPr lang="en-CA" sz="2000" b="1" i="1" dirty="0" smtClean="0">
                    <a:solidFill>
                      <a:srgbClr val="FF0000"/>
                    </a:solidFill>
                  </a:rPr>
                  <a:t>lignite</a:t>
                </a:r>
                <a:r>
                  <a:rPr lang="en-CA" sz="2000" b="1" i="1" dirty="0" smtClean="0"/>
                  <a:t> </a:t>
                </a:r>
                <a:r>
                  <a:rPr lang="en-CA" sz="2000" b="1" i="1" dirty="0"/>
                  <a:t>.</a:t>
                </a:r>
              </a:p>
            </p:txBody>
          </p:sp>
        </p:grpSp>
        <p:grpSp>
          <p:nvGrpSpPr>
            <p:cNvPr id="4143" name="Group 47"/>
            <p:cNvGrpSpPr>
              <a:grpSpLocks/>
            </p:cNvGrpSpPr>
            <p:nvPr/>
          </p:nvGrpSpPr>
          <p:grpSpPr bwMode="auto">
            <a:xfrm>
              <a:off x="4224" y="1920"/>
              <a:ext cx="1056" cy="576"/>
              <a:chOff x="4224" y="2160"/>
              <a:chExt cx="1056" cy="576"/>
            </a:xfrm>
          </p:grpSpPr>
          <p:sp>
            <p:nvSpPr>
              <p:cNvPr id="4131" name="AutoShape 35"/>
              <p:cNvSpPr>
                <a:spLocks noChangeArrowheads="1"/>
              </p:cNvSpPr>
              <p:nvPr/>
            </p:nvSpPr>
            <p:spPr bwMode="auto">
              <a:xfrm>
                <a:off x="4224" y="2160"/>
                <a:ext cx="1056" cy="576"/>
              </a:xfrm>
              <a:prstGeom prst="downArrow">
                <a:avLst>
                  <a:gd name="adj1" fmla="val 63639"/>
                  <a:gd name="adj2" fmla="val 28032"/>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40" name="Text Box 44"/>
              <p:cNvSpPr txBox="1">
                <a:spLocks noChangeArrowheads="1"/>
              </p:cNvSpPr>
              <p:nvPr/>
            </p:nvSpPr>
            <p:spPr bwMode="auto">
              <a:xfrm>
                <a:off x="4464" y="2256"/>
                <a:ext cx="57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t>Burial</a:t>
                </a:r>
                <a:endParaRPr lang="en-CA" sz="2000" b="1"/>
              </a:p>
            </p:txBody>
          </p:sp>
        </p:grpSp>
      </p:grpSp>
      <p:grpSp>
        <p:nvGrpSpPr>
          <p:cNvPr id="4151" name="Group 55"/>
          <p:cNvGrpSpPr>
            <a:grpSpLocks/>
          </p:cNvGrpSpPr>
          <p:nvPr/>
        </p:nvGrpSpPr>
        <p:grpSpPr bwMode="auto">
          <a:xfrm>
            <a:off x="2362200" y="427132"/>
            <a:ext cx="7391400" cy="2073275"/>
            <a:chOff x="336" y="1008"/>
            <a:chExt cx="4656" cy="1306"/>
          </a:xfrm>
        </p:grpSpPr>
        <p:sp>
          <p:nvSpPr>
            <p:cNvPr id="4102" name="Text Box 6"/>
            <p:cNvSpPr txBox="1">
              <a:spLocks noChangeArrowheads="1"/>
            </p:cNvSpPr>
            <p:nvPr/>
          </p:nvSpPr>
          <p:spPr bwMode="auto">
            <a:xfrm>
              <a:off x="576" y="1008"/>
              <a:ext cx="2978"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u="sng" dirty="0">
                  <a:solidFill>
                    <a:srgbClr val="FF0000"/>
                  </a:solidFill>
                </a:rPr>
                <a:t>Formation </a:t>
              </a:r>
              <a:r>
                <a:rPr lang="en-US" sz="2400" b="1" u="sng" dirty="0" smtClean="0">
                  <a:solidFill>
                    <a:srgbClr val="FF0000"/>
                  </a:solidFill>
                </a:rPr>
                <a:t>and evolution of  </a:t>
              </a:r>
              <a:r>
                <a:rPr lang="en-US" sz="2400" b="1" u="sng" dirty="0">
                  <a:solidFill>
                    <a:srgbClr val="FF0000"/>
                  </a:solidFill>
                </a:rPr>
                <a:t>Peat.</a:t>
              </a:r>
              <a:r>
                <a:rPr lang="en-US" sz="2400" b="1" dirty="0"/>
                <a:t>  	</a:t>
              </a:r>
              <a:endParaRPr lang="en-CA" sz="2400" b="1" dirty="0"/>
            </a:p>
          </p:txBody>
        </p:sp>
        <p:grpSp>
          <p:nvGrpSpPr>
            <p:cNvPr id="4148" name="Group 52"/>
            <p:cNvGrpSpPr>
              <a:grpSpLocks/>
            </p:cNvGrpSpPr>
            <p:nvPr/>
          </p:nvGrpSpPr>
          <p:grpSpPr bwMode="auto">
            <a:xfrm>
              <a:off x="336" y="1296"/>
              <a:ext cx="4656" cy="1018"/>
              <a:chOff x="336" y="1296"/>
              <a:chExt cx="4656" cy="1018"/>
            </a:xfrm>
          </p:grpSpPr>
          <p:grpSp>
            <p:nvGrpSpPr>
              <p:cNvPr id="4121" name="Group 25"/>
              <p:cNvGrpSpPr>
                <a:grpSpLocks/>
              </p:cNvGrpSpPr>
              <p:nvPr/>
            </p:nvGrpSpPr>
            <p:grpSpPr bwMode="auto">
              <a:xfrm>
                <a:off x="336" y="1296"/>
                <a:ext cx="3840" cy="1018"/>
                <a:chOff x="336" y="1392"/>
                <a:chExt cx="3840" cy="1018"/>
              </a:xfrm>
            </p:grpSpPr>
            <p:sp>
              <p:nvSpPr>
                <p:cNvPr id="4119" name="Text Box 23"/>
                <p:cNvSpPr txBox="1">
                  <a:spLocks noChangeArrowheads="1"/>
                </p:cNvSpPr>
                <p:nvPr/>
              </p:nvSpPr>
              <p:spPr bwMode="auto">
                <a:xfrm>
                  <a:off x="336" y="1392"/>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a:t> </a:t>
                  </a:r>
                  <a:endParaRPr lang="en-CA"/>
                </a:p>
              </p:txBody>
            </p:sp>
            <p:sp>
              <p:nvSpPr>
                <p:cNvPr id="4120" name="Text Box 24"/>
                <p:cNvSpPr txBox="1">
                  <a:spLocks noChangeArrowheads="1"/>
                </p:cNvSpPr>
                <p:nvPr/>
              </p:nvSpPr>
              <p:spPr bwMode="auto">
                <a:xfrm>
                  <a:off x="624" y="1392"/>
                  <a:ext cx="3552"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dirty="0"/>
                    <a:t>S</a:t>
                  </a:r>
                  <a:r>
                    <a:rPr lang="en-CA" sz="2000" b="1" dirty="0" err="1"/>
                    <a:t>wamps</a:t>
                  </a:r>
                  <a:r>
                    <a:rPr lang="en-US" sz="2000" b="1" dirty="0"/>
                    <a:t> are areas where</a:t>
                  </a:r>
                  <a:r>
                    <a:rPr lang="en-CA" sz="2000" b="1" dirty="0"/>
                    <a:t> organic matter from plants</a:t>
                  </a:r>
                  <a:r>
                    <a:rPr lang="en-US" sz="2000" b="1" dirty="0"/>
                    <a:t> accumulate</a:t>
                  </a:r>
                  <a:r>
                    <a:rPr lang="en-CA" sz="2000" b="1" dirty="0"/>
                    <a:t>. </a:t>
                  </a:r>
                  <a:r>
                    <a:rPr lang="en-US" sz="2000" b="1" dirty="0"/>
                    <a:t> </a:t>
                  </a:r>
                  <a:r>
                    <a:rPr lang="en-CA" sz="2000" b="1" dirty="0"/>
                    <a:t>As the plants die </a:t>
                  </a:r>
                  <a:r>
                    <a:rPr lang="en-US" sz="2000" b="1" dirty="0"/>
                    <a:t>and get buried they compact </a:t>
                  </a:r>
                  <a:r>
                    <a:rPr lang="en-CA" sz="2000" b="1" dirty="0"/>
                    <a:t>to become</a:t>
                  </a:r>
                  <a:r>
                    <a:rPr lang="en-US" sz="2000" b="1" dirty="0"/>
                    <a:t> </a:t>
                  </a:r>
                  <a:r>
                    <a:rPr lang="en-CA" sz="2000" b="1" dirty="0"/>
                    <a:t>peat.</a:t>
                  </a:r>
                  <a:r>
                    <a:rPr lang="en-US" sz="2000" b="1" dirty="0"/>
                    <a:t> </a:t>
                  </a:r>
                  <a:r>
                    <a:rPr lang="en-CA" sz="2000" b="1" dirty="0"/>
                    <a:t>With time and more compaction, almost all of the water is lost and three different grades of coal result.</a:t>
                  </a:r>
                </a:p>
              </p:txBody>
            </p:sp>
          </p:grpSp>
          <p:sp>
            <p:nvSpPr>
              <p:cNvPr id="4141" name="Text Box 45"/>
              <p:cNvSpPr txBox="1">
                <a:spLocks noChangeArrowheads="1"/>
              </p:cNvSpPr>
              <p:nvPr/>
            </p:nvSpPr>
            <p:spPr bwMode="auto">
              <a:xfrm>
                <a:off x="4512" y="1536"/>
                <a:ext cx="480" cy="250"/>
              </a:xfrm>
              <a:prstGeom prst="rect">
                <a:avLst/>
              </a:prstGeom>
              <a:solidFill>
                <a:srgbClr val="00B0F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dirty="0"/>
                  <a:t>Peat</a:t>
                </a:r>
                <a:endParaRPr lang="en-CA" sz="2000" b="1" dirty="0"/>
              </a:p>
            </p:txBody>
          </p:sp>
        </p:grpSp>
      </p:grpSp>
      <p:grpSp>
        <p:nvGrpSpPr>
          <p:cNvPr id="4150" name="Group 54"/>
          <p:cNvGrpSpPr>
            <a:grpSpLocks/>
          </p:cNvGrpSpPr>
          <p:nvPr/>
        </p:nvGrpSpPr>
        <p:grpSpPr bwMode="auto">
          <a:xfrm>
            <a:off x="2362200" y="3165947"/>
            <a:ext cx="8054975" cy="2286000"/>
            <a:chOff x="336" y="2544"/>
            <a:chExt cx="5074" cy="1440"/>
          </a:xfrm>
        </p:grpSpPr>
        <p:grpSp>
          <p:nvGrpSpPr>
            <p:cNvPr id="4127" name="Group 31"/>
            <p:cNvGrpSpPr>
              <a:grpSpLocks/>
            </p:cNvGrpSpPr>
            <p:nvPr/>
          </p:nvGrpSpPr>
          <p:grpSpPr bwMode="auto">
            <a:xfrm>
              <a:off x="336" y="3019"/>
              <a:ext cx="3840" cy="442"/>
              <a:chOff x="336" y="1003"/>
              <a:chExt cx="3840" cy="442"/>
            </a:xfrm>
          </p:grpSpPr>
          <p:sp>
            <p:nvSpPr>
              <p:cNvPr id="4128" name="Text Box 32"/>
              <p:cNvSpPr txBox="1">
                <a:spLocks noChangeArrowheads="1"/>
              </p:cNvSpPr>
              <p:nvPr/>
            </p:nvSpPr>
            <p:spPr bwMode="auto">
              <a:xfrm>
                <a:off x="336" y="1072"/>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dirty="0"/>
                  <a:t> </a:t>
                </a:r>
                <a:endParaRPr lang="en-CA" dirty="0"/>
              </a:p>
            </p:txBody>
          </p:sp>
          <p:sp>
            <p:nvSpPr>
              <p:cNvPr id="4129" name="Text Box 33"/>
              <p:cNvSpPr txBox="1">
                <a:spLocks noChangeArrowheads="1"/>
              </p:cNvSpPr>
              <p:nvPr/>
            </p:nvSpPr>
            <p:spPr bwMode="auto">
              <a:xfrm>
                <a:off x="624" y="1003"/>
                <a:ext cx="355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dirty="0"/>
                  <a:t>S</a:t>
                </a:r>
                <a:r>
                  <a:rPr lang="en-CA" sz="2000" b="1" dirty="0"/>
                  <a:t>oft brown coal which consist of about 40% carbon</a:t>
                </a:r>
                <a:r>
                  <a:rPr lang="en-US" sz="2000" b="1" dirty="0"/>
                  <a:t> and do not burn efficiently.</a:t>
                </a:r>
                <a:endParaRPr lang="en-CA" sz="2000" b="1" dirty="0"/>
              </a:p>
            </p:txBody>
          </p:sp>
        </p:grpSp>
        <p:grpSp>
          <p:nvGrpSpPr>
            <p:cNvPr id="4144" name="Group 48"/>
            <p:cNvGrpSpPr>
              <a:grpSpLocks/>
            </p:cNvGrpSpPr>
            <p:nvPr/>
          </p:nvGrpSpPr>
          <p:grpSpPr bwMode="auto">
            <a:xfrm>
              <a:off x="4176" y="2544"/>
              <a:ext cx="1234" cy="1028"/>
              <a:chOff x="4128" y="2832"/>
              <a:chExt cx="1234" cy="1028"/>
            </a:xfrm>
          </p:grpSpPr>
          <p:pic>
            <p:nvPicPr>
              <p:cNvPr id="4133" name="Picture 37" descr="lignit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6" y="2832"/>
                <a:ext cx="1186" cy="787"/>
              </a:xfrm>
              <a:prstGeom prst="rect">
                <a:avLst/>
              </a:prstGeom>
              <a:noFill/>
              <a:extLst>
                <a:ext uri="{909E8E84-426E-40DD-AFC4-6F175D3DCCD1}">
                  <a14:hiddenFill xmlns:a14="http://schemas.microsoft.com/office/drawing/2010/main">
                    <a:solidFill>
                      <a:srgbClr val="FFFFFF"/>
                    </a:solidFill>
                  </a14:hiddenFill>
                </a:ext>
              </a:extLst>
            </p:spPr>
          </p:pic>
          <p:sp>
            <p:nvSpPr>
              <p:cNvPr id="4134" name="Text Box 38"/>
              <p:cNvSpPr txBox="1">
                <a:spLocks noChangeArrowheads="1"/>
              </p:cNvSpPr>
              <p:nvPr/>
            </p:nvSpPr>
            <p:spPr bwMode="auto">
              <a:xfrm>
                <a:off x="4368" y="2832"/>
                <a:ext cx="72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t>Compaction</a:t>
                </a:r>
                <a:endParaRPr lang="en-CA" sz="1400" b="1"/>
              </a:p>
            </p:txBody>
          </p:sp>
          <p:sp>
            <p:nvSpPr>
              <p:cNvPr id="4135" name="Line 39"/>
              <p:cNvSpPr>
                <a:spLocks noChangeShapeType="1"/>
              </p:cNvSpPr>
              <p:nvPr/>
            </p:nvSpPr>
            <p:spPr bwMode="auto">
              <a:xfrm>
                <a:off x="4320" y="2880"/>
                <a:ext cx="0" cy="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6" name="Line 40"/>
              <p:cNvSpPr>
                <a:spLocks noChangeShapeType="1"/>
              </p:cNvSpPr>
              <p:nvPr/>
            </p:nvSpPr>
            <p:spPr bwMode="auto">
              <a:xfrm>
                <a:off x="5136" y="2880"/>
                <a:ext cx="0" cy="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7" name="Line 41"/>
              <p:cNvSpPr>
                <a:spLocks noChangeShapeType="1"/>
              </p:cNvSpPr>
              <p:nvPr/>
            </p:nvSpPr>
            <p:spPr bwMode="auto">
              <a:xfrm>
                <a:off x="4752" y="2976"/>
                <a:ext cx="0"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8" name="Text Box 42"/>
              <p:cNvSpPr txBox="1">
                <a:spLocks noChangeArrowheads="1"/>
              </p:cNvSpPr>
              <p:nvPr/>
            </p:nvSpPr>
            <p:spPr bwMode="auto">
              <a:xfrm>
                <a:off x="4128" y="3648"/>
                <a:ext cx="120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a:solidFill>
                      <a:srgbClr val="FF0000"/>
                    </a:solidFill>
                  </a:rPr>
                  <a:t>Lignite Coal Seam</a:t>
                </a:r>
                <a:endParaRPr lang="en-CA" sz="1600" b="1">
                  <a:solidFill>
                    <a:srgbClr val="FF0000"/>
                  </a:solidFill>
                </a:endParaRPr>
              </a:p>
            </p:txBody>
          </p:sp>
          <p:sp>
            <p:nvSpPr>
              <p:cNvPr id="4139" name="Line 43"/>
              <p:cNvSpPr>
                <a:spLocks noChangeShapeType="1"/>
              </p:cNvSpPr>
              <p:nvPr/>
            </p:nvSpPr>
            <p:spPr bwMode="auto">
              <a:xfrm flipV="1">
                <a:off x="4608" y="3360"/>
                <a:ext cx="0" cy="336"/>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145" name="Group 49"/>
            <p:cNvGrpSpPr>
              <a:grpSpLocks/>
            </p:cNvGrpSpPr>
            <p:nvPr/>
          </p:nvGrpSpPr>
          <p:grpSpPr bwMode="auto">
            <a:xfrm>
              <a:off x="4224" y="3578"/>
              <a:ext cx="1152" cy="406"/>
              <a:chOff x="4224" y="2160"/>
              <a:chExt cx="1056" cy="576"/>
            </a:xfrm>
          </p:grpSpPr>
          <p:sp>
            <p:nvSpPr>
              <p:cNvPr id="4146" name="AutoShape 50"/>
              <p:cNvSpPr>
                <a:spLocks noChangeArrowheads="1"/>
              </p:cNvSpPr>
              <p:nvPr/>
            </p:nvSpPr>
            <p:spPr bwMode="auto">
              <a:xfrm>
                <a:off x="4224" y="2160"/>
                <a:ext cx="1056" cy="576"/>
              </a:xfrm>
              <a:prstGeom prst="downArrow">
                <a:avLst>
                  <a:gd name="adj1" fmla="val 63639"/>
                  <a:gd name="adj2" fmla="val 28032"/>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47" name="Text Box 51"/>
              <p:cNvSpPr txBox="1">
                <a:spLocks noChangeArrowheads="1"/>
              </p:cNvSpPr>
              <p:nvPr/>
            </p:nvSpPr>
            <p:spPr bwMode="auto">
              <a:xfrm>
                <a:off x="4464" y="2257"/>
                <a:ext cx="57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t>Burial</a:t>
                </a:r>
                <a:endParaRPr lang="en-CA" sz="2000" b="1"/>
              </a:p>
            </p:txBody>
          </p:sp>
        </p:grpSp>
      </p:grpSp>
    </p:spTree>
    <p:extLst>
      <p:ext uri="{BB962C8B-B14F-4D97-AF65-F5344CB8AC3E}">
        <p14:creationId xmlns:p14="http://schemas.microsoft.com/office/powerpoint/2010/main" val="599210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1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12442" y="118278"/>
            <a:ext cx="10515600" cy="783243"/>
          </a:xfrm>
        </p:spPr>
        <p:txBody>
          <a:bodyPr>
            <a:normAutofit/>
          </a:bodyPr>
          <a:lstStyle/>
          <a:p>
            <a:pPr algn="ctr"/>
            <a:r>
              <a:rPr lang="en-US" sz="3600" dirty="0"/>
              <a:t>Types of Indian coal</a:t>
            </a:r>
          </a:p>
        </p:txBody>
      </p:sp>
      <p:sp>
        <p:nvSpPr>
          <p:cNvPr id="4" name="Content Placeholder 3"/>
          <p:cNvSpPr>
            <a:spLocks noGrp="1"/>
          </p:cNvSpPr>
          <p:nvPr>
            <p:ph idx="1"/>
          </p:nvPr>
        </p:nvSpPr>
        <p:spPr>
          <a:xfrm>
            <a:off x="291921" y="901520"/>
            <a:ext cx="11900079" cy="5602311"/>
          </a:xfrm>
        </p:spPr>
        <p:txBody>
          <a:bodyPr>
            <a:noAutofit/>
          </a:bodyPr>
          <a:lstStyle/>
          <a:p>
            <a:pPr marL="0" indent="0">
              <a:buNone/>
            </a:pPr>
            <a:r>
              <a:rPr lang="en-US" sz="3200" dirty="0">
                <a:solidFill>
                  <a:srgbClr val="FF0000"/>
                </a:solidFill>
              </a:rPr>
              <a:t>Coking</a:t>
            </a:r>
          </a:p>
          <a:p>
            <a:pPr marL="0" indent="0">
              <a:buNone/>
            </a:pPr>
            <a:r>
              <a:rPr lang="en-US" sz="3200" dirty="0" smtClean="0"/>
              <a:t>        </a:t>
            </a:r>
            <a:r>
              <a:rPr lang="en-US" sz="2400" dirty="0" smtClean="0"/>
              <a:t>Prime </a:t>
            </a:r>
            <a:r>
              <a:rPr lang="en-US" sz="2400" dirty="0"/>
              <a:t>– Prime Low volatile bituminous coals , Coke type </a:t>
            </a:r>
            <a:r>
              <a:rPr lang="en-US" sz="2400" dirty="0" smtClean="0"/>
              <a:t>G7 </a:t>
            </a:r>
            <a:r>
              <a:rPr lang="en-US" sz="2400" dirty="0"/>
              <a:t>or </a:t>
            </a:r>
            <a:r>
              <a:rPr lang="en-US" sz="2400" dirty="0" smtClean="0"/>
              <a:t>better</a:t>
            </a:r>
            <a:endParaRPr lang="en-US" sz="2400" dirty="0"/>
          </a:p>
          <a:p>
            <a:pPr marL="0" indent="0">
              <a:buNone/>
            </a:pPr>
            <a:r>
              <a:rPr lang="en-US" sz="2400" dirty="0" smtClean="0"/>
              <a:t>          Ro(mean</a:t>
            </a:r>
            <a:r>
              <a:rPr lang="en-US" sz="2400" dirty="0"/>
              <a:t>) = 1.2. Upper </a:t>
            </a:r>
            <a:r>
              <a:rPr lang="en-US" sz="2400" dirty="0" err="1"/>
              <a:t>Barakar</a:t>
            </a:r>
            <a:r>
              <a:rPr lang="en-US" sz="2400" dirty="0"/>
              <a:t> seams in </a:t>
            </a:r>
            <a:r>
              <a:rPr lang="en-US" sz="2400" dirty="0" err="1"/>
              <a:t>Jharia</a:t>
            </a:r>
            <a:r>
              <a:rPr lang="en-US" sz="2400" dirty="0"/>
              <a:t> </a:t>
            </a:r>
            <a:r>
              <a:rPr lang="en-US" sz="2400" dirty="0" smtClean="0"/>
              <a:t>coalfield</a:t>
            </a:r>
          </a:p>
          <a:p>
            <a:pPr marL="0" indent="0">
              <a:buNone/>
            </a:pPr>
            <a:endParaRPr lang="en-US" sz="2400" dirty="0" smtClean="0"/>
          </a:p>
          <a:p>
            <a:pPr marL="0" indent="0">
              <a:buNone/>
            </a:pPr>
            <a:r>
              <a:rPr lang="en-US" sz="2400" dirty="0" smtClean="0"/>
              <a:t>        Medium </a:t>
            </a:r>
            <a:r>
              <a:rPr lang="en-US" sz="2400" dirty="0"/>
              <a:t>- Medium Low to high volatile bituminous coals, Coke type </a:t>
            </a:r>
            <a:r>
              <a:rPr lang="en-US" sz="2400" dirty="0" smtClean="0"/>
              <a:t>FG6,</a:t>
            </a:r>
          </a:p>
          <a:p>
            <a:pPr marL="0" indent="0">
              <a:buNone/>
            </a:pPr>
            <a:r>
              <a:rPr lang="en-US" sz="2400" dirty="0"/>
              <a:t> </a:t>
            </a:r>
            <a:r>
              <a:rPr lang="en-US" sz="2400" dirty="0" smtClean="0"/>
              <a:t>       Ro(mean</a:t>
            </a:r>
            <a:r>
              <a:rPr lang="en-US" sz="2400" dirty="0"/>
              <a:t>) = 1.1-1.4. Lower </a:t>
            </a:r>
            <a:r>
              <a:rPr lang="en-US" sz="2400" dirty="0" err="1"/>
              <a:t>Barakar</a:t>
            </a:r>
            <a:r>
              <a:rPr lang="en-US" sz="2400" dirty="0"/>
              <a:t> &amp; </a:t>
            </a:r>
            <a:r>
              <a:rPr lang="en-US" sz="2400" dirty="0" err="1"/>
              <a:t>Raniganj</a:t>
            </a:r>
            <a:r>
              <a:rPr lang="en-US" sz="2400" dirty="0"/>
              <a:t> seams </a:t>
            </a:r>
            <a:r>
              <a:rPr lang="en-US" sz="2400" dirty="0" smtClean="0"/>
              <a:t>in </a:t>
            </a:r>
            <a:r>
              <a:rPr lang="en-US" sz="2400" dirty="0" err="1" smtClean="0"/>
              <a:t>Jharia</a:t>
            </a:r>
            <a:r>
              <a:rPr lang="en-US" sz="2400" dirty="0"/>
              <a:t>, </a:t>
            </a:r>
            <a:r>
              <a:rPr lang="en-US" sz="2400" dirty="0" err="1"/>
              <a:t>Barakar</a:t>
            </a:r>
            <a:r>
              <a:rPr lang="en-US" sz="2400" dirty="0"/>
              <a:t> seams in </a:t>
            </a:r>
            <a:r>
              <a:rPr lang="en-US" sz="2400" dirty="0" err="1" smtClean="0"/>
              <a:t>Raniganj</a:t>
            </a:r>
            <a:r>
              <a:rPr lang="en-US" sz="2400" dirty="0" smtClean="0"/>
              <a:t>,   		</a:t>
            </a:r>
            <a:r>
              <a:rPr lang="en-US" sz="2400" dirty="0" err="1" smtClean="0"/>
              <a:t>Bokaro</a:t>
            </a:r>
            <a:r>
              <a:rPr lang="en-US" sz="2400" dirty="0"/>
              <a:t>, parts of </a:t>
            </a:r>
            <a:r>
              <a:rPr lang="en-US" sz="2400" dirty="0" err="1"/>
              <a:t>Ramgarh</a:t>
            </a:r>
            <a:r>
              <a:rPr lang="en-US" sz="2400" dirty="0" smtClean="0"/>
              <a:t>, </a:t>
            </a:r>
            <a:r>
              <a:rPr lang="en-US" sz="2400" dirty="0" err="1" smtClean="0"/>
              <a:t>Karanpura</a:t>
            </a:r>
            <a:r>
              <a:rPr lang="en-US" sz="2400" dirty="0"/>
              <a:t>, </a:t>
            </a:r>
            <a:r>
              <a:rPr lang="en-US" sz="2400" dirty="0" err="1"/>
              <a:t>Sohagpur</a:t>
            </a:r>
            <a:r>
              <a:rPr lang="en-US" sz="2400" dirty="0"/>
              <a:t> and </a:t>
            </a:r>
            <a:r>
              <a:rPr lang="en-US" sz="2400" dirty="0" err="1"/>
              <a:t>Pench</a:t>
            </a:r>
            <a:r>
              <a:rPr lang="en-US" sz="2400" dirty="0"/>
              <a:t>- </a:t>
            </a:r>
            <a:r>
              <a:rPr lang="en-US" sz="2400" dirty="0" err="1"/>
              <a:t>Kanhan</a:t>
            </a:r>
            <a:r>
              <a:rPr lang="en-US" sz="2400" dirty="0"/>
              <a:t> </a:t>
            </a:r>
            <a:r>
              <a:rPr lang="en-US" sz="2400" dirty="0" smtClean="0"/>
              <a:t>coalfields</a:t>
            </a:r>
          </a:p>
          <a:p>
            <a:pPr marL="0" indent="0">
              <a:buNone/>
            </a:pPr>
            <a:endParaRPr lang="en-US" sz="2400" dirty="0"/>
          </a:p>
          <a:p>
            <a:pPr marL="0" indent="0">
              <a:buNone/>
            </a:pPr>
            <a:r>
              <a:rPr lang="en-US" sz="2400" dirty="0"/>
              <a:t> </a:t>
            </a:r>
            <a:r>
              <a:rPr lang="en-US" sz="2400" dirty="0" smtClean="0"/>
              <a:t>      Semi </a:t>
            </a:r>
            <a:r>
              <a:rPr lang="en-US" sz="2400" dirty="0"/>
              <a:t>– High volatile, Coke type D-F</a:t>
            </a:r>
            <a:r>
              <a:rPr lang="en-US" sz="2400" dirty="0" smtClean="0"/>
              <a:t>,</a:t>
            </a:r>
          </a:p>
          <a:p>
            <a:pPr marL="0" indent="0">
              <a:buNone/>
            </a:pPr>
            <a:r>
              <a:rPr lang="en-US" sz="2400" dirty="0" smtClean="0"/>
              <a:t>       Ro(mean</a:t>
            </a:r>
            <a:r>
              <a:rPr lang="en-US" sz="2400" dirty="0"/>
              <a:t>) = </a:t>
            </a:r>
            <a:r>
              <a:rPr lang="en-US" sz="2400" dirty="0" smtClean="0"/>
              <a:t>0.7.Lower </a:t>
            </a:r>
            <a:r>
              <a:rPr lang="en-US" sz="2400" dirty="0" err="1"/>
              <a:t>Raniganj</a:t>
            </a:r>
            <a:r>
              <a:rPr lang="en-US" sz="2400" dirty="0"/>
              <a:t> seams in </a:t>
            </a:r>
            <a:r>
              <a:rPr lang="en-US" sz="2400" dirty="0" err="1"/>
              <a:t>Raniganj</a:t>
            </a:r>
            <a:r>
              <a:rPr lang="en-US" sz="2400" dirty="0"/>
              <a:t>, </a:t>
            </a:r>
            <a:r>
              <a:rPr lang="en-US" sz="2400" dirty="0" err="1"/>
              <a:t>Barakar</a:t>
            </a:r>
            <a:r>
              <a:rPr lang="en-US" sz="2400" dirty="0"/>
              <a:t> seams in parts of</a:t>
            </a:r>
          </a:p>
          <a:p>
            <a:pPr marL="0" indent="0">
              <a:buNone/>
            </a:pPr>
            <a:r>
              <a:rPr lang="en-US" sz="2400" dirty="0" smtClean="0"/>
              <a:t>       </a:t>
            </a:r>
            <a:r>
              <a:rPr lang="en-US" sz="2400" dirty="0" err="1" smtClean="0"/>
              <a:t>Ramgarh</a:t>
            </a:r>
            <a:r>
              <a:rPr lang="en-US" sz="2400" dirty="0" smtClean="0"/>
              <a:t> </a:t>
            </a:r>
            <a:r>
              <a:rPr lang="en-US" sz="2400" dirty="0"/>
              <a:t>and </a:t>
            </a:r>
            <a:r>
              <a:rPr lang="en-US" sz="2400" dirty="0" err="1"/>
              <a:t>Sonhat</a:t>
            </a:r>
            <a:r>
              <a:rPr lang="en-US" sz="2400" dirty="0"/>
              <a:t> coalfields</a:t>
            </a:r>
          </a:p>
        </p:txBody>
      </p:sp>
    </p:spTree>
    <p:extLst>
      <p:ext uri="{BB962C8B-B14F-4D97-AF65-F5344CB8AC3E}">
        <p14:creationId xmlns:p14="http://schemas.microsoft.com/office/powerpoint/2010/main" val="23262297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2458"/>
          </a:xfrm>
        </p:spPr>
        <p:txBody>
          <a:bodyPr>
            <a:noAutofit/>
          </a:bodyPr>
          <a:lstStyle/>
          <a:p>
            <a:pPr algn="ctr"/>
            <a:r>
              <a:rPr lang="en-US" sz="3600" dirty="0"/>
              <a:t>Types of Indian coal</a:t>
            </a:r>
          </a:p>
        </p:txBody>
      </p:sp>
      <p:sp>
        <p:nvSpPr>
          <p:cNvPr id="3" name="Content Placeholder 2"/>
          <p:cNvSpPr>
            <a:spLocks noGrp="1"/>
          </p:cNvSpPr>
          <p:nvPr>
            <p:ph idx="1"/>
          </p:nvPr>
        </p:nvSpPr>
        <p:spPr>
          <a:xfrm>
            <a:off x="477591" y="1207438"/>
            <a:ext cx="10515600" cy="5373665"/>
          </a:xfrm>
        </p:spPr>
        <p:txBody>
          <a:bodyPr/>
          <a:lstStyle/>
          <a:p>
            <a:pPr marL="0" indent="0">
              <a:buNone/>
            </a:pPr>
            <a:r>
              <a:rPr lang="en-US" dirty="0" smtClean="0">
                <a:solidFill>
                  <a:srgbClr val="FF0000"/>
                </a:solidFill>
              </a:rPr>
              <a:t>Non-coking</a:t>
            </a:r>
          </a:p>
          <a:p>
            <a:pPr marL="0" indent="0">
              <a:buNone/>
            </a:pPr>
            <a:endParaRPr lang="en-US" dirty="0"/>
          </a:p>
          <a:p>
            <a:pPr marL="0" indent="0">
              <a:buNone/>
            </a:pPr>
            <a:r>
              <a:rPr lang="en-US" dirty="0" smtClean="0"/>
              <a:t>    </a:t>
            </a:r>
            <a:r>
              <a:rPr lang="en-US" sz="2400" dirty="0" smtClean="0"/>
              <a:t>Superior </a:t>
            </a:r>
            <a:r>
              <a:rPr lang="en-US" sz="2400" dirty="0"/>
              <a:t>– Superior High volatile bituminous B-C coals.</a:t>
            </a:r>
          </a:p>
          <a:p>
            <a:pPr marL="0" indent="0">
              <a:buNone/>
            </a:pPr>
            <a:r>
              <a:rPr lang="en-US" sz="2400" dirty="0" smtClean="0"/>
              <a:t>		Mainly </a:t>
            </a:r>
            <a:r>
              <a:rPr lang="en-US" sz="2400" dirty="0"/>
              <a:t>in </a:t>
            </a:r>
            <a:r>
              <a:rPr lang="en-US" sz="2400" dirty="0" err="1"/>
              <a:t>Raniganj</a:t>
            </a:r>
            <a:r>
              <a:rPr lang="en-US" sz="2400" dirty="0"/>
              <a:t> seams of </a:t>
            </a:r>
            <a:r>
              <a:rPr lang="en-US" sz="2400" dirty="0" err="1"/>
              <a:t>Raniganj</a:t>
            </a:r>
            <a:r>
              <a:rPr lang="en-US" sz="2400" dirty="0"/>
              <a:t> </a:t>
            </a:r>
            <a:r>
              <a:rPr lang="en-US" sz="2400" dirty="0" smtClean="0"/>
              <a:t>coalfield</a:t>
            </a:r>
          </a:p>
          <a:p>
            <a:pPr marL="0" indent="0">
              <a:buNone/>
            </a:pPr>
            <a:endParaRPr lang="en-US" dirty="0"/>
          </a:p>
          <a:p>
            <a:pPr marL="0" indent="0">
              <a:buNone/>
            </a:pPr>
            <a:r>
              <a:rPr lang="en-US" dirty="0" smtClean="0"/>
              <a:t>    </a:t>
            </a:r>
            <a:r>
              <a:rPr lang="en-US" sz="2400" dirty="0" smtClean="0"/>
              <a:t>Inferior </a:t>
            </a:r>
            <a:r>
              <a:rPr lang="en-US" sz="2400" dirty="0"/>
              <a:t>– Inferior High volatile sub-bituminous coals. All </a:t>
            </a:r>
            <a:r>
              <a:rPr lang="en-US" sz="2400" dirty="0" smtClean="0"/>
              <a:t>coalfields</a:t>
            </a:r>
          </a:p>
          <a:p>
            <a:pPr marL="0" indent="0">
              <a:buNone/>
            </a:pPr>
            <a:endParaRPr lang="en-US" sz="2400" dirty="0"/>
          </a:p>
          <a:p>
            <a:pPr marL="0" indent="0">
              <a:buNone/>
            </a:pPr>
            <a:r>
              <a:rPr lang="en-US" dirty="0" smtClean="0">
                <a:solidFill>
                  <a:srgbClr val="FF0000"/>
                </a:solidFill>
              </a:rPr>
              <a:t>   High </a:t>
            </a:r>
            <a:r>
              <a:rPr lang="en-US" dirty="0" err="1" smtClean="0">
                <a:solidFill>
                  <a:srgbClr val="FF0000"/>
                </a:solidFill>
              </a:rPr>
              <a:t>Sulphur</a:t>
            </a:r>
            <a:r>
              <a:rPr lang="en-US" dirty="0" smtClean="0">
                <a:solidFill>
                  <a:srgbClr val="FF0000"/>
                </a:solidFill>
              </a:rPr>
              <a:t> </a:t>
            </a:r>
          </a:p>
          <a:p>
            <a:pPr marL="0" indent="0">
              <a:buNone/>
            </a:pPr>
            <a:endParaRPr lang="en-US" dirty="0" smtClean="0"/>
          </a:p>
          <a:p>
            <a:pPr marL="0" indent="0">
              <a:buNone/>
            </a:pPr>
            <a:r>
              <a:rPr lang="en-US" sz="2400" dirty="0" smtClean="0"/>
              <a:t>	</a:t>
            </a:r>
            <a:r>
              <a:rPr lang="en-US" sz="2400" dirty="0"/>
              <a:t>Tertiary coalfields of Northeastern Region</a:t>
            </a:r>
          </a:p>
          <a:p>
            <a:pPr marL="0" indent="0">
              <a:buNone/>
            </a:pPr>
            <a:endParaRPr lang="en-US" dirty="0"/>
          </a:p>
        </p:txBody>
      </p:sp>
    </p:spTree>
    <p:extLst>
      <p:ext uri="{BB962C8B-B14F-4D97-AF65-F5344CB8AC3E}">
        <p14:creationId xmlns:p14="http://schemas.microsoft.com/office/powerpoint/2010/main" val="32635754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062" y="309092"/>
            <a:ext cx="11985938" cy="6548907"/>
          </a:xfrm>
        </p:spPr>
        <p:txBody>
          <a:bodyPr>
            <a:normAutofit/>
          </a:bodyPr>
          <a:lstStyle/>
          <a:p>
            <a:pPr marL="0" indent="0">
              <a:buNone/>
            </a:pPr>
            <a:r>
              <a:rPr lang="en-US" sz="2400" dirty="0" smtClean="0"/>
              <a:t>Cumulative </a:t>
            </a:r>
            <a:r>
              <a:rPr lang="en-US" sz="2400" dirty="0"/>
              <a:t>total of 301.56 Billion </a:t>
            </a:r>
            <a:r>
              <a:rPr lang="en-US" sz="2400" dirty="0" err="1"/>
              <a:t>tonnes</a:t>
            </a:r>
            <a:r>
              <a:rPr lang="en-US" sz="2400" dirty="0"/>
              <a:t> of Geological Resources of Coal have so far been estimated in the country as on </a:t>
            </a:r>
            <a:r>
              <a:rPr lang="en-US" sz="2400" dirty="0" smtClean="0"/>
              <a:t>1.4.2014</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smtClean="0"/>
          </a:p>
          <a:p>
            <a:pPr marL="0" indent="0">
              <a:buNone/>
            </a:pPr>
            <a:endParaRPr lang="en-US" sz="2400" dirty="0"/>
          </a:p>
          <a:p>
            <a:pPr marL="0" indent="0">
              <a:buNone/>
            </a:pPr>
            <a:r>
              <a:rPr lang="en-US" sz="1400" dirty="0" smtClean="0"/>
              <a:t>Source: Ministry of mines</a:t>
            </a:r>
          </a:p>
          <a:p>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1814990330"/>
              </p:ext>
            </p:extLst>
          </p:nvPr>
        </p:nvGraphicFramePr>
        <p:xfrm>
          <a:off x="2459866" y="1050641"/>
          <a:ext cx="6284890" cy="5807359"/>
        </p:xfrm>
        <a:graphic>
          <a:graphicData uri="http://schemas.openxmlformats.org/drawingml/2006/table">
            <a:tbl>
              <a:tblPr firstRow="1" firstCol="1" bandRow="1">
                <a:tableStyleId>{5C22544A-7EE6-4342-B048-85BDC9FD1C3A}</a:tableStyleId>
              </a:tblPr>
              <a:tblGrid>
                <a:gridCol w="1256978"/>
                <a:gridCol w="1256978"/>
                <a:gridCol w="1256978"/>
                <a:gridCol w="1256978"/>
                <a:gridCol w="1256978"/>
              </a:tblGrid>
              <a:tr h="321014">
                <a:tc>
                  <a:txBody>
                    <a:bodyPr/>
                    <a:lstStyle/>
                    <a:p>
                      <a:pPr marL="0" marR="0" algn="just">
                        <a:lnSpc>
                          <a:spcPct val="107000"/>
                        </a:lnSpc>
                        <a:spcBef>
                          <a:spcPts val="600"/>
                        </a:spcBef>
                        <a:spcAft>
                          <a:spcPts val="800"/>
                        </a:spcAft>
                      </a:pPr>
                      <a:r>
                        <a:rPr lang="en-US" sz="1600" dirty="0">
                          <a:effectLst/>
                        </a:rPr>
                        <a:t>STATE</a:t>
                      </a:r>
                      <a:endParaRPr lang="en-US" sz="12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PROVED</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INDICATED</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INFERRED</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TOTAL</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Total</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125909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142506</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33149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301564</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322532">
                <a:tc>
                  <a:txBody>
                    <a:bodyPr/>
                    <a:lstStyle/>
                    <a:p>
                      <a:pPr marL="0" marR="0" algn="just">
                        <a:lnSpc>
                          <a:spcPct val="107000"/>
                        </a:lnSpc>
                        <a:spcBef>
                          <a:spcPts val="600"/>
                        </a:spcBef>
                        <a:spcAft>
                          <a:spcPts val="800"/>
                        </a:spcAft>
                      </a:pPr>
                      <a:r>
                        <a:rPr lang="en-US" sz="1600">
                          <a:effectLst/>
                        </a:rPr>
                        <a:t>West Bengal</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13403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13022</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4893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31318</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Jharkhand</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41377</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32780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6559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80716</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Bihar</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160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160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515651">
                <a:tc>
                  <a:txBody>
                    <a:bodyPr/>
                    <a:lstStyle/>
                    <a:p>
                      <a:pPr marL="0" marR="0" algn="just">
                        <a:lnSpc>
                          <a:spcPct val="107000"/>
                        </a:lnSpc>
                        <a:spcBef>
                          <a:spcPts val="600"/>
                        </a:spcBef>
                        <a:spcAft>
                          <a:spcPts val="800"/>
                        </a:spcAft>
                      </a:pPr>
                      <a:r>
                        <a:rPr lang="en-US" sz="1600">
                          <a:effectLst/>
                        </a:rPr>
                        <a:t>Madhya Pradesh</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10411</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12382</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2879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25673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322532">
                <a:tc>
                  <a:txBody>
                    <a:bodyPr/>
                    <a:lstStyle/>
                    <a:p>
                      <a:pPr marL="0" marR="0" algn="just">
                        <a:lnSpc>
                          <a:spcPct val="107000"/>
                        </a:lnSpc>
                        <a:spcBef>
                          <a:spcPts val="600"/>
                        </a:spcBef>
                        <a:spcAft>
                          <a:spcPts val="800"/>
                        </a:spcAft>
                      </a:pPr>
                      <a:r>
                        <a:rPr lang="en-US" sz="1600">
                          <a:effectLst/>
                        </a:rPr>
                        <a:t>Chhattisgarh</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16052</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33253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3228</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52533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322532">
                <a:tc>
                  <a:txBody>
                    <a:bodyPr/>
                    <a:lstStyle/>
                    <a:p>
                      <a:pPr marL="0" marR="0" algn="just">
                        <a:lnSpc>
                          <a:spcPct val="107000"/>
                        </a:lnSpc>
                        <a:spcBef>
                          <a:spcPts val="600"/>
                        </a:spcBef>
                        <a:spcAft>
                          <a:spcPts val="800"/>
                        </a:spcAft>
                      </a:pPr>
                      <a:r>
                        <a:rPr lang="en-US" sz="1600">
                          <a:effectLst/>
                        </a:rPr>
                        <a:t>Uttar Pradesh</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884</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178</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dirty="0">
                          <a:effectLst/>
                        </a:rPr>
                        <a:t>0</a:t>
                      </a:r>
                      <a:endParaRPr lang="en-US" sz="12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1062</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322532">
                <a:tc>
                  <a:txBody>
                    <a:bodyPr/>
                    <a:lstStyle/>
                    <a:p>
                      <a:pPr marL="0" marR="0" algn="just">
                        <a:lnSpc>
                          <a:spcPct val="107000"/>
                        </a:lnSpc>
                        <a:spcBef>
                          <a:spcPts val="600"/>
                        </a:spcBef>
                        <a:spcAft>
                          <a:spcPts val="800"/>
                        </a:spcAft>
                      </a:pPr>
                      <a:r>
                        <a:rPr lang="en-US" sz="1600">
                          <a:effectLst/>
                        </a:rPr>
                        <a:t>Maharashtra</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5667</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3186</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2110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10964</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Odisha</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27791</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37873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9408</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75073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515651">
                <a:tc>
                  <a:txBody>
                    <a:bodyPr/>
                    <a:lstStyle/>
                    <a:p>
                      <a:pPr marL="0" marR="0" algn="just">
                        <a:lnSpc>
                          <a:spcPct val="107000"/>
                        </a:lnSpc>
                        <a:spcBef>
                          <a:spcPts val="600"/>
                        </a:spcBef>
                        <a:spcAft>
                          <a:spcPts val="800"/>
                        </a:spcAft>
                      </a:pPr>
                      <a:r>
                        <a:rPr lang="en-US" sz="1600">
                          <a:effectLst/>
                        </a:rPr>
                        <a:t>Andhra Pradesh</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9729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9670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3068</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22468</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Assam</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465</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47</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515</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Sikkim</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58</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43</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101</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515651">
                <a:tc>
                  <a:txBody>
                    <a:bodyPr/>
                    <a:lstStyle/>
                    <a:p>
                      <a:pPr marL="0" marR="0" algn="just">
                        <a:lnSpc>
                          <a:spcPct val="107000"/>
                        </a:lnSpc>
                        <a:spcBef>
                          <a:spcPts val="600"/>
                        </a:spcBef>
                        <a:spcAft>
                          <a:spcPts val="800"/>
                        </a:spcAft>
                      </a:pPr>
                      <a:r>
                        <a:rPr lang="en-US" sz="1600">
                          <a:effectLst/>
                        </a:rPr>
                        <a:t>Arunachal Pradesh</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31</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40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90</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Meghalaya</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89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17</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471</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576</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r h="280119">
                <a:tc>
                  <a:txBody>
                    <a:bodyPr/>
                    <a:lstStyle/>
                    <a:p>
                      <a:pPr marL="0" marR="0" algn="just">
                        <a:lnSpc>
                          <a:spcPct val="107000"/>
                        </a:lnSpc>
                        <a:spcBef>
                          <a:spcPts val="600"/>
                        </a:spcBef>
                        <a:spcAft>
                          <a:spcPts val="800"/>
                        </a:spcAft>
                      </a:pPr>
                      <a:r>
                        <a:rPr lang="en-US" sz="1600">
                          <a:effectLst/>
                        </a:rPr>
                        <a:t>Nagaland</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9</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dirty="0">
                          <a:effectLst/>
                        </a:rPr>
                        <a:t>0</a:t>
                      </a:r>
                      <a:endParaRPr lang="en-US" sz="12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a:effectLst/>
                        </a:rPr>
                        <a:t>307</a:t>
                      </a:r>
                      <a:endParaRPr lang="en-US" sz="120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c>
                  <a:txBody>
                    <a:bodyPr/>
                    <a:lstStyle/>
                    <a:p>
                      <a:pPr marL="0" marR="0" algn="just">
                        <a:lnSpc>
                          <a:spcPct val="107000"/>
                        </a:lnSpc>
                        <a:spcBef>
                          <a:spcPts val="600"/>
                        </a:spcBef>
                        <a:spcAft>
                          <a:spcPts val="800"/>
                        </a:spcAft>
                      </a:pPr>
                      <a:r>
                        <a:rPr lang="en-US" sz="1600" dirty="0">
                          <a:effectLst/>
                        </a:rPr>
                        <a:t>315</a:t>
                      </a:r>
                      <a:endParaRPr lang="en-US" sz="1200" dirty="0">
                        <a:solidFill>
                          <a:srgbClr val="595959"/>
                        </a:solidFill>
                        <a:effectLst/>
                        <a:latin typeface="Constantia" panose="02030602050306030303" pitchFamily="18" charset="0"/>
                        <a:ea typeface="Constantia" panose="02030602050306030303" pitchFamily="18" charset="0"/>
                        <a:cs typeface="Times New Roman" panose="02020603050405020304" pitchFamily="18" charset="0"/>
                      </a:endParaRPr>
                    </a:p>
                  </a:txBody>
                  <a:tcPr marL="30870" marR="30870" marT="24696" marB="24696" anchor="ctr"/>
                </a:tc>
              </a:tr>
            </a:tbl>
          </a:graphicData>
        </a:graphic>
      </p:graphicFrame>
    </p:spTree>
    <p:extLst>
      <p:ext uri="{BB962C8B-B14F-4D97-AF65-F5344CB8AC3E}">
        <p14:creationId xmlns:p14="http://schemas.microsoft.com/office/powerpoint/2010/main" val="20903116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59123"/>
          </a:xfrm>
        </p:spPr>
        <p:txBody>
          <a:bodyPr>
            <a:noAutofit/>
          </a:bodyPr>
          <a:lstStyle/>
          <a:p>
            <a:pPr algn="ctr"/>
            <a:r>
              <a:rPr lang="en-US" sz="3200" b="1" dirty="0" smtClean="0">
                <a:solidFill>
                  <a:srgbClr val="FF0000"/>
                </a:solidFill>
              </a:rPr>
              <a:t>Proximate Analysis</a:t>
            </a:r>
            <a:endParaRPr lang="en-US" sz="3200" b="1" dirty="0">
              <a:solidFill>
                <a:srgbClr val="FF0000"/>
              </a:solidFill>
            </a:endParaRPr>
          </a:p>
        </p:txBody>
      </p:sp>
      <p:sp>
        <p:nvSpPr>
          <p:cNvPr id="3" name="Content Placeholder 2"/>
          <p:cNvSpPr>
            <a:spLocks noGrp="1"/>
          </p:cNvSpPr>
          <p:nvPr>
            <p:ph idx="1"/>
          </p:nvPr>
        </p:nvSpPr>
        <p:spPr>
          <a:xfrm>
            <a:off x="657305" y="1019440"/>
            <a:ext cx="10515600" cy="5352715"/>
          </a:xfrm>
        </p:spPr>
        <p:txBody>
          <a:bodyPr>
            <a:normAutofit fontScale="77500" lnSpcReduction="20000"/>
          </a:bodyPr>
          <a:lstStyle/>
          <a:p>
            <a:r>
              <a:rPr lang="en-US" dirty="0"/>
              <a:t>Moisture: Moisture is the water that exists in the coal at the site, time, and under the conditions it is sampled. Experts determine the amount of moisture in your samples by measuring the loss in mass between an as-mined sample and a sample that has been heated under controlled conditions to drive off the water that is not contained within the chemical structure of the coal. </a:t>
            </a:r>
          </a:p>
          <a:p>
            <a:r>
              <a:rPr lang="en-US" dirty="0"/>
              <a:t>Sulfur: It is important to measure the sulfur content in coal samples to evaluate the potential sulfur emissions from coal combustion, or for contract specifications purposes. </a:t>
            </a:r>
          </a:p>
          <a:p>
            <a:r>
              <a:rPr lang="en-US" dirty="0"/>
              <a:t>Volatile Matter: Volatile matter includes the components of coal, except for water, which are liberated at high temperature in the absence of oxygen. Volatile matter is a key health and safety concern as coals high in volatiles have an increased risk of spontaneous combustion. Scientists determine the volatile matter in coal sample by measuring the mass of volatiles before and after weight analysis under strictly controlled conditions. </a:t>
            </a:r>
          </a:p>
          <a:p>
            <a:r>
              <a:rPr lang="en-US" dirty="0"/>
              <a:t>Fixed Carbon: The fixed carbon content of coal is determined by subtracting the percentages of moisture, volatile matter and ash from the original mass of the coal sample: the solid combustible residue that remains after a coal has had the volatiles driven off. </a:t>
            </a:r>
          </a:p>
          <a:p>
            <a:r>
              <a:rPr lang="en-US" dirty="0"/>
              <a:t> ASH: Ash analysis tests are done</a:t>
            </a:r>
          </a:p>
        </p:txBody>
      </p:sp>
    </p:spTree>
    <p:extLst>
      <p:ext uri="{BB962C8B-B14F-4D97-AF65-F5344CB8AC3E}">
        <p14:creationId xmlns:p14="http://schemas.microsoft.com/office/powerpoint/2010/main" val="19829515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533" y="184821"/>
            <a:ext cx="10515600" cy="690942"/>
          </a:xfrm>
        </p:spPr>
        <p:txBody>
          <a:bodyPr>
            <a:noAutofit/>
          </a:bodyPr>
          <a:lstStyle/>
          <a:p>
            <a:pPr marL="0" marR="0">
              <a:lnSpc>
                <a:spcPct val="107000"/>
              </a:lnSpc>
              <a:spcBef>
                <a:spcPts val="600"/>
              </a:spcBef>
              <a:spcAft>
                <a:spcPts val="800"/>
              </a:spcAft>
            </a:pPr>
            <a:r>
              <a:rPr lang="en-US" sz="2400" dirty="0">
                <a:solidFill>
                  <a:srgbClr val="595959"/>
                </a:solidFill>
                <a:latin typeface="Constantia" panose="02030602050306030303" pitchFamily="18" charset="0"/>
                <a:ea typeface="Constantia" panose="02030602050306030303" pitchFamily="18" charset="0"/>
                <a:cs typeface="Times New Roman" panose="02020603050405020304" pitchFamily="18" charset="0"/>
              </a:rPr>
              <a:t>Significance of Various Parameters in Proximate Analysis</a:t>
            </a:r>
            <a:br>
              <a:rPr lang="en-US" sz="2400" dirty="0">
                <a:solidFill>
                  <a:srgbClr val="595959"/>
                </a:solidFill>
                <a:latin typeface="Constantia" panose="02030602050306030303" pitchFamily="18" charset="0"/>
                <a:ea typeface="Constantia" panose="02030602050306030303" pitchFamily="18" charset="0"/>
                <a:cs typeface="Times New Roman" panose="02020603050405020304" pitchFamily="18" charset="0"/>
              </a:rPr>
            </a:br>
            <a:endParaRPr lang="en-US" sz="2400" dirty="0"/>
          </a:p>
        </p:txBody>
      </p:sp>
      <p:sp>
        <p:nvSpPr>
          <p:cNvPr id="3" name="Content Placeholder 2"/>
          <p:cNvSpPr>
            <a:spLocks noGrp="1"/>
          </p:cNvSpPr>
          <p:nvPr>
            <p:ph idx="1"/>
          </p:nvPr>
        </p:nvSpPr>
        <p:spPr>
          <a:xfrm>
            <a:off x="838200" y="746975"/>
            <a:ext cx="10515600" cy="5429988"/>
          </a:xfrm>
        </p:spPr>
        <p:txBody>
          <a:bodyPr/>
          <a:lstStyle/>
          <a:p>
            <a:pPr marL="0" indent="0">
              <a:buNone/>
            </a:pPr>
            <a:r>
              <a:rPr lang="en-US" dirty="0">
                <a:solidFill>
                  <a:schemeClr val="accent2">
                    <a:lumMod val="75000"/>
                  </a:schemeClr>
                </a:solidFill>
              </a:rPr>
              <a:t>a) Fixed </a:t>
            </a:r>
            <a:r>
              <a:rPr lang="en-US" dirty="0" err="1" smtClean="0">
                <a:solidFill>
                  <a:schemeClr val="accent2">
                    <a:lumMod val="75000"/>
                  </a:schemeClr>
                </a:solidFill>
              </a:rPr>
              <a:t>carbon</a:t>
            </a:r>
            <a:r>
              <a:rPr lang="en-US" dirty="0" err="1" smtClean="0">
                <a:solidFill>
                  <a:schemeClr val="accent2">
                    <a:lumMod val="75000"/>
                  </a:schemeClr>
                </a:solidFill>
                <a:sym typeface="Wingdings" panose="05000000000000000000" pitchFamily="2" charset="2"/>
              </a:rPr>
              <a:t></a:t>
            </a:r>
            <a:r>
              <a:rPr lang="en-US" dirty="0" err="1" smtClean="0">
                <a:solidFill>
                  <a:schemeClr val="accent2">
                    <a:lumMod val="75000"/>
                  </a:schemeClr>
                </a:solidFill>
              </a:rPr>
              <a:t>gives</a:t>
            </a:r>
            <a:r>
              <a:rPr lang="en-US" dirty="0" smtClean="0">
                <a:solidFill>
                  <a:schemeClr val="accent2">
                    <a:lumMod val="75000"/>
                  </a:schemeClr>
                </a:solidFill>
              </a:rPr>
              <a:t> </a:t>
            </a:r>
            <a:r>
              <a:rPr lang="en-US" dirty="0">
                <a:solidFill>
                  <a:schemeClr val="accent2">
                    <a:lumMod val="75000"/>
                  </a:schemeClr>
                </a:solidFill>
              </a:rPr>
              <a:t>a rough estimate of heating value of coal</a:t>
            </a:r>
          </a:p>
          <a:p>
            <a:pPr marL="0" indent="0">
              <a:buNone/>
            </a:pPr>
            <a:r>
              <a:rPr lang="en-US" dirty="0" smtClean="0">
                <a:solidFill>
                  <a:schemeClr val="accent2">
                    <a:lumMod val="75000"/>
                  </a:schemeClr>
                </a:solidFill>
              </a:rPr>
              <a:t>b</a:t>
            </a:r>
            <a:r>
              <a:rPr lang="en-US" dirty="0">
                <a:solidFill>
                  <a:schemeClr val="accent2">
                    <a:lumMod val="75000"/>
                  </a:schemeClr>
                </a:solidFill>
              </a:rPr>
              <a:t>) Volatile Matter</a:t>
            </a:r>
            <a:r>
              <a:rPr lang="en-US" dirty="0" smtClean="0">
                <a:solidFill>
                  <a:schemeClr val="accent2">
                    <a:lumMod val="75000"/>
                  </a:schemeClr>
                </a:solidFill>
              </a:rPr>
              <a:t>:</a:t>
            </a:r>
          </a:p>
          <a:p>
            <a:r>
              <a:rPr lang="en-US" dirty="0" smtClean="0">
                <a:solidFill>
                  <a:schemeClr val="accent2">
                    <a:lumMod val="75000"/>
                  </a:schemeClr>
                </a:solidFill>
              </a:rPr>
              <a:t> </a:t>
            </a:r>
            <a:r>
              <a:rPr lang="en-US" dirty="0">
                <a:solidFill>
                  <a:schemeClr val="accent2">
                    <a:lumMod val="75000"/>
                  </a:schemeClr>
                </a:solidFill>
              </a:rPr>
              <a:t>Volatile matters </a:t>
            </a:r>
            <a:r>
              <a:rPr lang="en-US" dirty="0" smtClean="0">
                <a:solidFill>
                  <a:schemeClr val="accent2">
                    <a:lumMod val="75000"/>
                  </a:schemeClr>
                </a:solidFill>
              </a:rPr>
              <a:t>is </a:t>
            </a:r>
            <a:r>
              <a:rPr lang="en-US" dirty="0">
                <a:solidFill>
                  <a:schemeClr val="accent2">
                    <a:lumMod val="75000"/>
                  </a:schemeClr>
                </a:solidFill>
              </a:rPr>
              <a:t>an index of the gaseous fuels present</a:t>
            </a:r>
            <a:r>
              <a:rPr lang="en-US" dirty="0" smtClean="0">
                <a:solidFill>
                  <a:schemeClr val="accent2">
                    <a:lumMod val="75000"/>
                  </a:schemeClr>
                </a:solidFill>
              </a:rPr>
              <a:t>.</a:t>
            </a:r>
          </a:p>
          <a:p>
            <a:r>
              <a:rPr lang="en-US" dirty="0" smtClean="0">
                <a:solidFill>
                  <a:schemeClr val="accent2">
                    <a:lumMod val="75000"/>
                  </a:schemeClr>
                </a:solidFill>
              </a:rPr>
              <a:t> </a:t>
            </a:r>
            <a:r>
              <a:rPr lang="en-US" dirty="0">
                <a:solidFill>
                  <a:schemeClr val="accent2">
                    <a:lumMod val="75000"/>
                  </a:schemeClr>
                </a:solidFill>
              </a:rPr>
              <a:t>Typical range of volatile matter is 20 to 35</a:t>
            </a:r>
            <a:r>
              <a:rPr lang="en-US" dirty="0" smtClean="0">
                <a:solidFill>
                  <a:schemeClr val="accent2">
                    <a:lumMod val="75000"/>
                  </a:schemeClr>
                </a:solidFill>
              </a:rPr>
              <a:t>%.</a:t>
            </a:r>
          </a:p>
          <a:p>
            <a:r>
              <a:rPr lang="en-US" dirty="0" smtClean="0">
                <a:solidFill>
                  <a:schemeClr val="accent2">
                    <a:lumMod val="75000"/>
                  </a:schemeClr>
                </a:solidFill>
              </a:rPr>
              <a:t> </a:t>
            </a:r>
            <a:r>
              <a:rPr lang="en-US" dirty="0">
                <a:solidFill>
                  <a:schemeClr val="accent2">
                    <a:lumMod val="75000"/>
                  </a:schemeClr>
                </a:solidFill>
              </a:rPr>
              <a:t>Volatile Matter proportionately increases flame length, </a:t>
            </a:r>
            <a:r>
              <a:rPr lang="en-US" dirty="0" smtClean="0">
                <a:solidFill>
                  <a:schemeClr val="accent2">
                    <a:lumMod val="75000"/>
                  </a:schemeClr>
                </a:solidFill>
              </a:rPr>
              <a:t> </a:t>
            </a:r>
            <a:r>
              <a:rPr lang="en-US" dirty="0">
                <a:solidFill>
                  <a:schemeClr val="accent2">
                    <a:lumMod val="75000"/>
                  </a:schemeClr>
                </a:solidFill>
              </a:rPr>
              <a:t>helps in easier ignition of coal, </a:t>
            </a:r>
            <a:endParaRPr lang="en-US" dirty="0" smtClean="0">
              <a:solidFill>
                <a:schemeClr val="accent2">
                  <a:lumMod val="75000"/>
                </a:schemeClr>
              </a:solidFill>
            </a:endParaRPr>
          </a:p>
          <a:p>
            <a:r>
              <a:rPr lang="en-US" dirty="0" smtClean="0">
                <a:solidFill>
                  <a:schemeClr val="accent2">
                    <a:lumMod val="75000"/>
                  </a:schemeClr>
                </a:solidFill>
              </a:rPr>
              <a:t>Sets </a:t>
            </a:r>
            <a:r>
              <a:rPr lang="en-US" dirty="0">
                <a:solidFill>
                  <a:schemeClr val="accent2">
                    <a:lumMod val="75000"/>
                  </a:schemeClr>
                </a:solidFill>
              </a:rPr>
              <a:t>of minimum limit on the furnace height and volume</a:t>
            </a:r>
            <a:r>
              <a:rPr lang="en-US" dirty="0" smtClean="0">
                <a:solidFill>
                  <a:schemeClr val="accent2">
                    <a:lumMod val="75000"/>
                  </a:schemeClr>
                </a:solidFill>
              </a:rPr>
              <a:t>,</a:t>
            </a:r>
          </a:p>
          <a:p>
            <a:r>
              <a:rPr lang="en-US" dirty="0" smtClean="0">
                <a:solidFill>
                  <a:schemeClr val="accent2">
                    <a:lumMod val="75000"/>
                  </a:schemeClr>
                </a:solidFill>
              </a:rPr>
              <a:t> </a:t>
            </a:r>
            <a:r>
              <a:rPr lang="en-US" dirty="0">
                <a:solidFill>
                  <a:schemeClr val="accent2">
                    <a:lumMod val="75000"/>
                  </a:schemeClr>
                </a:solidFill>
              </a:rPr>
              <a:t>Influences secondary air requirement and distribution aspects, Influences secondary oil support</a:t>
            </a:r>
          </a:p>
          <a:p>
            <a:endParaRPr lang="en-US" dirty="0">
              <a:solidFill>
                <a:schemeClr val="accent2">
                  <a:lumMod val="75000"/>
                </a:schemeClr>
              </a:solidFill>
            </a:endParaRPr>
          </a:p>
        </p:txBody>
      </p:sp>
    </p:spTree>
    <p:extLst>
      <p:ext uri="{BB962C8B-B14F-4D97-AF65-F5344CB8AC3E}">
        <p14:creationId xmlns:p14="http://schemas.microsoft.com/office/powerpoint/2010/main" val="24327387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533" y="184821"/>
            <a:ext cx="10515600" cy="690942"/>
          </a:xfrm>
        </p:spPr>
        <p:txBody>
          <a:bodyPr>
            <a:noAutofit/>
          </a:bodyPr>
          <a:lstStyle/>
          <a:p>
            <a:pPr marL="0" marR="0">
              <a:lnSpc>
                <a:spcPct val="107000"/>
              </a:lnSpc>
              <a:spcBef>
                <a:spcPts val="600"/>
              </a:spcBef>
              <a:spcAft>
                <a:spcPts val="800"/>
              </a:spcAft>
            </a:pPr>
            <a:r>
              <a:rPr lang="en-US" sz="2400" dirty="0">
                <a:solidFill>
                  <a:srgbClr val="595959"/>
                </a:solidFill>
                <a:latin typeface="Constantia" panose="02030602050306030303" pitchFamily="18" charset="0"/>
                <a:ea typeface="Constantia" panose="02030602050306030303" pitchFamily="18" charset="0"/>
                <a:cs typeface="Times New Roman" panose="02020603050405020304" pitchFamily="18" charset="0"/>
              </a:rPr>
              <a:t>Significance of Various Parameters in Proximate Analysis</a:t>
            </a:r>
            <a:br>
              <a:rPr lang="en-US" sz="2400" dirty="0">
                <a:solidFill>
                  <a:srgbClr val="595959"/>
                </a:solidFill>
                <a:latin typeface="Constantia" panose="02030602050306030303" pitchFamily="18" charset="0"/>
                <a:ea typeface="Constantia" panose="02030602050306030303" pitchFamily="18" charset="0"/>
                <a:cs typeface="Times New Roman" panose="02020603050405020304" pitchFamily="18" charset="0"/>
              </a:rPr>
            </a:br>
            <a:endParaRPr lang="en-US" sz="2400" dirty="0"/>
          </a:p>
        </p:txBody>
      </p:sp>
      <p:sp>
        <p:nvSpPr>
          <p:cNvPr id="3" name="Content Placeholder 2"/>
          <p:cNvSpPr>
            <a:spLocks noGrp="1"/>
          </p:cNvSpPr>
          <p:nvPr>
            <p:ph idx="1"/>
          </p:nvPr>
        </p:nvSpPr>
        <p:spPr>
          <a:xfrm>
            <a:off x="838200" y="746975"/>
            <a:ext cx="10515600" cy="5429988"/>
          </a:xfrm>
        </p:spPr>
        <p:txBody>
          <a:bodyPr>
            <a:normAutofit fontScale="85000" lnSpcReduction="20000"/>
          </a:bodyPr>
          <a:lstStyle/>
          <a:p>
            <a:pPr marL="0" indent="0">
              <a:buNone/>
            </a:pPr>
            <a:r>
              <a:rPr lang="en-US" dirty="0">
                <a:solidFill>
                  <a:schemeClr val="accent2">
                    <a:lumMod val="75000"/>
                  </a:schemeClr>
                </a:solidFill>
              </a:rPr>
              <a:t>c) Ash Content: </a:t>
            </a:r>
            <a:endParaRPr lang="en-US" dirty="0" smtClean="0">
              <a:solidFill>
                <a:schemeClr val="accent2">
                  <a:lumMod val="75000"/>
                </a:schemeClr>
              </a:solidFill>
            </a:endParaRPr>
          </a:p>
          <a:p>
            <a:r>
              <a:rPr lang="en-US" dirty="0" smtClean="0">
                <a:solidFill>
                  <a:schemeClr val="accent2">
                    <a:lumMod val="75000"/>
                  </a:schemeClr>
                </a:solidFill>
              </a:rPr>
              <a:t>Ash </a:t>
            </a:r>
            <a:r>
              <a:rPr lang="en-US" dirty="0">
                <a:solidFill>
                  <a:schemeClr val="accent2">
                    <a:lumMod val="75000"/>
                  </a:schemeClr>
                </a:solidFill>
              </a:rPr>
              <a:t>is an impurity that will not burn. Typical range is 5 to 40%. </a:t>
            </a:r>
            <a:endParaRPr lang="en-US" dirty="0" smtClean="0">
              <a:solidFill>
                <a:schemeClr val="accent2">
                  <a:lumMod val="75000"/>
                </a:schemeClr>
              </a:solidFill>
            </a:endParaRPr>
          </a:p>
          <a:p>
            <a:r>
              <a:rPr lang="en-US" dirty="0" smtClean="0">
                <a:solidFill>
                  <a:schemeClr val="accent2">
                    <a:lumMod val="75000"/>
                  </a:schemeClr>
                </a:solidFill>
              </a:rPr>
              <a:t>Ash </a:t>
            </a:r>
            <a:r>
              <a:rPr lang="en-US" dirty="0">
                <a:solidFill>
                  <a:schemeClr val="accent2">
                    <a:lumMod val="75000"/>
                  </a:schemeClr>
                </a:solidFill>
              </a:rPr>
              <a:t>reduces handling and burning capacity, </a:t>
            </a:r>
            <a:endParaRPr lang="en-US" dirty="0" smtClean="0">
              <a:solidFill>
                <a:schemeClr val="accent2">
                  <a:lumMod val="75000"/>
                </a:schemeClr>
              </a:solidFill>
            </a:endParaRPr>
          </a:p>
          <a:p>
            <a:r>
              <a:rPr lang="en-US" dirty="0" smtClean="0">
                <a:solidFill>
                  <a:schemeClr val="accent2">
                    <a:lumMod val="75000"/>
                  </a:schemeClr>
                </a:solidFill>
              </a:rPr>
              <a:t>increases </a:t>
            </a:r>
            <a:r>
              <a:rPr lang="en-US" dirty="0">
                <a:solidFill>
                  <a:schemeClr val="accent2">
                    <a:lumMod val="75000"/>
                  </a:schemeClr>
                </a:solidFill>
              </a:rPr>
              <a:t>handling costs, affects combustion efficiency and boiler efficiency, causes clinkering and slagging. </a:t>
            </a:r>
          </a:p>
          <a:p>
            <a:pPr marL="0" indent="0">
              <a:buNone/>
            </a:pPr>
            <a:r>
              <a:rPr lang="en-US" dirty="0">
                <a:solidFill>
                  <a:schemeClr val="accent2">
                    <a:lumMod val="75000"/>
                  </a:schemeClr>
                </a:solidFill>
              </a:rPr>
              <a:t>d) Moisture Content: Moisture in coal must be transported, handled and stored. </a:t>
            </a:r>
          </a:p>
          <a:p>
            <a:r>
              <a:rPr lang="en-US" dirty="0" smtClean="0">
                <a:solidFill>
                  <a:schemeClr val="accent2">
                    <a:lumMod val="75000"/>
                  </a:schemeClr>
                </a:solidFill>
              </a:rPr>
              <a:t>It </a:t>
            </a:r>
            <a:r>
              <a:rPr lang="en-US" dirty="0">
                <a:solidFill>
                  <a:schemeClr val="accent2">
                    <a:lumMod val="75000"/>
                  </a:schemeClr>
                </a:solidFill>
              </a:rPr>
              <a:t>decreases the heat content per kg of coal</a:t>
            </a:r>
            <a:r>
              <a:rPr lang="en-US" dirty="0" smtClean="0">
                <a:solidFill>
                  <a:schemeClr val="accent2">
                    <a:lumMod val="75000"/>
                  </a:schemeClr>
                </a:solidFill>
              </a:rPr>
              <a:t>.</a:t>
            </a:r>
          </a:p>
          <a:p>
            <a:r>
              <a:rPr lang="en-US" dirty="0" smtClean="0">
                <a:solidFill>
                  <a:schemeClr val="accent2">
                    <a:lumMod val="75000"/>
                  </a:schemeClr>
                </a:solidFill>
              </a:rPr>
              <a:t> </a:t>
            </a:r>
            <a:r>
              <a:rPr lang="en-US" dirty="0">
                <a:solidFill>
                  <a:schemeClr val="accent2">
                    <a:lumMod val="75000"/>
                  </a:schemeClr>
                </a:solidFill>
              </a:rPr>
              <a:t>Typical range is 0.5 to 10%. </a:t>
            </a:r>
            <a:endParaRPr lang="en-US" dirty="0" smtClean="0">
              <a:solidFill>
                <a:schemeClr val="accent2">
                  <a:lumMod val="75000"/>
                </a:schemeClr>
              </a:solidFill>
            </a:endParaRPr>
          </a:p>
          <a:p>
            <a:r>
              <a:rPr lang="en-US" dirty="0" smtClean="0">
                <a:solidFill>
                  <a:schemeClr val="accent2">
                    <a:lumMod val="75000"/>
                  </a:schemeClr>
                </a:solidFill>
              </a:rPr>
              <a:t>Moisture </a:t>
            </a:r>
            <a:r>
              <a:rPr lang="en-US" dirty="0">
                <a:solidFill>
                  <a:schemeClr val="accent2">
                    <a:lumMod val="75000"/>
                  </a:schemeClr>
                </a:solidFill>
              </a:rPr>
              <a:t>increases heat loss, due to evaporation and superheating of </a:t>
            </a:r>
            <a:r>
              <a:rPr lang="en-US" dirty="0" err="1">
                <a:solidFill>
                  <a:schemeClr val="accent2">
                    <a:lumMod val="75000"/>
                  </a:schemeClr>
                </a:solidFill>
              </a:rPr>
              <a:t>vapour</a:t>
            </a:r>
            <a:r>
              <a:rPr lang="en-US" dirty="0">
                <a:solidFill>
                  <a:schemeClr val="accent2">
                    <a:lumMod val="75000"/>
                  </a:schemeClr>
                </a:solidFill>
              </a:rPr>
              <a:t>, helps, to a limit, in binding fines. aids radiation heat transfer.</a:t>
            </a:r>
          </a:p>
          <a:p>
            <a:pPr marL="0" indent="0">
              <a:buNone/>
            </a:pPr>
            <a:r>
              <a:rPr lang="en-US" dirty="0">
                <a:solidFill>
                  <a:schemeClr val="accent2">
                    <a:lumMod val="75000"/>
                  </a:schemeClr>
                </a:solidFill>
              </a:rPr>
              <a:t> e) </a:t>
            </a:r>
            <a:r>
              <a:rPr lang="en-US" dirty="0" err="1">
                <a:solidFill>
                  <a:schemeClr val="accent2">
                    <a:lumMod val="75000"/>
                  </a:schemeClr>
                </a:solidFill>
              </a:rPr>
              <a:t>Sulphur</a:t>
            </a:r>
            <a:r>
              <a:rPr lang="en-US" dirty="0">
                <a:solidFill>
                  <a:schemeClr val="accent2">
                    <a:lumMod val="75000"/>
                  </a:schemeClr>
                </a:solidFill>
              </a:rPr>
              <a:t> Content: Typical range is 0.5 to 0.8% normally</a:t>
            </a:r>
            <a:r>
              <a:rPr lang="en-US" dirty="0" smtClean="0">
                <a:solidFill>
                  <a:schemeClr val="accent2">
                    <a:lumMod val="75000"/>
                  </a:schemeClr>
                </a:solidFill>
              </a:rPr>
              <a:t>.</a:t>
            </a:r>
          </a:p>
          <a:p>
            <a:r>
              <a:rPr lang="en-US" dirty="0" smtClean="0">
                <a:solidFill>
                  <a:schemeClr val="accent2">
                    <a:lumMod val="75000"/>
                  </a:schemeClr>
                </a:solidFill>
              </a:rPr>
              <a:t> </a:t>
            </a:r>
            <a:r>
              <a:rPr lang="en-US" dirty="0" err="1">
                <a:solidFill>
                  <a:schemeClr val="accent2">
                    <a:lumMod val="75000"/>
                  </a:schemeClr>
                </a:solidFill>
              </a:rPr>
              <a:t>Sulphur</a:t>
            </a:r>
            <a:r>
              <a:rPr lang="en-US" dirty="0">
                <a:solidFill>
                  <a:schemeClr val="accent2">
                    <a:lumMod val="75000"/>
                  </a:schemeClr>
                </a:solidFill>
              </a:rPr>
              <a:t> affects clinkering and slagging tendencies</a:t>
            </a:r>
            <a:r>
              <a:rPr lang="en-US" dirty="0" smtClean="0">
                <a:solidFill>
                  <a:schemeClr val="accent2">
                    <a:lumMod val="75000"/>
                  </a:schemeClr>
                </a:solidFill>
              </a:rPr>
              <a:t>,</a:t>
            </a:r>
          </a:p>
          <a:p>
            <a:r>
              <a:rPr lang="en-US" dirty="0" smtClean="0">
                <a:solidFill>
                  <a:schemeClr val="accent2">
                    <a:lumMod val="75000"/>
                  </a:schemeClr>
                </a:solidFill>
              </a:rPr>
              <a:t>Corrodes </a:t>
            </a:r>
            <a:r>
              <a:rPr lang="en-US" dirty="0">
                <a:solidFill>
                  <a:schemeClr val="accent2">
                    <a:lumMod val="75000"/>
                  </a:schemeClr>
                </a:solidFill>
              </a:rPr>
              <a:t>chimney and other equipment such as air heaters and </a:t>
            </a:r>
            <a:r>
              <a:rPr lang="en-US" dirty="0" err="1">
                <a:solidFill>
                  <a:schemeClr val="accent2">
                    <a:lumMod val="75000"/>
                  </a:schemeClr>
                </a:solidFill>
              </a:rPr>
              <a:t>economisers</a:t>
            </a:r>
            <a:r>
              <a:rPr lang="en-US" dirty="0">
                <a:solidFill>
                  <a:schemeClr val="accent2">
                    <a:lumMod val="75000"/>
                  </a:schemeClr>
                </a:solidFill>
              </a:rPr>
              <a:t>, limits exit flue gas temperature.</a:t>
            </a:r>
          </a:p>
          <a:p>
            <a:pPr marL="0" indent="0">
              <a:buNone/>
            </a:pPr>
            <a:endParaRPr lang="en-US" dirty="0">
              <a:solidFill>
                <a:schemeClr val="accent2">
                  <a:lumMod val="75000"/>
                </a:schemeClr>
              </a:solidFill>
            </a:endParaRPr>
          </a:p>
        </p:txBody>
      </p:sp>
    </p:spTree>
    <p:extLst>
      <p:ext uri="{BB962C8B-B14F-4D97-AF65-F5344CB8AC3E}">
        <p14:creationId xmlns:p14="http://schemas.microsoft.com/office/powerpoint/2010/main" val="27003572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5185"/>
          </a:xfrm>
        </p:spPr>
        <p:txBody>
          <a:bodyPr>
            <a:normAutofit/>
          </a:bodyPr>
          <a:lstStyle/>
          <a:p>
            <a:pPr algn="ctr"/>
            <a:r>
              <a:rPr lang="en-US" sz="3600" dirty="0" smtClean="0">
                <a:solidFill>
                  <a:srgbClr val="FF0000"/>
                </a:solidFill>
              </a:rPr>
              <a:t>Ultimate Analysis</a:t>
            </a:r>
            <a:endParaRPr lang="en-US" sz="3600" dirty="0">
              <a:solidFill>
                <a:srgbClr val="FF0000"/>
              </a:solidFill>
            </a:endParaRPr>
          </a:p>
        </p:txBody>
      </p:sp>
      <p:sp>
        <p:nvSpPr>
          <p:cNvPr id="3" name="Content Placeholder 2"/>
          <p:cNvSpPr>
            <a:spLocks noGrp="1"/>
          </p:cNvSpPr>
          <p:nvPr>
            <p:ph idx="1"/>
          </p:nvPr>
        </p:nvSpPr>
        <p:spPr>
          <a:xfrm>
            <a:off x="838200" y="1944711"/>
            <a:ext cx="10515600" cy="2627290"/>
          </a:xfrm>
        </p:spPr>
        <p:txBody>
          <a:bodyPr/>
          <a:lstStyle/>
          <a:p>
            <a:pPr marL="0" indent="0">
              <a:buNone/>
            </a:pPr>
            <a:r>
              <a:rPr lang="en-US" dirty="0"/>
              <a:t>The ultimate analysis indicates the various elemental chemical constituents such as Carbon, Hydrogen, Oxygen, </a:t>
            </a:r>
            <a:r>
              <a:rPr lang="en-US" dirty="0" err="1"/>
              <a:t>Sulphur</a:t>
            </a:r>
            <a:r>
              <a:rPr lang="en-US" dirty="0"/>
              <a:t>, etc. </a:t>
            </a:r>
          </a:p>
        </p:txBody>
      </p:sp>
    </p:spTree>
    <p:extLst>
      <p:ext uri="{BB962C8B-B14F-4D97-AF65-F5344CB8AC3E}">
        <p14:creationId xmlns:p14="http://schemas.microsoft.com/office/powerpoint/2010/main" val="41311188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1524000" y="1122363"/>
          <a:ext cx="9144000" cy="238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ubtitle 4"/>
          <p:cNvSpPr>
            <a:spLocks noGrp="1"/>
          </p:cNvSpPr>
          <p:nvPr>
            <p:ph type="subTitle" idx="1"/>
          </p:nvPr>
        </p:nvSpPr>
        <p:spPr/>
        <p:txBody>
          <a:bodyPr/>
          <a:lstStyle/>
          <a:p>
            <a:r>
              <a:rPr lang="en-IN" dirty="0" smtClean="0">
                <a:solidFill>
                  <a:srgbClr val="FF0000"/>
                </a:solidFill>
              </a:rPr>
              <a:t>bkprusty@mining.iitkgp.ernet.in</a:t>
            </a:r>
            <a:endParaRPr lang="en-IN"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93" name="Group 49"/>
          <p:cNvGrpSpPr>
            <a:grpSpLocks/>
          </p:cNvGrpSpPr>
          <p:nvPr/>
        </p:nvGrpSpPr>
        <p:grpSpPr bwMode="auto">
          <a:xfrm>
            <a:off x="1905000" y="1483239"/>
            <a:ext cx="8085138" cy="1273175"/>
            <a:chOff x="336" y="1440"/>
            <a:chExt cx="5093" cy="802"/>
          </a:xfrm>
        </p:grpSpPr>
        <p:grpSp>
          <p:nvGrpSpPr>
            <p:cNvPr id="6159" name="Group 15"/>
            <p:cNvGrpSpPr>
              <a:grpSpLocks/>
            </p:cNvGrpSpPr>
            <p:nvPr/>
          </p:nvGrpSpPr>
          <p:grpSpPr bwMode="auto">
            <a:xfrm>
              <a:off x="336" y="1728"/>
              <a:ext cx="3840" cy="442"/>
              <a:chOff x="336" y="1392"/>
              <a:chExt cx="3840" cy="442"/>
            </a:xfrm>
          </p:grpSpPr>
          <p:sp>
            <p:nvSpPr>
              <p:cNvPr id="6160" name="Text Box 16"/>
              <p:cNvSpPr txBox="1">
                <a:spLocks noChangeArrowheads="1"/>
              </p:cNvSpPr>
              <p:nvPr/>
            </p:nvSpPr>
            <p:spPr bwMode="auto">
              <a:xfrm>
                <a:off x="336" y="1392"/>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a:t> </a:t>
                </a:r>
                <a:endParaRPr lang="en-CA"/>
              </a:p>
            </p:txBody>
          </p:sp>
          <p:sp>
            <p:nvSpPr>
              <p:cNvPr id="6161" name="Text Box 17"/>
              <p:cNvSpPr txBox="1">
                <a:spLocks noChangeArrowheads="1"/>
              </p:cNvSpPr>
              <p:nvPr/>
            </p:nvSpPr>
            <p:spPr bwMode="auto">
              <a:xfrm>
                <a:off x="624" y="1392"/>
                <a:ext cx="355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CA" sz="2000" b="1" dirty="0" smtClean="0"/>
                  <a:t>Consist </a:t>
                </a:r>
                <a:r>
                  <a:rPr lang="en-CA" sz="2000" b="1" dirty="0"/>
                  <a:t>of about 85% carbon and burns readily but produces a lot of smoke.</a:t>
                </a:r>
              </a:p>
            </p:txBody>
          </p:sp>
        </p:grpSp>
        <p:grpSp>
          <p:nvGrpSpPr>
            <p:cNvPr id="6192" name="Group 48"/>
            <p:cNvGrpSpPr>
              <a:grpSpLocks/>
            </p:cNvGrpSpPr>
            <p:nvPr/>
          </p:nvGrpSpPr>
          <p:grpSpPr bwMode="auto">
            <a:xfrm>
              <a:off x="4224" y="1440"/>
              <a:ext cx="1205" cy="802"/>
              <a:chOff x="4224" y="1440"/>
              <a:chExt cx="1205" cy="802"/>
            </a:xfrm>
          </p:grpSpPr>
          <p:pic>
            <p:nvPicPr>
              <p:cNvPr id="6170" name="Picture 26" descr="Bituminou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 y="1440"/>
                <a:ext cx="1205" cy="802"/>
              </a:xfrm>
              <a:prstGeom prst="rect">
                <a:avLst/>
              </a:prstGeom>
              <a:noFill/>
              <a:extLst>
                <a:ext uri="{909E8E84-426E-40DD-AFC4-6F175D3DCCD1}">
                  <a14:hiddenFill xmlns:a14="http://schemas.microsoft.com/office/drawing/2010/main">
                    <a:solidFill>
                      <a:srgbClr val="FFFFFF"/>
                    </a:solidFill>
                  </a14:hiddenFill>
                </a:ext>
              </a:extLst>
            </p:spPr>
          </p:pic>
          <p:sp>
            <p:nvSpPr>
              <p:cNvPr id="6174" name="Text Box 30"/>
              <p:cNvSpPr txBox="1">
                <a:spLocks noChangeArrowheads="1"/>
              </p:cNvSpPr>
              <p:nvPr/>
            </p:nvSpPr>
            <p:spPr bwMode="auto">
              <a:xfrm>
                <a:off x="4368" y="1536"/>
                <a:ext cx="91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a:t>Compaction</a:t>
                </a:r>
                <a:endParaRPr lang="en-CA" sz="1600" b="1"/>
              </a:p>
            </p:txBody>
          </p:sp>
          <p:sp>
            <p:nvSpPr>
              <p:cNvPr id="6175" name="Line 31"/>
              <p:cNvSpPr>
                <a:spLocks noChangeShapeType="1"/>
              </p:cNvSpPr>
              <p:nvPr/>
            </p:nvSpPr>
            <p:spPr bwMode="auto">
              <a:xfrm>
                <a:off x="4368" y="1536"/>
                <a:ext cx="0" cy="3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6" name="Line 32"/>
              <p:cNvSpPr>
                <a:spLocks noChangeShapeType="1"/>
              </p:cNvSpPr>
              <p:nvPr/>
            </p:nvSpPr>
            <p:spPr bwMode="auto">
              <a:xfrm>
                <a:off x="5232" y="1536"/>
                <a:ext cx="0" cy="3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7" name="Text Box 33"/>
              <p:cNvSpPr txBox="1">
                <a:spLocks noChangeArrowheads="1"/>
              </p:cNvSpPr>
              <p:nvPr/>
            </p:nvSpPr>
            <p:spPr bwMode="auto">
              <a:xfrm>
                <a:off x="4416" y="1872"/>
                <a:ext cx="91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a:solidFill>
                      <a:srgbClr val="FF0000"/>
                    </a:solidFill>
                  </a:rPr>
                  <a:t>Bituminous</a:t>
                </a:r>
                <a:endParaRPr lang="en-CA" sz="1600" b="1">
                  <a:solidFill>
                    <a:srgbClr val="FF0000"/>
                  </a:solidFill>
                </a:endParaRPr>
              </a:p>
            </p:txBody>
          </p:sp>
        </p:grpSp>
      </p:grpSp>
      <p:grpSp>
        <p:nvGrpSpPr>
          <p:cNvPr id="6165" name="Group 21"/>
          <p:cNvGrpSpPr>
            <a:grpSpLocks/>
          </p:cNvGrpSpPr>
          <p:nvPr/>
        </p:nvGrpSpPr>
        <p:grpSpPr bwMode="auto">
          <a:xfrm>
            <a:off x="2095500" y="5076826"/>
            <a:ext cx="6248400" cy="701675"/>
            <a:chOff x="360" y="1048"/>
            <a:chExt cx="3936" cy="442"/>
          </a:xfrm>
        </p:grpSpPr>
        <p:sp>
          <p:nvSpPr>
            <p:cNvPr id="6166" name="Text Box 22"/>
            <p:cNvSpPr txBox="1">
              <a:spLocks noChangeArrowheads="1"/>
            </p:cNvSpPr>
            <p:nvPr/>
          </p:nvSpPr>
          <p:spPr bwMode="auto">
            <a:xfrm>
              <a:off x="360" y="1159"/>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a:t> </a:t>
              </a:r>
              <a:endParaRPr lang="en-CA"/>
            </a:p>
          </p:txBody>
        </p:sp>
        <p:sp>
          <p:nvSpPr>
            <p:cNvPr id="6167" name="Text Box 23"/>
            <p:cNvSpPr txBox="1">
              <a:spLocks noChangeArrowheads="1"/>
            </p:cNvSpPr>
            <p:nvPr/>
          </p:nvSpPr>
          <p:spPr bwMode="auto">
            <a:xfrm>
              <a:off x="744" y="1048"/>
              <a:ext cx="355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CA" sz="2000" b="1" dirty="0"/>
                <a:t>Anthracite coal produces the most energy when burned</a:t>
              </a:r>
              <a:r>
                <a:rPr lang="en-US" sz="2000" b="1" dirty="0"/>
                <a:t>.</a:t>
              </a:r>
              <a:endParaRPr lang="en-CA" sz="2000" b="1" dirty="0"/>
            </a:p>
          </p:txBody>
        </p:sp>
      </p:grpSp>
      <p:grpSp>
        <p:nvGrpSpPr>
          <p:cNvPr id="6191" name="Group 47"/>
          <p:cNvGrpSpPr>
            <a:grpSpLocks/>
          </p:cNvGrpSpPr>
          <p:nvPr/>
        </p:nvGrpSpPr>
        <p:grpSpPr bwMode="auto">
          <a:xfrm>
            <a:off x="1905000" y="555626"/>
            <a:ext cx="8001000" cy="1235075"/>
            <a:chOff x="336" y="960"/>
            <a:chExt cx="5040" cy="778"/>
          </a:xfrm>
        </p:grpSpPr>
        <p:grpSp>
          <p:nvGrpSpPr>
            <p:cNvPr id="6153" name="Group 9"/>
            <p:cNvGrpSpPr>
              <a:grpSpLocks/>
            </p:cNvGrpSpPr>
            <p:nvPr/>
          </p:nvGrpSpPr>
          <p:grpSpPr bwMode="auto">
            <a:xfrm>
              <a:off x="336" y="1296"/>
              <a:ext cx="3840" cy="442"/>
              <a:chOff x="336" y="1392"/>
              <a:chExt cx="3840" cy="442"/>
            </a:xfrm>
          </p:grpSpPr>
          <p:sp>
            <p:nvSpPr>
              <p:cNvPr id="6154" name="Text Box 10"/>
              <p:cNvSpPr txBox="1">
                <a:spLocks noChangeArrowheads="1"/>
              </p:cNvSpPr>
              <p:nvPr/>
            </p:nvSpPr>
            <p:spPr bwMode="auto">
              <a:xfrm>
                <a:off x="336" y="1392"/>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a:t> </a:t>
                </a:r>
                <a:endParaRPr lang="en-CA"/>
              </a:p>
            </p:txBody>
          </p:sp>
          <p:sp>
            <p:nvSpPr>
              <p:cNvPr id="6155" name="Text Box 11"/>
              <p:cNvSpPr txBox="1">
                <a:spLocks noChangeArrowheads="1"/>
              </p:cNvSpPr>
              <p:nvPr/>
            </p:nvSpPr>
            <p:spPr bwMode="auto">
              <a:xfrm>
                <a:off x="624" y="1392"/>
                <a:ext cx="355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CA" sz="2000" b="1" dirty="0"/>
                  <a:t>Further</a:t>
                </a:r>
                <a:r>
                  <a:rPr lang="en-US" sz="2000" b="1" dirty="0"/>
                  <a:t> </a:t>
                </a:r>
                <a:r>
                  <a:rPr lang="en-CA" sz="2000" b="1" dirty="0"/>
                  <a:t>compaction and heating results in a more carbon- rich coal called </a:t>
                </a:r>
                <a:r>
                  <a:rPr lang="en-CA" sz="2000" b="1" i="1" dirty="0">
                    <a:solidFill>
                      <a:srgbClr val="FF0000"/>
                    </a:solidFill>
                  </a:rPr>
                  <a:t>bituminous</a:t>
                </a:r>
                <a:r>
                  <a:rPr lang="en-CA" sz="2000" b="1" i="1" dirty="0"/>
                  <a:t> </a:t>
                </a:r>
                <a:r>
                  <a:rPr lang="en-CA" sz="2000" b="1" dirty="0"/>
                  <a:t>coal.</a:t>
                </a:r>
              </a:p>
            </p:txBody>
          </p:sp>
        </p:grpSp>
        <p:grpSp>
          <p:nvGrpSpPr>
            <p:cNvPr id="6171" name="Group 27"/>
            <p:cNvGrpSpPr>
              <a:grpSpLocks/>
            </p:cNvGrpSpPr>
            <p:nvPr/>
          </p:nvGrpSpPr>
          <p:grpSpPr bwMode="auto">
            <a:xfrm>
              <a:off x="4224" y="960"/>
              <a:ext cx="1152" cy="576"/>
              <a:chOff x="4224" y="2160"/>
              <a:chExt cx="1056" cy="576"/>
            </a:xfrm>
          </p:grpSpPr>
          <p:sp>
            <p:nvSpPr>
              <p:cNvPr id="6172" name="AutoShape 28"/>
              <p:cNvSpPr>
                <a:spLocks noChangeArrowheads="1"/>
              </p:cNvSpPr>
              <p:nvPr/>
            </p:nvSpPr>
            <p:spPr bwMode="auto">
              <a:xfrm>
                <a:off x="4224" y="2160"/>
                <a:ext cx="1056" cy="576"/>
              </a:xfrm>
              <a:prstGeom prst="downArrow">
                <a:avLst>
                  <a:gd name="adj1" fmla="val 63639"/>
                  <a:gd name="adj2" fmla="val 28032"/>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3" name="Text Box 29"/>
              <p:cNvSpPr txBox="1">
                <a:spLocks noChangeArrowheads="1"/>
              </p:cNvSpPr>
              <p:nvPr/>
            </p:nvSpPr>
            <p:spPr bwMode="auto">
              <a:xfrm>
                <a:off x="4464" y="2257"/>
                <a:ext cx="57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t>Burial</a:t>
                </a:r>
                <a:endParaRPr lang="en-CA" sz="2000" b="1"/>
              </a:p>
            </p:txBody>
          </p:sp>
        </p:grpSp>
      </p:grpSp>
      <p:grpSp>
        <p:nvGrpSpPr>
          <p:cNvPr id="6188" name="Group 44"/>
          <p:cNvGrpSpPr>
            <a:grpSpLocks/>
          </p:cNvGrpSpPr>
          <p:nvPr/>
        </p:nvGrpSpPr>
        <p:grpSpPr bwMode="auto">
          <a:xfrm>
            <a:off x="2057400" y="2838964"/>
            <a:ext cx="8001000" cy="1006475"/>
            <a:chOff x="336" y="2256"/>
            <a:chExt cx="5040" cy="634"/>
          </a:xfrm>
        </p:grpSpPr>
        <p:grpSp>
          <p:nvGrpSpPr>
            <p:cNvPr id="6156" name="Group 12"/>
            <p:cNvGrpSpPr>
              <a:grpSpLocks/>
            </p:cNvGrpSpPr>
            <p:nvPr/>
          </p:nvGrpSpPr>
          <p:grpSpPr bwMode="auto">
            <a:xfrm>
              <a:off x="336" y="2448"/>
              <a:ext cx="3840" cy="442"/>
              <a:chOff x="336" y="1392"/>
              <a:chExt cx="3840" cy="442"/>
            </a:xfrm>
          </p:grpSpPr>
          <p:sp>
            <p:nvSpPr>
              <p:cNvPr id="6157" name="Text Box 13"/>
              <p:cNvSpPr txBox="1">
                <a:spLocks noChangeArrowheads="1"/>
              </p:cNvSpPr>
              <p:nvPr/>
            </p:nvSpPr>
            <p:spPr bwMode="auto">
              <a:xfrm>
                <a:off x="336" y="1392"/>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a:t> </a:t>
                </a:r>
                <a:endParaRPr lang="en-CA"/>
              </a:p>
            </p:txBody>
          </p:sp>
          <p:sp>
            <p:nvSpPr>
              <p:cNvPr id="6158" name="Text Box 14"/>
              <p:cNvSpPr txBox="1">
                <a:spLocks noChangeArrowheads="1"/>
              </p:cNvSpPr>
              <p:nvPr/>
            </p:nvSpPr>
            <p:spPr bwMode="auto">
              <a:xfrm>
                <a:off x="624" y="1392"/>
                <a:ext cx="355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CA" sz="2000" b="1" dirty="0"/>
                  <a:t>If the rock</a:t>
                </a:r>
                <a:r>
                  <a:rPr lang="en-US" sz="2000" b="1" dirty="0"/>
                  <a:t> </a:t>
                </a:r>
                <a:r>
                  <a:rPr lang="en-CA" sz="2000" b="1" dirty="0"/>
                  <a:t>becomes metamorphosed, a high grade coal called </a:t>
                </a:r>
                <a:r>
                  <a:rPr lang="en-CA" sz="2000" b="1" i="1" dirty="0">
                    <a:solidFill>
                      <a:srgbClr val="FF0000"/>
                    </a:solidFill>
                  </a:rPr>
                  <a:t>anthracite</a:t>
                </a:r>
                <a:r>
                  <a:rPr lang="en-CA" sz="2000" b="1" dirty="0"/>
                  <a:t> is produced.</a:t>
                </a:r>
              </a:p>
            </p:txBody>
          </p:sp>
        </p:grpSp>
        <p:grpSp>
          <p:nvGrpSpPr>
            <p:cNvPr id="6182" name="Group 38"/>
            <p:cNvGrpSpPr>
              <a:grpSpLocks/>
            </p:cNvGrpSpPr>
            <p:nvPr/>
          </p:nvGrpSpPr>
          <p:grpSpPr bwMode="auto">
            <a:xfrm>
              <a:off x="4224" y="2256"/>
              <a:ext cx="1152" cy="576"/>
              <a:chOff x="4224" y="2256"/>
              <a:chExt cx="1152" cy="576"/>
            </a:xfrm>
          </p:grpSpPr>
          <p:sp>
            <p:nvSpPr>
              <p:cNvPr id="6179" name="AutoShape 35"/>
              <p:cNvSpPr>
                <a:spLocks noChangeArrowheads="1"/>
              </p:cNvSpPr>
              <p:nvPr/>
            </p:nvSpPr>
            <p:spPr bwMode="auto">
              <a:xfrm>
                <a:off x="4224" y="2256"/>
                <a:ext cx="1152" cy="576"/>
              </a:xfrm>
              <a:prstGeom prst="downArrow">
                <a:avLst>
                  <a:gd name="adj1" fmla="val 74824"/>
                  <a:gd name="adj2" fmla="val 27949"/>
                </a:avLst>
              </a:prstGeom>
              <a:solidFill>
                <a:srgbClr val="33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0" name="Text Box 36"/>
              <p:cNvSpPr txBox="1">
                <a:spLocks noChangeArrowheads="1"/>
              </p:cNvSpPr>
              <p:nvPr/>
            </p:nvSpPr>
            <p:spPr bwMode="auto">
              <a:xfrm>
                <a:off x="4512" y="2400"/>
                <a:ext cx="62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t>Burial</a:t>
                </a:r>
                <a:endParaRPr lang="en-CA" sz="2000" b="1"/>
              </a:p>
            </p:txBody>
          </p:sp>
          <p:sp>
            <p:nvSpPr>
              <p:cNvPr id="6181" name="Text Box 37"/>
              <p:cNvSpPr txBox="1">
                <a:spLocks noChangeArrowheads="1"/>
              </p:cNvSpPr>
              <p:nvPr/>
            </p:nvSpPr>
            <p:spPr bwMode="auto">
              <a:xfrm>
                <a:off x="4320" y="2256"/>
                <a:ext cx="100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a:t>Metamorphism</a:t>
                </a:r>
                <a:endParaRPr lang="en-CA" sz="1600" b="1"/>
              </a:p>
            </p:txBody>
          </p:sp>
        </p:grpSp>
      </p:grpSp>
      <p:grpSp>
        <p:nvGrpSpPr>
          <p:cNvPr id="6190" name="Group 46"/>
          <p:cNvGrpSpPr>
            <a:grpSpLocks/>
          </p:cNvGrpSpPr>
          <p:nvPr/>
        </p:nvGrpSpPr>
        <p:grpSpPr bwMode="auto">
          <a:xfrm>
            <a:off x="2057400" y="3975101"/>
            <a:ext cx="8001000" cy="1647825"/>
            <a:chOff x="336" y="2832"/>
            <a:chExt cx="5040" cy="1038"/>
          </a:xfrm>
        </p:grpSpPr>
        <p:grpSp>
          <p:nvGrpSpPr>
            <p:cNvPr id="6162" name="Group 18"/>
            <p:cNvGrpSpPr>
              <a:grpSpLocks/>
            </p:cNvGrpSpPr>
            <p:nvPr/>
          </p:nvGrpSpPr>
          <p:grpSpPr bwMode="auto">
            <a:xfrm>
              <a:off x="336" y="2918"/>
              <a:ext cx="3840" cy="446"/>
              <a:chOff x="336" y="1392"/>
              <a:chExt cx="3840" cy="446"/>
            </a:xfrm>
          </p:grpSpPr>
          <p:sp>
            <p:nvSpPr>
              <p:cNvPr id="6163" name="Text Box 19"/>
              <p:cNvSpPr txBox="1">
                <a:spLocks noChangeArrowheads="1"/>
              </p:cNvSpPr>
              <p:nvPr/>
            </p:nvSpPr>
            <p:spPr bwMode="auto">
              <a:xfrm>
                <a:off x="336" y="1392"/>
                <a:ext cx="38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accent2"/>
                  </a:buClr>
                  <a:buFont typeface="Wingdings" panose="05000000000000000000" pitchFamily="2" charset="2"/>
                  <a:buChar char="Ø"/>
                </a:pPr>
                <a:r>
                  <a:rPr lang="en-US"/>
                  <a:t> </a:t>
                </a:r>
                <a:endParaRPr lang="en-CA"/>
              </a:p>
            </p:txBody>
          </p:sp>
          <p:sp>
            <p:nvSpPr>
              <p:cNvPr id="6164" name="Text Box 20"/>
              <p:cNvSpPr txBox="1">
                <a:spLocks noChangeArrowheads="1"/>
              </p:cNvSpPr>
              <p:nvPr/>
            </p:nvSpPr>
            <p:spPr bwMode="auto">
              <a:xfrm>
                <a:off x="624" y="1392"/>
                <a:ext cx="3552"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dirty="0"/>
                  <a:t>H</a:t>
                </a:r>
                <a:r>
                  <a:rPr lang="en-CA" sz="2000" b="1" dirty="0" err="1"/>
                  <a:t>ard</a:t>
                </a:r>
                <a:r>
                  <a:rPr lang="en-CA" sz="2000" b="1" dirty="0"/>
                  <a:t> dark coal </a:t>
                </a:r>
                <a:r>
                  <a:rPr lang="en-US" sz="2000" b="1" dirty="0"/>
                  <a:t>which</a:t>
                </a:r>
                <a:r>
                  <a:rPr lang="en-CA" sz="2000" b="1" dirty="0"/>
                  <a:t> consist of 90% to 95% carbon and burns very </a:t>
                </a:r>
                <a:r>
                  <a:rPr lang="en-CA" sz="2000" b="1" dirty="0" smtClean="0"/>
                  <a:t>clean</a:t>
                </a:r>
                <a:r>
                  <a:rPr lang="en-CA" sz="2000" b="1" dirty="0"/>
                  <a:t>.</a:t>
                </a:r>
                <a:r>
                  <a:rPr lang="en-US" sz="2000" b="1" dirty="0"/>
                  <a:t>  </a:t>
                </a:r>
                <a:endParaRPr lang="en-CA" sz="2000" b="1" dirty="0"/>
              </a:p>
            </p:txBody>
          </p:sp>
        </p:grpSp>
        <p:grpSp>
          <p:nvGrpSpPr>
            <p:cNvPr id="6189" name="Group 45"/>
            <p:cNvGrpSpPr>
              <a:grpSpLocks/>
            </p:cNvGrpSpPr>
            <p:nvPr/>
          </p:nvGrpSpPr>
          <p:grpSpPr bwMode="auto">
            <a:xfrm>
              <a:off x="4176" y="2832"/>
              <a:ext cx="1200" cy="1038"/>
              <a:chOff x="4176" y="2832"/>
              <a:chExt cx="1200" cy="1038"/>
            </a:xfrm>
          </p:grpSpPr>
          <p:pic>
            <p:nvPicPr>
              <p:cNvPr id="6183" name="Picture 39" descr="anthraci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 y="2832"/>
                <a:ext cx="768" cy="528"/>
              </a:xfrm>
              <a:prstGeom prst="rect">
                <a:avLst/>
              </a:prstGeom>
              <a:noFill/>
              <a:extLst>
                <a:ext uri="{909E8E84-426E-40DD-AFC4-6F175D3DCCD1}">
                  <a14:hiddenFill xmlns:a14="http://schemas.microsoft.com/office/drawing/2010/main">
                    <a:solidFill>
                      <a:srgbClr val="FFFFFF"/>
                    </a:solidFill>
                  </a14:hiddenFill>
                </a:ext>
              </a:extLst>
            </p:spPr>
          </p:pic>
          <p:sp>
            <p:nvSpPr>
              <p:cNvPr id="6184" name="Text Box 40"/>
              <p:cNvSpPr txBox="1">
                <a:spLocks noChangeArrowheads="1"/>
              </p:cNvSpPr>
              <p:nvPr/>
            </p:nvSpPr>
            <p:spPr bwMode="auto">
              <a:xfrm>
                <a:off x="4560" y="3504"/>
                <a:ext cx="816"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a:solidFill>
                      <a:srgbClr val="FF0000"/>
                    </a:solidFill>
                  </a:rPr>
                  <a:t>Anthracite Coal Seam</a:t>
                </a:r>
                <a:endParaRPr lang="en-CA" sz="1600" b="1">
                  <a:solidFill>
                    <a:srgbClr val="FF0000"/>
                  </a:solidFill>
                </a:endParaRPr>
              </a:p>
            </p:txBody>
          </p:sp>
          <p:sp>
            <p:nvSpPr>
              <p:cNvPr id="6185" name="Line 41"/>
              <p:cNvSpPr>
                <a:spLocks noChangeShapeType="1"/>
              </p:cNvSpPr>
              <p:nvPr/>
            </p:nvSpPr>
            <p:spPr bwMode="auto">
              <a:xfrm flipV="1">
                <a:off x="4896" y="3264"/>
                <a:ext cx="0" cy="28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86" name="AutoShape 42"/>
              <p:cNvSpPr>
                <a:spLocks noChangeArrowheads="1"/>
              </p:cNvSpPr>
              <p:nvPr/>
            </p:nvSpPr>
            <p:spPr bwMode="auto">
              <a:xfrm>
                <a:off x="4176" y="2976"/>
                <a:ext cx="288" cy="144"/>
              </a:xfrm>
              <a:prstGeom prst="rightArrow">
                <a:avLst>
                  <a:gd name="adj1" fmla="val 50000"/>
                  <a:gd name="adj2"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7" name="AutoShape 43"/>
              <p:cNvSpPr>
                <a:spLocks noChangeArrowheads="1"/>
              </p:cNvSpPr>
              <p:nvPr/>
            </p:nvSpPr>
            <p:spPr bwMode="auto">
              <a:xfrm>
                <a:off x="5136" y="2976"/>
                <a:ext cx="240" cy="144"/>
              </a:xfrm>
              <a:prstGeom prst="leftArrow">
                <a:avLst>
                  <a:gd name="adj1" fmla="val 50000"/>
                  <a:gd name="adj2" fmla="val 41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Tree>
    <p:extLst>
      <p:ext uri="{BB962C8B-B14F-4D97-AF65-F5344CB8AC3E}">
        <p14:creationId xmlns:p14="http://schemas.microsoft.com/office/powerpoint/2010/main" val="30363297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1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61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6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337625"/>
            <a:ext cx="10515600" cy="5839338"/>
          </a:xfrm>
        </p:spPr>
        <p:txBody>
          <a:bodyPr/>
          <a:lstStyle/>
          <a:p>
            <a:pPr marL="0" indent="0">
              <a:buNone/>
            </a:pPr>
            <a:r>
              <a:rPr lang="en-US" dirty="0" smtClean="0"/>
              <a:t>Peat formation can be initiated by:</a:t>
            </a:r>
          </a:p>
          <a:p>
            <a:r>
              <a:rPr lang="en-US" dirty="0" smtClean="0"/>
              <a:t>  Terrestrialization: replacement of a body of water by a mire</a:t>
            </a:r>
          </a:p>
          <a:p>
            <a:r>
              <a:rPr lang="en-US" dirty="0" smtClean="0"/>
              <a:t>Paludiﬁcation: replacement of dry land by a mire, due to a rising groundwater table</a:t>
            </a:r>
            <a:endParaRPr lang="en-US" dirty="0"/>
          </a:p>
        </p:txBody>
      </p:sp>
      <p:pic>
        <p:nvPicPr>
          <p:cNvPr id="5" name="Picture 4"/>
          <p:cNvPicPr>
            <a:picLocks noChangeAspect="1"/>
          </p:cNvPicPr>
          <p:nvPr/>
        </p:nvPicPr>
        <p:blipFill>
          <a:blip r:embed="rId2"/>
          <a:stretch>
            <a:fillRect/>
          </a:stretch>
        </p:blipFill>
        <p:spPr>
          <a:xfrm>
            <a:off x="3984770" y="2003962"/>
            <a:ext cx="5308748" cy="4613659"/>
          </a:xfrm>
          <a:prstGeom prst="rect">
            <a:avLst/>
          </a:prstGeom>
        </p:spPr>
      </p:pic>
      <p:sp>
        <p:nvSpPr>
          <p:cNvPr id="6" name="Rectangle 5"/>
          <p:cNvSpPr/>
          <p:nvPr/>
        </p:nvSpPr>
        <p:spPr>
          <a:xfrm>
            <a:off x="9381543" y="5442003"/>
            <a:ext cx="1944885" cy="307777"/>
          </a:xfrm>
          <a:prstGeom prst="rect">
            <a:avLst/>
          </a:prstGeom>
        </p:spPr>
        <p:txBody>
          <a:bodyPr wrap="square">
            <a:spAutoFit/>
          </a:bodyPr>
          <a:lstStyle/>
          <a:p>
            <a:r>
              <a:rPr lang="en-US" sz="1400" dirty="0" smtClean="0">
                <a:effectLst/>
                <a:latin typeface="Constantia" panose="02030602050306030303" pitchFamily="18" charset="0"/>
                <a:ea typeface="Constantia" panose="02030602050306030303" pitchFamily="18" charset="0"/>
                <a:cs typeface="Times New Roman" panose="02020603050405020304" pitchFamily="18" charset="0"/>
              </a:rPr>
              <a:t>From McCabe (1984)</a:t>
            </a:r>
            <a:endParaRPr lang="en-US" sz="3200" dirty="0"/>
          </a:p>
        </p:txBody>
      </p:sp>
    </p:spTree>
    <p:extLst>
      <p:ext uri="{BB962C8B-B14F-4D97-AF65-F5344CB8AC3E}">
        <p14:creationId xmlns:p14="http://schemas.microsoft.com/office/powerpoint/2010/main" val="2969580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133600" y="304800"/>
            <a:ext cx="7772400" cy="533400"/>
          </a:xfrm>
        </p:spPr>
        <p:txBody>
          <a:bodyPr>
            <a:noAutofit/>
          </a:bodyPr>
          <a:lstStyle/>
          <a:p>
            <a:pPr eaLnBrk="1" hangingPunct="1"/>
            <a:r>
              <a:rPr lang="en-US" sz="3600" b="1" dirty="0">
                <a:solidFill>
                  <a:srgbClr val="FF0000"/>
                </a:solidFill>
              </a:rPr>
              <a:t>Composition of Coals</a:t>
            </a:r>
          </a:p>
        </p:txBody>
      </p:sp>
      <p:sp>
        <p:nvSpPr>
          <p:cNvPr id="342019" name="Rectangle 3"/>
          <p:cNvSpPr>
            <a:spLocks noGrp="1" noChangeArrowheads="1"/>
          </p:cNvSpPr>
          <p:nvPr>
            <p:ph type="body" idx="1"/>
          </p:nvPr>
        </p:nvSpPr>
        <p:spPr>
          <a:xfrm>
            <a:off x="1364566" y="990600"/>
            <a:ext cx="8617634" cy="5105400"/>
          </a:xfrm>
        </p:spPr>
        <p:txBody>
          <a:bodyPr>
            <a:normAutofit/>
          </a:bodyPr>
          <a:lstStyle/>
          <a:p>
            <a:pPr eaLnBrk="1" hangingPunct="1">
              <a:buNone/>
            </a:pPr>
            <a:r>
              <a:rPr lang="en-US" dirty="0" smtClean="0"/>
              <a:t>Constituents </a:t>
            </a:r>
            <a:r>
              <a:rPr lang="en-US" dirty="0"/>
              <a:t>of coal can be divided into two groups: </a:t>
            </a:r>
          </a:p>
          <a:p>
            <a:pPr eaLnBrk="1" hangingPunct="1">
              <a:buNone/>
            </a:pPr>
            <a:r>
              <a:rPr lang="en-US" dirty="0"/>
              <a:t>(i) the </a:t>
            </a:r>
            <a:r>
              <a:rPr lang="en-US" b="1" dirty="0"/>
              <a:t>organic </a:t>
            </a:r>
            <a:r>
              <a:rPr lang="en-US" b="1" dirty="0" smtClean="0"/>
              <a:t>fraction/</a:t>
            </a:r>
            <a:r>
              <a:rPr lang="en-US" b="1" dirty="0" err="1" smtClean="0"/>
              <a:t>maceral</a:t>
            </a:r>
            <a:r>
              <a:rPr lang="en-US" dirty="0" smtClean="0"/>
              <a:t>, </a:t>
            </a:r>
            <a:r>
              <a:rPr lang="en-US" dirty="0"/>
              <a:t>which can be further subdivided into microscopically identifiable macerals; and </a:t>
            </a:r>
          </a:p>
          <a:p>
            <a:pPr eaLnBrk="1" hangingPunct="1">
              <a:buNone/>
            </a:pPr>
            <a:r>
              <a:rPr lang="en-US" dirty="0"/>
              <a:t>(ii) the </a:t>
            </a:r>
            <a:r>
              <a:rPr lang="en-US" b="1" dirty="0"/>
              <a:t>inorganic </a:t>
            </a:r>
            <a:r>
              <a:rPr lang="en-US" b="1" dirty="0" smtClean="0"/>
              <a:t>fraction/mineral matter</a:t>
            </a:r>
            <a:r>
              <a:rPr lang="en-US" dirty="0" smtClean="0"/>
              <a:t>, </a:t>
            </a:r>
            <a:r>
              <a:rPr lang="en-US" dirty="0"/>
              <a:t>which is commonly identified as ash subsequent to </a:t>
            </a:r>
            <a:r>
              <a:rPr lang="en-US" dirty="0" smtClean="0"/>
              <a:t>combustion.</a:t>
            </a:r>
            <a:endParaRPr lang="en-US" dirty="0"/>
          </a:p>
          <a:p>
            <a:pPr eaLnBrk="1" hangingPunct="1">
              <a:buNone/>
            </a:pPr>
            <a:r>
              <a:rPr lang="en-US" dirty="0"/>
              <a:t>The organic fraction can be further subdivided on the basis of its rank or maturity.</a:t>
            </a:r>
          </a:p>
        </p:txBody>
      </p:sp>
    </p:spTree>
    <p:extLst>
      <p:ext uri="{BB962C8B-B14F-4D97-AF65-F5344CB8AC3E}">
        <p14:creationId xmlns:p14="http://schemas.microsoft.com/office/powerpoint/2010/main" val="2049454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759656"/>
          </a:xfrm>
        </p:spPr>
        <p:txBody>
          <a:bodyPr>
            <a:noAutofit/>
          </a:bodyPr>
          <a:lstStyle/>
          <a:p>
            <a:pPr algn="ctr"/>
            <a:r>
              <a:rPr lang="en-US" sz="3600" b="1" cap="all" dirty="0" err="1" smtClean="0">
                <a:solidFill>
                  <a:srgbClr val="FF0000"/>
                </a:solidFill>
              </a:rPr>
              <a:t>MacerAL</a:t>
            </a:r>
            <a:r>
              <a:rPr lang="en-US" sz="3600" b="1" cap="all" dirty="0" smtClean="0">
                <a:solidFill>
                  <a:srgbClr val="FF0000"/>
                </a:solidFill>
              </a:rPr>
              <a:t> GROUPS</a:t>
            </a:r>
            <a:endParaRPr lang="en-US" sz="3600" dirty="0">
              <a:solidFill>
                <a:srgbClr val="FF0000"/>
              </a:solidFill>
            </a:endParaRPr>
          </a:p>
        </p:txBody>
      </p:sp>
      <p:sp>
        <p:nvSpPr>
          <p:cNvPr id="3" name="Content Placeholder 2"/>
          <p:cNvSpPr>
            <a:spLocks noGrp="1"/>
          </p:cNvSpPr>
          <p:nvPr>
            <p:ph idx="1"/>
          </p:nvPr>
        </p:nvSpPr>
        <p:spPr>
          <a:xfrm>
            <a:off x="888533" y="747782"/>
            <a:ext cx="11006797" cy="5529849"/>
          </a:xfrm>
        </p:spPr>
        <p:txBody>
          <a:bodyPr>
            <a:noAutofit/>
          </a:bodyPr>
          <a:lstStyle/>
          <a:p>
            <a:pPr marL="0" indent="0">
              <a:buNone/>
            </a:pPr>
            <a:r>
              <a:rPr lang="en-US" sz="2400" dirty="0" smtClean="0"/>
              <a:t>Three </a:t>
            </a:r>
            <a:r>
              <a:rPr lang="en-US" sz="2400" dirty="0" err="1" smtClean="0"/>
              <a:t>maceral</a:t>
            </a:r>
            <a:r>
              <a:rPr lang="en-US" sz="2400" dirty="0" smtClean="0"/>
              <a:t> groups: </a:t>
            </a:r>
            <a:r>
              <a:rPr lang="en-US" sz="2400" dirty="0" err="1" smtClean="0"/>
              <a:t>vitrinite</a:t>
            </a:r>
            <a:r>
              <a:rPr lang="en-US" sz="2400" dirty="0" smtClean="0"/>
              <a:t>, </a:t>
            </a:r>
            <a:r>
              <a:rPr lang="en-US" sz="2400" dirty="0" err="1" smtClean="0"/>
              <a:t>liptinite</a:t>
            </a:r>
            <a:r>
              <a:rPr lang="en-US" sz="2400" dirty="0" smtClean="0"/>
              <a:t>, and </a:t>
            </a:r>
            <a:r>
              <a:rPr lang="en-US" sz="2400" dirty="0" err="1" smtClean="0"/>
              <a:t>inertinite</a:t>
            </a:r>
            <a:endParaRPr lang="en-US" sz="2400" dirty="0" smtClean="0"/>
          </a:p>
          <a:p>
            <a:pPr marL="0" indent="0">
              <a:buNone/>
            </a:pPr>
            <a:r>
              <a:rPr lang="en-US" sz="2400" b="1" dirty="0" err="1" smtClean="0"/>
              <a:t>Vitrinite</a:t>
            </a:r>
            <a:r>
              <a:rPr lang="en-US" sz="2400" dirty="0" smtClean="0"/>
              <a:t>: Most abundant maceral of coal </a:t>
            </a:r>
          </a:p>
          <a:p>
            <a:r>
              <a:rPr lang="en-US" sz="2400" dirty="0" smtClean="0"/>
              <a:t>main contributor to the shiny black strands so familiar in coals. </a:t>
            </a:r>
          </a:p>
          <a:p>
            <a:r>
              <a:rPr lang="en-US" sz="2400" dirty="0" smtClean="0"/>
              <a:t>Formed from lignin, cellulose, woody parts </a:t>
            </a:r>
          </a:p>
          <a:p>
            <a:r>
              <a:rPr lang="en-US" sz="2400" dirty="0" smtClean="0"/>
              <a:t>Capable of producing hydrocarbon gas but only small amounts of oil</a:t>
            </a:r>
          </a:p>
          <a:p>
            <a:pPr marL="0" indent="0">
              <a:buNone/>
            </a:pPr>
            <a:r>
              <a:rPr lang="en-US" sz="2400" b="1" dirty="0" err="1" smtClean="0"/>
              <a:t>Liptinite</a:t>
            </a:r>
            <a:r>
              <a:rPr lang="en-US" sz="2400" b="1" dirty="0" smtClean="0"/>
              <a:t> : </a:t>
            </a:r>
            <a:r>
              <a:rPr lang="en-US" sz="2400" dirty="0" smtClean="0"/>
              <a:t>originates from spores, pollen, resins, algae, fats, bacterial proteins, and waxes </a:t>
            </a:r>
          </a:p>
          <a:p>
            <a:r>
              <a:rPr lang="en-US" sz="2400" dirty="0" smtClean="0"/>
              <a:t>Many of the volatiles, including methane, emitted by the coal comes from the liptinite. These macerals have the potential of producing hydrocarbon gases and oil. </a:t>
            </a:r>
          </a:p>
          <a:p>
            <a:pPr marL="0" indent="0">
              <a:buNone/>
            </a:pPr>
            <a:r>
              <a:rPr lang="en-US" sz="2400" b="1" dirty="0" err="1" smtClean="0"/>
              <a:t>Inertinite</a:t>
            </a:r>
            <a:r>
              <a:rPr lang="en-US" sz="2400" b="1" dirty="0" smtClean="0"/>
              <a:t>: o</a:t>
            </a:r>
            <a:r>
              <a:rPr lang="en-US" sz="2400" dirty="0" smtClean="0"/>
              <a:t>xidized or charcoaled cell walls or trunks of plants, resulting in high carbon and aromatic content but less hydrogen. </a:t>
            </a:r>
          </a:p>
          <a:p>
            <a:r>
              <a:rPr lang="en-US" sz="2400" dirty="0" smtClean="0"/>
              <a:t>Has relatively more carbon than the other macerals.</a:t>
            </a:r>
          </a:p>
          <a:p>
            <a:r>
              <a:rPr lang="en-US" sz="2400" dirty="0" smtClean="0"/>
              <a:t>Only small amounts of volatiles are generated by the inertinites. No potential of these macerals to produce hydrocarbons. </a:t>
            </a:r>
            <a:endParaRPr lang="en-US" sz="2400" dirty="0"/>
          </a:p>
        </p:txBody>
      </p:sp>
    </p:spTree>
    <p:extLst>
      <p:ext uri="{BB962C8B-B14F-4D97-AF65-F5344CB8AC3E}">
        <p14:creationId xmlns:p14="http://schemas.microsoft.com/office/powerpoint/2010/main" val="3213147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5686" y="237041"/>
            <a:ext cx="6727483" cy="6009013"/>
          </a:xfrm>
          <a:prstGeom prst="rect">
            <a:avLst/>
          </a:prstGeom>
        </p:spPr>
      </p:pic>
      <p:sp>
        <p:nvSpPr>
          <p:cNvPr id="3" name="Rectangle 2"/>
          <p:cNvSpPr/>
          <p:nvPr/>
        </p:nvSpPr>
        <p:spPr>
          <a:xfrm>
            <a:off x="165686" y="5753684"/>
            <a:ext cx="5498493" cy="369332"/>
          </a:xfrm>
          <a:prstGeom prst="rect">
            <a:avLst/>
          </a:prstGeom>
        </p:spPr>
        <p:txBody>
          <a:bodyPr wrap="none">
            <a:spAutoFit/>
          </a:bodyPr>
          <a:lstStyle/>
          <a:p>
            <a:r>
              <a:rPr lang="en-US" dirty="0" smtClean="0"/>
              <a:t>http://www.its.caltech.edu/~chem2/Slides_Lecture2.pdf</a:t>
            </a:r>
            <a:endParaRPr lang="en-US" dirty="0"/>
          </a:p>
        </p:txBody>
      </p:sp>
      <p:pic>
        <p:nvPicPr>
          <p:cNvPr id="4" name="Picture 3"/>
          <p:cNvPicPr>
            <a:picLocks noChangeAspect="1"/>
          </p:cNvPicPr>
          <p:nvPr/>
        </p:nvPicPr>
        <p:blipFill>
          <a:blip r:embed="rId3"/>
          <a:stretch>
            <a:fillRect/>
          </a:stretch>
        </p:blipFill>
        <p:spPr>
          <a:xfrm>
            <a:off x="7600840" y="237041"/>
            <a:ext cx="3883489" cy="5316173"/>
          </a:xfrm>
          <a:prstGeom prst="rect">
            <a:avLst/>
          </a:prstGeom>
        </p:spPr>
      </p:pic>
      <p:sp>
        <p:nvSpPr>
          <p:cNvPr id="5" name="Rectangle 4"/>
          <p:cNvSpPr/>
          <p:nvPr/>
        </p:nvSpPr>
        <p:spPr>
          <a:xfrm>
            <a:off x="7019779" y="5522851"/>
            <a:ext cx="5172222" cy="1323439"/>
          </a:xfrm>
          <a:prstGeom prst="rect">
            <a:avLst/>
          </a:prstGeom>
        </p:spPr>
        <p:txBody>
          <a:bodyPr wrap="square">
            <a:spAutoFit/>
          </a:bodyPr>
          <a:lstStyle/>
          <a:p>
            <a:r>
              <a:rPr lang="en-US" sz="1600" dirty="0" smtClean="0"/>
              <a:t>Van </a:t>
            </a:r>
            <a:r>
              <a:rPr lang="en-US" sz="1600" dirty="0" err="1" smtClean="0"/>
              <a:t>Krevelen</a:t>
            </a:r>
            <a:r>
              <a:rPr lang="en-US" sz="1600" dirty="0" smtClean="0"/>
              <a:t> diagram showing the chemical evolution of immature kerogen of varying composition (type I, II, III and IV) at increasing levels of thermal maturity</a:t>
            </a:r>
          </a:p>
          <a:p>
            <a:r>
              <a:rPr lang="en-US" sz="1600" dirty="0" smtClean="0"/>
              <a:t>Source: Organic–inorganic interactions in petroleum-producing sedimentary basins , Jeffrey S. </a:t>
            </a:r>
            <a:r>
              <a:rPr lang="en-US" sz="1600" dirty="0" err="1" smtClean="0"/>
              <a:t>Seewald</a:t>
            </a:r>
            <a:endParaRPr lang="en-US" sz="1600" dirty="0"/>
          </a:p>
        </p:txBody>
      </p:sp>
    </p:spTree>
    <p:extLst>
      <p:ext uri="{BB962C8B-B14F-4D97-AF65-F5344CB8AC3E}">
        <p14:creationId xmlns:p14="http://schemas.microsoft.com/office/powerpoint/2010/main" val="2962976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4146" name="Rectangle 2"/>
          <p:cNvSpPr>
            <a:spLocks noGrp="1" noChangeArrowheads="1"/>
          </p:cNvSpPr>
          <p:nvPr>
            <p:ph type="title"/>
          </p:nvPr>
        </p:nvSpPr>
        <p:spPr>
          <a:xfrm>
            <a:off x="1012875" y="169937"/>
            <a:ext cx="11499166" cy="1156886"/>
          </a:xfrm>
        </p:spPr>
        <p:txBody>
          <a:bodyPr>
            <a:normAutofit fontScale="90000"/>
          </a:bodyPr>
          <a:lstStyle/>
          <a:p>
            <a:r>
              <a:rPr lang="en-US" sz="3200" dirty="0" smtClean="0"/>
              <a:t>					Vitrinite</a:t>
            </a:r>
            <a:br>
              <a:rPr lang="en-US" sz="3200" dirty="0" smtClean="0"/>
            </a:br>
            <a:r>
              <a:rPr lang="en-US" sz="3200" dirty="0" smtClean="0"/>
              <a:t/>
            </a:r>
            <a:br>
              <a:rPr lang="en-US" sz="3200" dirty="0" smtClean="0"/>
            </a:br>
            <a:r>
              <a:rPr lang="en-US" sz="3200" dirty="0" err="1" smtClean="0"/>
              <a:t>Telocollonite</a:t>
            </a:r>
            <a:r>
              <a:rPr lang="en-US" sz="3200" dirty="0" smtClean="0"/>
              <a:t>                         </a:t>
            </a:r>
            <a:r>
              <a:rPr lang="en-US" sz="3200" dirty="0" err="1" smtClean="0"/>
              <a:t>Textinite</a:t>
            </a:r>
            <a:r>
              <a:rPr lang="en-US" sz="3200" dirty="0" smtClean="0"/>
              <a:t>                           </a:t>
            </a:r>
            <a:r>
              <a:rPr lang="en-US" sz="3200" dirty="0" err="1" smtClean="0"/>
              <a:t>Desmocollinite</a:t>
            </a:r>
            <a:endParaRPr lang="en-US" sz="3200" dirty="0"/>
          </a:p>
        </p:txBody>
      </p:sp>
      <p:sp>
        <p:nvSpPr>
          <p:cNvPr id="1414147" name="Rectangle 3"/>
          <p:cNvSpPr>
            <a:spLocks noGrp="1" noChangeArrowheads="1"/>
          </p:cNvSpPr>
          <p:nvPr>
            <p:ph type="body" idx="1"/>
          </p:nvPr>
        </p:nvSpPr>
        <p:spPr>
          <a:xfrm>
            <a:off x="1012875" y="3899095"/>
            <a:ext cx="3343275" cy="1524000"/>
          </a:xfrm>
        </p:spPr>
        <p:txBody>
          <a:bodyPr/>
          <a:lstStyle/>
          <a:p>
            <a:pPr>
              <a:lnSpc>
                <a:spcPct val="90000"/>
              </a:lnSpc>
            </a:pPr>
            <a:r>
              <a:rPr lang="en-US" sz="2000" dirty="0"/>
              <a:t>Woody tissue of stems, branches, leaves and roots. Primary cell walls. Homogenous and banded. </a:t>
            </a:r>
          </a:p>
        </p:txBody>
      </p:sp>
      <p:pic>
        <p:nvPicPr>
          <p:cNvPr id="1414149" name="Picture 5" descr="Telovitrin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875" y="1466375"/>
            <a:ext cx="3343275" cy="22288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a:xfrm>
            <a:off x="4826391" y="4101046"/>
            <a:ext cx="3515751" cy="8992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t>Woody tissue of stems, branches, leaves and roots. Primary cell structure still distinguishable </a:t>
            </a:r>
            <a:endParaRPr lang="en-US" sz="2000" dirty="0"/>
          </a:p>
        </p:txBody>
      </p:sp>
      <p:pic>
        <p:nvPicPr>
          <p:cNvPr id="6" name="Picture 4" descr="textin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526" y="1466375"/>
            <a:ext cx="3310211" cy="22288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txBox="1">
            <a:spLocks noChangeArrowheads="1"/>
          </p:cNvSpPr>
          <p:nvPr/>
        </p:nvSpPr>
        <p:spPr>
          <a:xfrm>
            <a:off x="8812383" y="3974330"/>
            <a:ext cx="3175883" cy="14487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smtClean="0"/>
              <a:t>Precipitated humic gels. Groundmass vitrinite. Slightly darker and slightly lower in reflectivity compared to </a:t>
            </a:r>
            <a:r>
              <a:rPr lang="en-US" sz="2000" dirty="0" err="1" smtClean="0"/>
              <a:t>telocollinite</a:t>
            </a:r>
            <a:r>
              <a:rPr lang="en-US" sz="2000" dirty="0" smtClean="0"/>
              <a:t> </a:t>
            </a:r>
            <a:endParaRPr lang="en-US" sz="2000" dirty="0"/>
          </a:p>
        </p:txBody>
      </p:sp>
      <p:pic>
        <p:nvPicPr>
          <p:cNvPr id="8" name="Picture 4" descr="desm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7113" y="1466375"/>
            <a:ext cx="3310211"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686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1312</TotalTime>
  <Words>2707</Words>
  <Application>Microsoft Office PowerPoint</Application>
  <PresentationFormat>Custom</PresentationFormat>
  <Paragraphs>388</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Coal Genesis and Characterisation   </vt:lpstr>
      <vt:lpstr>PowerPoint Presentation</vt:lpstr>
      <vt:lpstr>PowerPoint Presentation</vt:lpstr>
      <vt:lpstr>PowerPoint Presentation</vt:lpstr>
      <vt:lpstr>PowerPoint Presentation</vt:lpstr>
      <vt:lpstr>Composition of Coals</vt:lpstr>
      <vt:lpstr>MacerAL GROUPS</vt:lpstr>
      <vt:lpstr>PowerPoint Presentation</vt:lpstr>
      <vt:lpstr>     Vitrinite  Telocollonite                         Textinite                           Desmocollinite</vt:lpstr>
      <vt:lpstr>    Liptinite  Alginite                           Cutinite                             Resinite</vt:lpstr>
      <vt:lpstr>         Inertinite Fusinite         Sclerotinite                    Semifusinite    </vt:lpstr>
      <vt:lpstr>Coal Classification</vt:lpstr>
      <vt:lpstr>PowerPoint Presentation</vt:lpstr>
      <vt:lpstr>PowerPoint Presentation</vt:lpstr>
      <vt:lpstr>PowerPoint Presentation</vt:lpstr>
      <vt:lpstr>Coal Classification: Grade </vt:lpstr>
      <vt:lpstr>PowerPoint Presentation</vt:lpstr>
      <vt:lpstr>PowerPoint Presentation</vt:lpstr>
      <vt:lpstr>PowerPoint Presentation</vt:lpstr>
      <vt:lpstr>PowerPoint Presentation</vt:lpstr>
      <vt:lpstr>GENERATION OF GAS</vt:lpstr>
      <vt:lpstr>PowerPoint Presentation</vt:lpstr>
      <vt:lpstr>PowerPoint Presentation</vt:lpstr>
      <vt:lpstr>PowerPoint Presentation</vt:lpstr>
      <vt:lpstr>Porosity</vt:lpstr>
      <vt:lpstr>PowerPoint Presentation</vt:lpstr>
      <vt:lpstr>PowerPoint Presentation</vt:lpstr>
      <vt:lpstr>PowerPoint Presentation</vt:lpstr>
      <vt:lpstr>PowerPoint Presentation</vt:lpstr>
      <vt:lpstr>Types of Indian coal</vt:lpstr>
      <vt:lpstr>Types of Indian coal</vt:lpstr>
      <vt:lpstr>PowerPoint Presentation</vt:lpstr>
      <vt:lpstr>Proximate Analysis</vt:lpstr>
      <vt:lpstr>Significance of Various Parameters in Proximate Analysis </vt:lpstr>
      <vt:lpstr>Significance of Various Parameters in Proximate Analysis </vt:lpstr>
      <vt:lpstr>Ultimate Analysis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tuli bakshi</dc:creator>
  <cp:lastModifiedBy>SalisUsman</cp:lastModifiedBy>
  <cp:revision>78</cp:revision>
  <dcterms:created xsi:type="dcterms:W3CDTF">2015-11-23T06:35:20Z</dcterms:created>
  <dcterms:modified xsi:type="dcterms:W3CDTF">2015-11-26T10:12:58Z</dcterms:modified>
</cp:coreProperties>
</file>