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64" r:id="rId2"/>
    <p:sldId id="750" r:id="rId3"/>
    <p:sldId id="724" r:id="rId4"/>
    <p:sldId id="599" r:id="rId5"/>
    <p:sldId id="743" r:id="rId6"/>
    <p:sldId id="751" r:id="rId7"/>
    <p:sldId id="752" r:id="rId8"/>
    <p:sldId id="744" r:id="rId9"/>
    <p:sldId id="739" r:id="rId10"/>
    <p:sldId id="632" r:id="rId11"/>
    <p:sldId id="601" r:id="rId12"/>
    <p:sldId id="634" r:id="rId13"/>
    <p:sldId id="726" r:id="rId14"/>
    <p:sldId id="681" r:id="rId15"/>
    <p:sldId id="636" r:id="rId16"/>
    <p:sldId id="729" r:id="rId17"/>
    <p:sldId id="727" r:id="rId18"/>
    <p:sldId id="735" r:id="rId19"/>
    <p:sldId id="741" r:id="rId20"/>
    <p:sldId id="736" r:id="rId21"/>
    <p:sldId id="747" r:id="rId22"/>
    <p:sldId id="746" r:id="rId23"/>
    <p:sldId id="742" r:id="rId24"/>
    <p:sldId id="745" r:id="rId25"/>
    <p:sldId id="748" r:id="rId26"/>
    <p:sldId id="731" r:id="rId27"/>
    <p:sldId id="589" r:id="rId28"/>
    <p:sldId id="679" r:id="rId29"/>
    <p:sldId id="568" r:id="rId30"/>
    <p:sldId id="732" r:id="rId31"/>
    <p:sldId id="592" r:id="rId32"/>
    <p:sldId id="647" r:id="rId33"/>
    <p:sldId id="566" r:id="rId34"/>
    <p:sldId id="715" r:id="rId35"/>
    <p:sldId id="582" r:id="rId36"/>
    <p:sldId id="594" r:id="rId37"/>
    <p:sldId id="718" r:id="rId38"/>
    <p:sldId id="719" r:id="rId39"/>
    <p:sldId id="651" r:id="rId40"/>
    <p:sldId id="675" r:id="rId41"/>
    <p:sldId id="585" r:id="rId42"/>
  </p:sldIdLst>
  <p:sldSz cx="9144000" cy="6858000" type="screen4x3"/>
  <p:notesSz cx="6799263" cy="9929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794">
          <p15:clr>
            <a:srgbClr val="A4A3A4"/>
          </p15:clr>
        </p15:guide>
        <p15:guide id="2" pos="20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FFCC"/>
    <a:srgbClr val="E7F80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5" autoAdjust="0"/>
    <p:restoredTop sz="94434" autoAdjust="0"/>
  </p:normalViewPr>
  <p:slideViewPr>
    <p:cSldViewPr>
      <p:cViewPr varScale="1">
        <p:scale>
          <a:sx n="65" d="100"/>
          <a:sy n="65" d="100"/>
        </p:scale>
        <p:origin x="-1290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-2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794"/>
        <p:guide pos="206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jpe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88244" tIns="44121" rIns="88244" bIns="44121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5300"/>
          </a:xfrm>
          <a:prstGeom prst="rect">
            <a:avLst/>
          </a:prstGeom>
        </p:spPr>
        <p:txBody>
          <a:bodyPr vert="horz" lIns="88244" tIns="44121" rIns="88244" bIns="44121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211B992-D4E5-4BCA-B760-AFD6304CC95A}" type="datetimeFigureOut">
              <a:rPr lang="en-US"/>
              <a:pPr>
                <a:defRPr/>
              </a:pPr>
              <a:t>26/11/2015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6400" cy="495300"/>
          </a:xfrm>
          <a:prstGeom prst="rect">
            <a:avLst/>
          </a:prstGeom>
        </p:spPr>
        <p:txBody>
          <a:bodyPr vert="horz" lIns="88244" tIns="44121" rIns="88244" bIns="44121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275" y="9432925"/>
            <a:ext cx="2946400" cy="495300"/>
          </a:xfrm>
          <a:prstGeom prst="rect">
            <a:avLst/>
          </a:prstGeom>
        </p:spPr>
        <p:txBody>
          <a:bodyPr vert="horz" wrap="square" lIns="88244" tIns="44121" rIns="88244" bIns="4412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E067EF-F223-4BD9-AE31-D721E08D56E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241378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1"/>
          <p:cNvSpPr>
            <a:spLocks noChangeArrowheads="1"/>
          </p:cNvSpPr>
          <p:nvPr/>
        </p:nvSpPr>
        <p:spPr bwMode="auto">
          <a:xfrm>
            <a:off x="0" y="0"/>
            <a:ext cx="6799263" cy="9929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8229" tIns="44116" rIns="88229" bIns="44116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IN"/>
          </a:p>
        </p:txBody>
      </p:sp>
      <p:sp>
        <p:nvSpPr>
          <p:cNvPr id="6147" name="AutoShape 2"/>
          <p:cNvSpPr>
            <a:spLocks noChangeArrowheads="1"/>
          </p:cNvSpPr>
          <p:nvPr/>
        </p:nvSpPr>
        <p:spPr bwMode="auto">
          <a:xfrm>
            <a:off x="0" y="0"/>
            <a:ext cx="6799263" cy="9929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8229" tIns="44116" rIns="88229" bIns="44116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IN"/>
          </a:p>
        </p:txBody>
      </p:sp>
      <p:sp>
        <p:nvSpPr>
          <p:cNvPr id="6148" name="AutoShape 3"/>
          <p:cNvSpPr>
            <a:spLocks noChangeArrowheads="1"/>
          </p:cNvSpPr>
          <p:nvPr/>
        </p:nvSpPr>
        <p:spPr bwMode="auto">
          <a:xfrm>
            <a:off x="0" y="0"/>
            <a:ext cx="6799263" cy="9929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8229" tIns="44116" rIns="88229" bIns="44116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IN"/>
          </a:p>
        </p:txBody>
      </p:sp>
      <p:sp>
        <p:nvSpPr>
          <p:cNvPr id="614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027113" y="788988"/>
            <a:ext cx="5176837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723900" y="4927600"/>
            <a:ext cx="5786438" cy="4662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136900" cy="51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0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31963" algn="l"/>
                <a:tab pos="865458" algn="l"/>
                <a:tab pos="1298952" algn="l"/>
                <a:tab pos="1732447" algn="l"/>
                <a:tab pos="2165942" algn="l"/>
                <a:tab pos="2599437" algn="l"/>
                <a:tab pos="3032931" algn="l"/>
                <a:tab pos="3466428" algn="l"/>
                <a:tab pos="3899922" algn="l"/>
                <a:tab pos="4333417" algn="l"/>
                <a:tab pos="4766911" algn="l"/>
                <a:tab pos="5200407" algn="l"/>
                <a:tab pos="5633901" algn="l"/>
                <a:tab pos="6067396" algn="l"/>
                <a:tab pos="6500890" algn="l"/>
                <a:tab pos="6934386" algn="l"/>
                <a:tab pos="7367880" algn="l"/>
                <a:tab pos="7801376" algn="l"/>
                <a:tab pos="8234870" algn="l"/>
                <a:tab pos="8668366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4097338" y="0"/>
            <a:ext cx="3136900" cy="51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0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31963" algn="l"/>
                <a:tab pos="865458" algn="l"/>
                <a:tab pos="1298952" algn="l"/>
                <a:tab pos="1732447" algn="l"/>
                <a:tab pos="2165942" algn="l"/>
                <a:tab pos="2599437" algn="l"/>
                <a:tab pos="3032931" algn="l"/>
                <a:tab pos="3466428" algn="l"/>
                <a:tab pos="3899922" algn="l"/>
                <a:tab pos="4333417" algn="l"/>
                <a:tab pos="4766911" algn="l"/>
                <a:tab pos="5200407" algn="l"/>
                <a:tab pos="5633901" algn="l"/>
                <a:tab pos="6067396" algn="l"/>
                <a:tab pos="6500890" algn="l"/>
                <a:tab pos="6934386" algn="l"/>
                <a:tab pos="7367880" algn="l"/>
                <a:tab pos="7801376" algn="l"/>
                <a:tab pos="8234870" algn="l"/>
                <a:tab pos="8668366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9852025"/>
            <a:ext cx="3136900" cy="514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0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31963" algn="l"/>
                <a:tab pos="865458" algn="l"/>
                <a:tab pos="1298952" algn="l"/>
                <a:tab pos="1732447" algn="l"/>
                <a:tab pos="2165942" algn="l"/>
                <a:tab pos="2599437" algn="l"/>
                <a:tab pos="3032931" algn="l"/>
                <a:tab pos="3466428" algn="l"/>
                <a:tab pos="3899922" algn="l"/>
                <a:tab pos="4333417" algn="l"/>
                <a:tab pos="4766911" algn="l"/>
                <a:tab pos="5200407" algn="l"/>
                <a:tab pos="5633901" algn="l"/>
                <a:tab pos="6067396" algn="l"/>
                <a:tab pos="6500890" algn="l"/>
                <a:tab pos="6934386" algn="l"/>
                <a:tab pos="7367880" algn="l"/>
                <a:tab pos="7801376" algn="l"/>
                <a:tab pos="8234870" algn="l"/>
                <a:tab pos="8668366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Microsoft YaHei" charset="-122"/>
                <a:cs typeface="Arial Unicode MS" charset="0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4097338" y="9852025"/>
            <a:ext cx="3136900" cy="514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SzPct val="100000"/>
              <a:tabLst>
                <a:tab pos="0" algn="l"/>
                <a:tab pos="430213" algn="l"/>
                <a:tab pos="863600" algn="l"/>
                <a:tab pos="1296988" algn="l"/>
                <a:tab pos="1730375" algn="l"/>
                <a:tab pos="2163763" algn="l"/>
                <a:tab pos="2597150" algn="l"/>
                <a:tab pos="3030538" algn="l"/>
                <a:tab pos="3463925" algn="l"/>
                <a:tab pos="3898900" algn="l"/>
                <a:tab pos="4332288" algn="l"/>
                <a:tab pos="4765675" algn="l"/>
                <a:tab pos="5199063" algn="l"/>
                <a:tab pos="5632450" algn="l"/>
                <a:tab pos="6065838" algn="l"/>
                <a:tab pos="6499225" algn="l"/>
                <a:tab pos="6932613" algn="l"/>
                <a:tab pos="7366000" algn="l"/>
                <a:tab pos="7799388" algn="l"/>
                <a:tab pos="8234363" algn="l"/>
                <a:tab pos="866775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fld id="{017823D3-266E-4E4C-AA53-148A4315141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4001135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17823D3-266E-4E4C-AA53-148A43151419}" type="slidenum">
              <a:rPr lang="en-IN" smtClean="0"/>
              <a:pPr>
                <a:defRPr/>
              </a:pPr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771799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4213" y="4343400"/>
            <a:ext cx="5489575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725" tIns="44862" rIns="89725" bIns="44862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0964" name="Slide Number Placeholder 3"/>
          <p:cNvSpPr txBox="1">
            <a:spLocks noGrp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25" tIns="44862" rIns="89725" bIns="44862" anchor="b"/>
          <a:lstStyle>
            <a:lvl1pPr defTabSz="9001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001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001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001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001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001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001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001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001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38F983F-0657-44E8-BCEF-10D9CCC152EC}" type="slidenum"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26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8682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Shape 1296"/>
          <p:cNvSpPr txBox="1">
            <a:spLocks noGrp="1"/>
          </p:cNvSpPr>
          <p:nvPr>
            <p:ph type="body" idx="1"/>
          </p:nvPr>
        </p:nvSpPr>
        <p:spPr>
          <a:xfrm>
            <a:off x="731520" y="4560569"/>
            <a:ext cx="5852159" cy="432053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97" name="Shape 1297"/>
          <p:cNvSpPr>
            <a:spLocks noGrp="1" noRot="1" noChangeAspect="1"/>
          </p:cNvSpPr>
          <p:nvPr>
            <p:ph type="sldImg" idx="2"/>
          </p:nvPr>
        </p:nvSpPr>
        <p:spPr>
          <a:xfrm>
            <a:off x="1255713" y="719138"/>
            <a:ext cx="4803775" cy="36020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23630772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2241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Shape 1282"/>
          <p:cNvSpPr txBox="1">
            <a:spLocks noGrp="1"/>
          </p:cNvSpPr>
          <p:nvPr>
            <p:ph type="body" idx="1"/>
          </p:nvPr>
        </p:nvSpPr>
        <p:spPr>
          <a:xfrm>
            <a:off x="731520" y="4560569"/>
            <a:ext cx="5852159" cy="432053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83" name="Shape 1283"/>
          <p:cNvSpPr>
            <a:spLocks noGrp="1" noRot="1" noChangeAspect="1"/>
          </p:cNvSpPr>
          <p:nvPr>
            <p:ph type="sldImg" idx="2"/>
          </p:nvPr>
        </p:nvSpPr>
        <p:spPr>
          <a:xfrm>
            <a:off x="1255713" y="719138"/>
            <a:ext cx="4803775" cy="36020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26917010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4213" y="4343400"/>
            <a:ext cx="5489575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725" tIns="44862" rIns="89725" bIns="44862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2164" name="Slide Number Placeholder 3"/>
          <p:cNvSpPr txBox="1">
            <a:spLocks noGrp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25" tIns="44862" rIns="89725" bIns="44862" anchor="b"/>
          <a:lstStyle>
            <a:lvl1pPr defTabSz="9001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01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01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01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01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E27F54D-79CD-485B-9456-EB13AEE81E65}" type="slidenum">
              <a:rPr lang="en-US" sz="1200">
                <a:cs typeface="Arial" panose="020B0604020202020204" pitchFamily="34" charset="0"/>
              </a:rPr>
              <a:pPr algn="r" eaLnBrk="1" hangingPunct="1"/>
              <a:t>34</a:t>
            </a:fld>
            <a:endParaRPr 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54278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353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anose="020B0604020202020204" pitchFamily="34" charset="0"/>
            </a:endParaRPr>
          </a:p>
        </p:txBody>
      </p:sp>
      <p:sp>
        <p:nvSpPr>
          <p:cNvPr id="1935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03288"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03288"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03288"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03288"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03288" fontAlgn="base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03288" fontAlgn="base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03288" fontAlgn="base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03288" fontAlgn="base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C953FAF-58EF-4D87-A077-3A1A7C93E638}" type="slidenum">
              <a:rPr lang="en-US" sz="1200">
                <a:latin typeface="Arial" panose="020B0604020202020204" pitchFamily="34" charset="0"/>
              </a:rPr>
              <a:pPr/>
              <a:t>35</a:t>
            </a:fld>
            <a:endParaRPr 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3643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anose="020B0604020202020204" pitchFamily="34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7E648B4-9302-44C8-911F-00A042036240}" type="slidenum">
              <a:rPr lang="en-US"/>
              <a:pPr eaLnBrk="1" hangingPunct="1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16901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090EB5E6-F959-421B-86D1-C86388223BAD}" type="slidenum">
              <a:rPr lang="en-US" sz="1200"/>
              <a:pPr algn="r" eaLnBrk="1" hangingPunct="1"/>
              <a:t>40</a:t>
            </a:fld>
            <a:endParaRPr lang="en-US" sz="120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884613" y="8686800"/>
            <a:ext cx="29718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556" tIns="44778" rIns="89556" bIns="44778" anchor="b"/>
          <a:lstStyle>
            <a:lvl1pPr defTabSz="9032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32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32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32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32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05CF73ED-05A6-4834-9BF2-0551BCB0C0EF}" type="slidenum">
              <a:rPr lang="en-US" sz="1200">
                <a:cs typeface="Arial" panose="020B0604020202020204" pitchFamily="34" charset="0"/>
              </a:rPr>
              <a:pPr algn="r" eaLnBrk="1" hangingPunct="1"/>
              <a:t>40</a:t>
            </a:fld>
            <a:endParaRPr lang="en-US" sz="1200">
              <a:cs typeface="Arial" panose="020B0604020202020204" pitchFamily="34" charset="0"/>
            </a:endParaRPr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1813"/>
            <a:ext cx="5486400" cy="411638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556" tIns="44778" rIns="89556" bIns="4477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015205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824792-20F0-4DC8-AA9E-43B1F154F825}" type="slidenum">
              <a:rPr lang="en-US"/>
              <a:pPr/>
              <a:t>2</a:t>
            </a:fld>
            <a:endParaRPr lang="en-US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C2E751-E446-4D33-B944-EE6F545E3DB3}" type="slidenum">
              <a:rPr lang="en-US"/>
              <a:pPr/>
              <a:t>6</a:t>
            </a:fld>
            <a:endParaRPr lang="en-US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/>
              <a:t>Read the slide bullets as they come up</a:t>
            </a:r>
          </a:p>
          <a:p>
            <a:endParaRPr lang="en-US" i="1" dirty="0"/>
          </a:p>
          <a:p>
            <a:r>
              <a:rPr lang="en-US" dirty="0"/>
              <a:t>In the next several slides we will have a very brief introduction to  these subjects.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EE7065-BDFB-4587-9E19-2C504527C9DA}" type="slidenum">
              <a:rPr lang="en-US"/>
              <a:pPr/>
              <a:t>7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2950"/>
            <a:ext cx="4953000" cy="3716338"/>
          </a:xfrm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696529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233CBA-8686-43D3-AC10-D8C4203A503D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72427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63C9872-63BD-4057-9259-E8A1FDAD6730}" type="slidenum">
              <a:rPr lang="en-US"/>
              <a:pPr algn="r" eaLnBrk="1" hangingPunct="1">
                <a:spcBef>
                  <a:spcPct val="0"/>
                </a:spcBef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3828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233CBA-8686-43D3-AC10-D8C4203A503D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93876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85DAAB-0F84-4C76-AC58-285DE5EC9399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47625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xfrm>
            <a:off x="457200" y="6416675"/>
            <a:ext cx="21272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xfrm>
            <a:off x="7924800" y="6416675"/>
            <a:ext cx="7556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8A271-49B7-470C-8B8F-2A477A57870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688870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3250" cy="11382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xfrm>
            <a:off x="457200" y="6416675"/>
            <a:ext cx="21272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xfrm>
            <a:off x="7924800" y="6416675"/>
            <a:ext cx="7556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770CC-89C1-4BDB-A945-CCED4ED6F1D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600535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273050"/>
            <a:ext cx="2055812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5038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xfrm>
            <a:off x="457200" y="6416675"/>
            <a:ext cx="21272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xfrm>
            <a:off x="7924800" y="6416675"/>
            <a:ext cx="7556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49E95-437D-49E4-A389-E45A58CCC45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60045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7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6A00D-891E-4CB0-A313-CBACB5D078D3}" type="datetimeFigureOut">
              <a:rPr lang="en-US"/>
              <a:pPr>
                <a:defRPr/>
              </a:pPr>
              <a:t>26/11/2015</a:t>
            </a:fld>
            <a:endParaRPr lang="en-US" dirty="0"/>
          </a:p>
        </p:txBody>
      </p:sp>
      <p:sp>
        <p:nvSpPr>
          <p:cNvPr id="3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52536-3106-4443-8482-9591F8C3EE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1697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263" y="523875"/>
            <a:ext cx="7115175" cy="3889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49275" y="1444625"/>
            <a:ext cx="4057650" cy="485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444625"/>
            <a:ext cx="4057650" cy="485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11504374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68313" y="236538"/>
            <a:ext cx="8229600" cy="5991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68313" y="6427788"/>
            <a:ext cx="2133600" cy="33337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4089460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16675"/>
            <a:ext cx="2132013" cy="3635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69D26-52DA-4DFC-87D7-6EE8EFF714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7279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5181600" cy="1371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2667000"/>
            <a:ext cx="2971800" cy="2590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0" y="2667000"/>
            <a:ext cx="2971800" cy="259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16675"/>
            <a:ext cx="2132013" cy="3635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924800" y="6416675"/>
            <a:ext cx="760413" cy="3635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130B5-E43C-4415-B89F-7D8B398ACA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99625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3250" cy="11382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xfrm>
            <a:off x="457200" y="6416675"/>
            <a:ext cx="2127250" cy="3587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xfrm>
            <a:off x="7924800" y="6416675"/>
            <a:ext cx="755650" cy="3587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28627-45D2-4BAC-81C9-C3F42B83CCBC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342133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xfrm>
            <a:off x="457200" y="6416675"/>
            <a:ext cx="21272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xfrm>
            <a:off x="7924800" y="6416675"/>
            <a:ext cx="7556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87E36-BDD8-4E66-B43A-5E8DA8F4495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4566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3250" cy="113823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4519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5425" cy="4519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xfrm>
            <a:off x="457200" y="6416675"/>
            <a:ext cx="21272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xfrm>
            <a:off x="7924800" y="6416675"/>
            <a:ext cx="7556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51933-88EE-49D3-8658-6995F8D1307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777449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idx="10"/>
          </p:nvPr>
        </p:nvSpPr>
        <p:spPr>
          <a:xfrm>
            <a:off x="457200" y="6416675"/>
            <a:ext cx="21272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idx="11"/>
          </p:nvPr>
        </p:nvSpPr>
        <p:spPr>
          <a:xfrm>
            <a:off x="7924800" y="6416675"/>
            <a:ext cx="7556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9F436-3179-4797-B571-400952CFD1F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90109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idx="10"/>
          </p:nvPr>
        </p:nvSpPr>
        <p:spPr>
          <a:xfrm>
            <a:off x="457200" y="6416675"/>
            <a:ext cx="21272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idx="11"/>
          </p:nvPr>
        </p:nvSpPr>
        <p:spPr>
          <a:xfrm>
            <a:off x="7924800" y="6416675"/>
            <a:ext cx="7556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B3CC3-93EB-42E3-9924-113E536F9DF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270019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idx="10"/>
          </p:nvPr>
        </p:nvSpPr>
        <p:spPr>
          <a:xfrm>
            <a:off x="457200" y="6416675"/>
            <a:ext cx="2127250" cy="3587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idx="11"/>
          </p:nvPr>
        </p:nvSpPr>
        <p:spPr>
          <a:xfrm>
            <a:off x="7924800" y="6416675"/>
            <a:ext cx="755650" cy="3587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249BD-6A26-444E-9532-432E6ADC573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6877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xfrm>
            <a:off x="457200" y="6416675"/>
            <a:ext cx="21272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xfrm>
            <a:off x="7924800" y="6416675"/>
            <a:ext cx="7556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43681-6A51-4489-9624-9E79945000D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084742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xfrm>
            <a:off x="457200" y="6416675"/>
            <a:ext cx="21272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xfrm>
            <a:off x="7924800" y="6416675"/>
            <a:ext cx="755650" cy="3587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59D4B-8028-4F0A-A6F5-153A322C81C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35234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381000" y="955675"/>
            <a:ext cx="8382000" cy="46038"/>
          </a:xfrm>
          <a:prstGeom prst="rect">
            <a:avLst/>
          </a:prstGeom>
          <a:blipFill dpi="0" rotWithShape="0">
            <a:blip r:embed="rId18" cstate="print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IN"/>
          </a:p>
        </p:txBody>
      </p:sp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8588" y="38100"/>
            <a:ext cx="742950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6927850" y="642938"/>
            <a:ext cx="23241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en-IN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Deep</a:t>
            </a:r>
            <a:r>
              <a:rPr lang="en-IN" sz="1600" b="1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Industries</a:t>
            </a:r>
            <a:r>
              <a:rPr lang="en-IN" sz="16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Ltd.</a:t>
            </a:r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381000" y="6172200"/>
            <a:ext cx="8382000" cy="46038"/>
          </a:xfrm>
          <a:prstGeom prst="rect">
            <a:avLst/>
          </a:prstGeom>
          <a:solidFill>
            <a:srgbClr val="000000"/>
          </a:solidFill>
          <a:ln w="255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IN"/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685800" y="6302375"/>
            <a:ext cx="7847013" cy="57150"/>
          </a:xfrm>
          <a:prstGeom prst="rect">
            <a:avLst/>
          </a:prstGeom>
          <a:blipFill dpi="0" rotWithShape="0">
            <a:blip r:embed="rId18" cstate="print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IN"/>
          </a:p>
        </p:txBody>
      </p:sp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3473450" y="6324600"/>
            <a:ext cx="17113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  <a:defRPr/>
            </a:pPr>
            <a:r>
              <a:rPr lang="en-IN" sz="1600" b="1" smtClean="0">
                <a:solidFill>
                  <a:srgbClr val="000000"/>
                </a:solidFill>
                <a:latin typeface="Calibri" panose="020F0502020204030204" pitchFamily="34" charset="0"/>
              </a:rPr>
              <a:t>Serving for Energy</a:t>
            </a:r>
          </a:p>
        </p:txBody>
      </p:sp>
      <p:sp>
        <p:nvSpPr>
          <p:cNvPr id="1033" name="Text Box 8"/>
          <p:cNvSpPr txBox="1">
            <a:spLocks noChangeArrowheads="1"/>
          </p:cNvSpPr>
          <p:nvPr/>
        </p:nvSpPr>
        <p:spPr bwMode="auto">
          <a:xfrm>
            <a:off x="3124200" y="6416675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IN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3250" cy="451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8" r:id="rId1"/>
    <p:sldLayoutId id="2147484487" r:id="rId2"/>
    <p:sldLayoutId id="2147484479" r:id="rId3"/>
    <p:sldLayoutId id="2147484480" r:id="rId4"/>
    <p:sldLayoutId id="2147484481" r:id="rId5"/>
    <p:sldLayoutId id="2147484482" r:id="rId6"/>
    <p:sldLayoutId id="2147484488" r:id="rId7"/>
    <p:sldLayoutId id="2147484483" r:id="rId8"/>
    <p:sldLayoutId id="2147484484" r:id="rId9"/>
    <p:sldLayoutId id="2147484485" r:id="rId10"/>
    <p:sldLayoutId id="2147484486" r:id="rId11"/>
    <p:sldLayoutId id="2147484489" r:id="rId12"/>
    <p:sldLayoutId id="2147484490" r:id="rId13"/>
    <p:sldLayoutId id="2147484491" r:id="rId14"/>
    <p:sldLayoutId id="2147484493" r:id="rId15"/>
    <p:sldLayoutId id="2147484494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Calibri" charset="0"/>
          <a:ea typeface="Microsoft YaHei" charset="-122"/>
        </a:defRPr>
      </a:lvl2pPr>
      <a:lvl3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Calibri" charset="0"/>
          <a:ea typeface="Microsoft YaHei" charset="-122"/>
        </a:defRPr>
      </a:lvl3pPr>
      <a:lvl4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Calibri" charset="0"/>
          <a:ea typeface="Microsoft YaHei" charset="-122"/>
        </a:defRPr>
      </a:lvl4pPr>
      <a:lvl5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FFFFFF"/>
          </a:solidFill>
          <a:latin typeface="Calibri" charset="0"/>
          <a:ea typeface="Microsoft YaHei" charset="-122"/>
        </a:defRPr>
      </a:lvl5pPr>
      <a:lvl6pPr marL="25146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alibri" charset="0"/>
          <a:ea typeface="Microsoft YaHei" charset="-122"/>
        </a:defRPr>
      </a:lvl6pPr>
      <a:lvl7pPr marL="29718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alibri" charset="0"/>
          <a:ea typeface="Microsoft YaHei" charset="-122"/>
        </a:defRPr>
      </a:lvl7pPr>
      <a:lvl8pPr marL="34290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alibri" charset="0"/>
          <a:ea typeface="Microsoft YaHei" charset="-122"/>
        </a:defRPr>
      </a:lvl8pPr>
      <a:lvl9pPr marL="38862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FFFFFF"/>
          </a:solidFill>
          <a:latin typeface="Calibri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buChar char="–"/>
        <a:defRPr sz="2400">
          <a:solidFill>
            <a:srgbClr val="FFFFFF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buChar char="•"/>
        <a:defRPr sz="2000">
          <a:solidFill>
            <a:srgbClr val="FFFFFF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179512" y="1484784"/>
            <a:ext cx="8964488" cy="2449512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/>
            <a:r>
              <a:rPr lang="en-US" sz="9600" b="1" dirty="0">
                <a:solidFill>
                  <a:schemeClr val="tx1"/>
                </a:solidFill>
                <a:latin typeface="+mn-lt"/>
              </a:rPr>
              <a:t>SAARC Training Workshop </a:t>
            </a:r>
            <a:r>
              <a:rPr lang="en-US" sz="9600" b="1" dirty="0" smtClean="0">
                <a:solidFill>
                  <a:schemeClr val="tx1"/>
                </a:solidFill>
                <a:latin typeface="+mn-lt"/>
              </a:rPr>
              <a:t>Program, </a:t>
            </a:r>
            <a:r>
              <a:rPr lang="en-US" sz="9600" b="1" dirty="0">
                <a:solidFill>
                  <a:schemeClr val="tx1"/>
                </a:solidFill>
                <a:latin typeface="+mn-lt"/>
              </a:rPr>
              <a:t>New Delhi</a:t>
            </a:r>
          </a:p>
          <a:p>
            <a:pPr algn="ctr" hangingPunct="1"/>
            <a:endParaRPr lang="en-US" sz="6400" b="1" dirty="0" smtClean="0">
              <a:solidFill>
                <a:schemeClr val="tx1"/>
              </a:solidFill>
              <a:latin typeface="+mn-lt"/>
            </a:endParaRPr>
          </a:p>
          <a:p>
            <a:pPr algn="ctr" hangingPunct="1"/>
            <a:endParaRPr lang="en-US" sz="6400" b="1" dirty="0" smtClean="0">
              <a:solidFill>
                <a:schemeClr val="tx1"/>
              </a:solidFill>
              <a:latin typeface="+mn-lt"/>
            </a:endParaRPr>
          </a:p>
          <a:p>
            <a:pPr algn="ctr" hangingPunct="1"/>
            <a:r>
              <a:rPr lang="en-US" sz="8000" b="1" dirty="0" smtClean="0">
                <a:solidFill>
                  <a:schemeClr val="tx1"/>
                </a:solidFill>
                <a:latin typeface="+mn-lt"/>
              </a:rPr>
              <a:t>CBM Exploration, Exploitation And Its Uses</a:t>
            </a:r>
          </a:p>
          <a:p>
            <a:pPr algn="ctr" hangingPunct="1"/>
            <a:endParaRPr lang="en-US" sz="6400" b="1" dirty="0" smtClean="0">
              <a:solidFill>
                <a:schemeClr val="tx1"/>
              </a:solidFill>
              <a:latin typeface="+mn-lt"/>
            </a:endParaRPr>
          </a:p>
          <a:p>
            <a:pPr algn="ctr" hangingPunct="1"/>
            <a:endParaRPr lang="en-US" sz="6400" b="1" dirty="0" smtClean="0">
              <a:solidFill>
                <a:schemeClr val="tx1"/>
              </a:solidFill>
              <a:latin typeface="+mn-lt"/>
            </a:endParaRPr>
          </a:p>
          <a:p>
            <a:pPr algn="ctr" hangingPunct="1"/>
            <a:r>
              <a:rPr lang="en-US" sz="7200" b="1" dirty="0" smtClean="0">
                <a:solidFill>
                  <a:schemeClr val="tx1"/>
                </a:solidFill>
                <a:latin typeface="+mn-lt"/>
              </a:rPr>
              <a:t>By </a:t>
            </a:r>
          </a:p>
          <a:p>
            <a:pPr algn="ctr" hangingPunct="1"/>
            <a:endParaRPr lang="en-US" sz="7200" b="1" dirty="0" smtClean="0">
              <a:solidFill>
                <a:schemeClr val="tx1"/>
              </a:solidFill>
              <a:latin typeface="+mn-lt"/>
            </a:endParaRPr>
          </a:p>
          <a:p>
            <a:pPr algn="ctr" hangingPunct="1"/>
            <a:endParaRPr lang="en-US" sz="7200" b="1" dirty="0" smtClean="0">
              <a:solidFill>
                <a:schemeClr val="tx1"/>
              </a:solidFill>
              <a:latin typeface="+mn-lt"/>
            </a:endParaRPr>
          </a:p>
          <a:p>
            <a:pPr algn="ctr" hangingPunct="1">
              <a:lnSpc>
                <a:spcPct val="170000"/>
              </a:lnSpc>
            </a:pPr>
            <a:r>
              <a:rPr lang="en-US" sz="7200" b="1" dirty="0" smtClean="0">
                <a:solidFill>
                  <a:schemeClr val="tx1"/>
                </a:solidFill>
                <a:latin typeface="+mn-lt"/>
              </a:rPr>
              <a:t>Prem Sawhney, CEO &amp; Director</a:t>
            </a:r>
          </a:p>
          <a:p>
            <a:pPr algn="ctr" hangingPunct="1">
              <a:lnSpc>
                <a:spcPct val="170000"/>
              </a:lnSpc>
            </a:pPr>
            <a:r>
              <a:rPr lang="en-US" sz="7200" b="1" dirty="0" smtClean="0">
                <a:solidFill>
                  <a:schemeClr val="tx1"/>
                </a:solidFill>
                <a:latin typeface="+mn-lt"/>
              </a:rPr>
              <a:t>Deep Industries Limited</a:t>
            </a:r>
          </a:p>
          <a:p>
            <a:pPr algn="ctr" hangingPunct="1"/>
            <a:endParaRPr lang="en-US" sz="6400" b="1" dirty="0">
              <a:solidFill>
                <a:schemeClr val="tx1"/>
              </a:solidFill>
              <a:latin typeface="+mn-lt"/>
            </a:endParaRPr>
          </a:p>
          <a:p>
            <a:pPr algn="ctr" hangingPunct="1"/>
            <a:endParaRPr lang="en-US" sz="6400" b="1" dirty="0">
              <a:solidFill>
                <a:schemeClr val="tx1"/>
              </a:solidFill>
              <a:latin typeface="+mn-lt"/>
            </a:endParaRPr>
          </a:p>
          <a:p>
            <a:pPr algn="ctr" hangingPunct="1"/>
            <a:endParaRPr lang="en-US" sz="4800" b="1" dirty="0" smtClean="0">
              <a:solidFill>
                <a:schemeClr val="tx1"/>
              </a:solidFill>
              <a:latin typeface="+mn-lt"/>
            </a:endParaRPr>
          </a:p>
          <a:p>
            <a:pPr algn="ctr" hangingPunct="1"/>
            <a:endParaRPr lang="en-US" sz="2500" b="1" dirty="0">
              <a:solidFill>
                <a:schemeClr val="tx1"/>
              </a:solidFill>
              <a:latin typeface="+mn-lt"/>
            </a:endParaRPr>
          </a:p>
          <a:p>
            <a:pPr algn="ctr" eaLnBrk="1" hangingPunct="1">
              <a:lnSpc>
                <a:spcPct val="80000"/>
              </a:lnSpc>
            </a:pPr>
            <a:endParaRPr lang="en-US" sz="2500" b="1" dirty="0">
              <a:solidFill>
                <a:schemeClr val="tx1"/>
              </a:solidFill>
              <a:latin typeface="+mn-lt"/>
            </a:endParaRPr>
          </a:p>
          <a:p>
            <a:pPr algn="ctr" eaLnBrk="1" hangingPunct="1">
              <a:lnSpc>
                <a:spcPct val="80000"/>
              </a:lnSpc>
            </a:pPr>
            <a:endParaRPr lang="en-US" sz="2200" b="1" dirty="0">
              <a:solidFill>
                <a:schemeClr val="tx1"/>
              </a:solidFill>
              <a:latin typeface="+mn-lt"/>
            </a:endParaRPr>
          </a:p>
          <a:p>
            <a:pPr algn="ctr" eaLnBrk="1" hangingPunct="1">
              <a:lnSpc>
                <a:spcPct val="80000"/>
              </a:lnSpc>
            </a:pPr>
            <a:endParaRPr lang="en-US" sz="2200" b="1" dirty="0">
              <a:solidFill>
                <a:schemeClr val="tx1"/>
              </a:solidFill>
              <a:latin typeface="+mn-lt"/>
            </a:endParaRPr>
          </a:p>
          <a:p>
            <a:pPr algn="ctr" eaLnBrk="1" hangingPunct="1">
              <a:lnSpc>
                <a:spcPct val="80000"/>
              </a:lnSpc>
            </a:pPr>
            <a:endParaRPr lang="en-US" sz="22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4077072"/>
            <a:ext cx="9144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/>
          <p:nvPr/>
        </p:nvGrpSpPr>
        <p:grpSpPr>
          <a:xfrm>
            <a:off x="539552" y="1571612"/>
            <a:ext cx="3383930" cy="4429156"/>
            <a:chOff x="107950" y="1701800"/>
            <a:chExt cx="3816350" cy="3816350"/>
          </a:xfrm>
        </p:grpSpPr>
        <p:pic>
          <p:nvPicPr>
            <p:cNvPr id="5122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t="9975" b="5301"/>
            <a:stretch>
              <a:fillRect/>
            </a:stretch>
          </p:blipFill>
          <p:spPr bwMode="auto">
            <a:xfrm>
              <a:off x="107950" y="1701800"/>
              <a:ext cx="3816350" cy="3816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4" name="Oval 89"/>
            <p:cNvSpPr>
              <a:spLocks noChangeAspect="1" noChangeArrowheads="1"/>
            </p:cNvSpPr>
            <p:nvPr/>
          </p:nvSpPr>
          <p:spPr bwMode="auto">
            <a:xfrm>
              <a:off x="1692275" y="3451225"/>
              <a:ext cx="423863" cy="266700"/>
            </a:xfrm>
            <a:prstGeom prst="ellips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5136" name="Oval 89"/>
            <p:cNvSpPr>
              <a:spLocks noChangeAspect="1" noChangeArrowheads="1"/>
            </p:cNvSpPr>
            <p:nvPr/>
          </p:nvSpPr>
          <p:spPr bwMode="auto">
            <a:xfrm>
              <a:off x="1403350" y="3933825"/>
              <a:ext cx="425450" cy="265113"/>
            </a:xfrm>
            <a:prstGeom prst="ellips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aphicFrame>
        <p:nvGraphicFramePr>
          <p:cNvPr id="5" name="Group 25"/>
          <p:cNvGraphicFramePr>
            <a:graphicFrameLocks noGrp="1"/>
          </p:cNvGraphicFramePr>
          <p:nvPr/>
        </p:nvGraphicFramePr>
        <p:xfrm>
          <a:off x="1763713" y="2738910"/>
          <a:ext cx="2076460" cy="516358"/>
        </p:xfrm>
        <a:graphic>
          <a:graphicData uri="http://schemas.openxmlformats.org/drawingml/2006/table">
            <a:tbl>
              <a:tblPr/>
              <a:tblGrid>
                <a:gridCol w="1080120"/>
                <a:gridCol w="996340"/>
              </a:tblGrid>
              <a:tr h="2877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Block 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(Area Sq.  Km)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63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Singrauli Block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2" name="Shape 11"/>
          <p:cNvCxnSpPr/>
          <p:nvPr/>
        </p:nvCxnSpPr>
        <p:spPr>
          <a:xfrm>
            <a:off x="1835150" y="4076700"/>
            <a:ext cx="1080666" cy="504428"/>
          </a:xfrm>
          <a:prstGeom prst="bentConnector3">
            <a:avLst>
              <a:gd name="adj1" fmla="val 99358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Group 25"/>
          <p:cNvGraphicFramePr>
            <a:graphicFrameLocks noGrp="1"/>
          </p:cNvGraphicFramePr>
          <p:nvPr/>
        </p:nvGraphicFramePr>
        <p:xfrm>
          <a:off x="1835696" y="4581128"/>
          <a:ext cx="2034727" cy="476463"/>
        </p:xfrm>
        <a:graphic>
          <a:graphicData uri="http://schemas.openxmlformats.org/drawingml/2006/table">
            <a:tbl>
              <a:tblPr/>
              <a:tblGrid>
                <a:gridCol w="1052446"/>
                <a:gridCol w="982281"/>
              </a:tblGrid>
              <a:tr h="247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Block 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(Area Sq. Km)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78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GV North Block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5149" name="Elbow Connector 14"/>
          <p:cNvCxnSpPr>
            <a:cxnSpLocks noChangeShapeType="1"/>
          </p:cNvCxnSpPr>
          <p:nvPr/>
        </p:nvCxnSpPr>
        <p:spPr bwMode="auto">
          <a:xfrm flipV="1">
            <a:off x="2123728" y="3212976"/>
            <a:ext cx="720080" cy="504056"/>
          </a:xfrm>
          <a:prstGeom prst="bentConnector3">
            <a:avLst>
              <a:gd name="adj1" fmla="val 97620"/>
            </a:avLst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grpSp>
        <p:nvGrpSpPr>
          <p:cNvPr id="3" name="Group 18"/>
          <p:cNvGrpSpPr/>
          <p:nvPr/>
        </p:nvGrpSpPr>
        <p:grpSpPr>
          <a:xfrm>
            <a:off x="4355976" y="1500174"/>
            <a:ext cx="4436492" cy="4500594"/>
            <a:chOff x="3889375" y="1673225"/>
            <a:chExt cx="5191125" cy="3744913"/>
          </a:xfrm>
        </p:grpSpPr>
        <p:pic>
          <p:nvPicPr>
            <p:cNvPr id="5150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89375" y="1673225"/>
              <a:ext cx="5191125" cy="3744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51" name="Oval 89"/>
            <p:cNvSpPr>
              <a:spLocks noChangeAspect="1" noChangeArrowheads="1"/>
            </p:cNvSpPr>
            <p:nvPr/>
          </p:nvSpPr>
          <p:spPr bwMode="auto">
            <a:xfrm>
              <a:off x="6076950" y="3270250"/>
              <a:ext cx="427038" cy="266700"/>
            </a:xfrm>
            <a:prstGeom prst="ellipse">
              <a:avLst/>
            </a:prstGeom>
            <a:noFill/>
            <a:ln w="38100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5152" name="Rectangle 6"/>
            <p:cNvSpPr>
              <a:spLocks noChangeArrowheads="1"/>
            </p:cNvSpPr>
            <p:nvPr/>
          </p:nvSpPr>
          <p:spPr bwMode="auto">
            <a:xfrm>
              <a:off x="6254750" y="3371850"/>
              <a:ext cx="57150" cy="63500"/>
            </a:xfrm>
            <a:prstGeom prst="rect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IN" dirty="0"/>
            </a:p>
          </p:txBody>
        </p:sp>
      </p:grpSp>
      <p:graphicFrame>
        <p:nvGraphicFramePr>
          <p:cNvPr id="24" name="Group 25"/>
          <p:cNvGraphicFramePr>
            <a:graphicFrameLocks noGrp="1"/>
          </p:cNvGraphicFramePr>
          <p:nvPr/>
        </p:nvGraphicFramePr>
        <p:xfrm>
          <a:off x="6387058" y="2162572"/>
          <a:ext cx="2273828" cy="731520"/>
        </p:xfrm>
        <a:graphic>
          <a:graphicData uri="http://schemas.openxmlformats.org/drawingml/2006/table">
            <a:tbl>
              <a:tblPr/>
              <a:tblGrid>
                <a:gridCol w="1191871"/>
                <a:gridCol w="1081957"/>
              </a:tblGrid>
              <a:tr h="2235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Block 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(Area Sq.  Km)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17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Melak Mendung III CBM Block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995.70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5164" name="Elbow Connector 11"/>
          <p:cNvCxnSpPr>
            <a:cxnSpLocks noChangeShapeType="1"/>
            <a:stCxn id="5151" idx="6"/>
          </p:cNvCxnSpPr>
          <p:nvPr/>
        </p:nvCxnSpPr>
        <p:spPr bwMode="auto">
          <a:xfrm flipV="1">
            <a:off x="6590504" y="2924944"/>
            <a:ext cx="1005832" cy="654776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5165" name="Rectangle 36"/>
          <p:cNvSpPr>
            <a:spLocks noChangeArrowheads="1"/>
          </p:cNvSpPr>
          <p:nvPr/>
        </p:nvSpPr>
        <p:spPr bwMode="auto">
          <a:xfrm>
            <a:off x="1258888" y="1125538"/>
            <a:ext cx="7239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chemeClr val="tx1"/>
                </a:solidFill>
                <a:cs typeface="Arial" charset="0"/>
              </a:rPr>
              <a:t>India</a:t>
            </a:r>
          </a:p>
        </p:txBody>
      </p:sp>
      <p:sp>
        <p:nvSpPr>
          <p:cNvPr id="5166" name="Rectangle 37"/>
          <p:cNvSpPr>
            <a:spLocks noChangeArrowheads="1"/>
          </p:cNvSpPr>
          <p:nvPr/>
        </p:nvSpPr>
        <p:spPr bwMode="auto">
          <a:xfrm>
            <a:off x="5795963" y="1125538"/>
            <a:ext cx="1262062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chemeClr val="tx1"/>
                </a:solidFill>
                <a:cs typeface="Arial" charset="0"/>
              </a:rPr>
              <a:t>Indonesia</a:t>
            </a: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251520" y="161909"/>
            <a:ext cx="6629400" cy="512762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DIL’s  </a:t>
            </a:r>
            <a:r>
              <a:rPr lang="en-US" sz="2400" b="1" dirty="0">
                <a:solidFill>
                  <a:schemeClr val="bg1"/>
                </a:solidFill>
                <a:cs typeface="Arial" pitchFamily="34" charset="0"/>
              </a:rPr>
              <a:t>CBM </a:t>
            </a:r>
            <a:r>
              <a:rPr lang="en-US" sz="2400" b="1" dirty="0" smtClean="0">
                <a:solidFill>
                  <a:schemeClr val="bg1"/>
                </a:solidFill>
                <a:cs typeface="Arial" pitchFamily="34" charset="0"/>
              </a:rPr>
              <a:t>Blocks</a:t>
            </a:r>
            <a:endParaRPr 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142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67544" y="1196752"/>
          <a:ext cx="8280920" cy="4572032"/>
        </p:xfrm>
        <a:graphic>
          <a:graphicData uri="http://schemas.openxmlformats.org/drawingml/2006/table">
            <a:tbl>
              <a:tblPr/>
              <a:tblGrid>
                <a:gridCol w="2747496"/>
                <a:gridCol w="1485133"/>
                <a:gridCol w="1633646"/>
                <a:gridCol w="2414645"/>
              </a:tblGrid>
              <a:tr h="594077"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Block Name 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SR-CBM-2005/III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GV(N)-CBM-2005/III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GMB Melak </a:t>
                      </a:r>
                      <a:r>
                        <a:rPr lang="en-IN" sz="18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Mendung</a:t>
                      </a:r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  <a:p>
                      <a:pPr algn="ctr" rtl="0" fontAlgn="t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(in consortium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with MIEL)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879">
                <a:tc>
                  <a:txBody>
                    <a:bodyPr/>
                    <a:lstStyle/>
                    <a:p>
                      <a:pPr algn="l" rtl="0" fontAlgn="t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Country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India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India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Indonesia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879">
                <a:tc>
                  <a:txBody>
                    <a:bodyPr/>
                    <a:lstStyle/>
                    <a:p>
                      <a:pPr algn="l" rtl="0" fontAlgn="t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Block </a:t>
                      </a:r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Area (Sq.Kms)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386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995.7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879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Effective Area (Sq Kms)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105 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260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879">
                <a:tc>
                  <a:txBody>
                    <a:bodyPr/>
                    <a:lstStyle/>
                    <a:p>
                      <a:pPr algn="l" rtl="0" fontAlgn="t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Depth </a:t>
                      </a:r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Range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600 – 900 M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700 – 1200 M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500-1000 M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879">
                <a:tc>
                  <a:txBody>
                    <a:bodyPr/>
                    <a:lstStyle/>
                    <a:p>
                      <a:pPr algn="l" rtl="0" fontAlgn="t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Avg</a:t>
                      </a:r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Coal Thickness 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 m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~ 17 </a:t>
                      </a:r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 m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802">
                <a:tc>
                  <a:txBody>
                    <a:bodyPr/>
                    <a:lstStyle/>
                    <a:p>
                      <a:pPr algn="l" rtl="0" fontAlgn="t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Gas </a:t>
                      </a:r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Content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~</a:t>
                      </a:r>
                      <a:r>
                        <a:rPr lang="en-IN" sz="1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IN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 m3/t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~</a:t>
                      </a:r>
                      <a:r>
                        <a:rPr lang="en-IN" sz="18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IN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 m3/t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Avg.~ 7 m3/t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879">
                <a:tc>
                  <a:txBody>
                    <a:bodyPr/>
                    <a:lstStyle/>
                    <a:p>
                      <a:pPr algn="l" rtl="0" fontAlgn="t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Permeability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– 10 md 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~ 5 md 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~ 7md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879">
                <a:tc>
                  <a:txBody>
                    <a:bodyPr/>
                    <a:lstStyle/>
                    <a:p>
                      <a:pPr algn="l" rtl="0" fontAlgn="t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CBM </a:t>
                      </a:r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Resource of block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18.92 </a:t>
                      </a:r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BCM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29.70BCM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IN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45.31 </a:t>
                      </a:r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BCM</a:t>
                      </a:r>
                    </a:p>
                  </a:txBody>
                  <a:tcPr marL="6522" marR="6522" marT="65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93464" y="263265"/>
            <a:ext cx="6942832" cy="512762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2400" b="1" dirty="0" smtClean="0">
                <a:solidFill>
                  <a:schemeClr val="bg1"/>
                </a:solidFill>
              </a:rPr>
              <a:t>DIL </a:t>
            </a:r>
            <a:r>
              <a:rPr lang="en-US" sz="2400" b="1" dirty="0">
                <a:solidFill>
                  <a:schemeClr val="bg1"/>
                </a:solidFill>
              </a:rPr>
              <a:t>CBM </a:t>
            </a:r>
            <a:r>
              <a:rPr lang="en-US" sz="2400" b="1" dirty="0" smtClean="0">
                <a:solidFill>
                  <a:schemeClr val="bg1"/>
                </a:solidFill>
              </a:rPr>
              <a:t>Blocks</a:t>
            </a:r>
            <a:endParaRPr lang="en-IN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941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39" descr="D:\CBM\ID-DP_JOA_Pre Feasibility Report_PEL_PSC__SR_GV\Information Docket and Data Package of CBM blocks\SR Data Package\plates\plate_3.gif"/>
          <p:cNvPicPr>
            <a:picLocks noChangeAspect="1" noChangeArrowheads="1"/>
          </p:cNvPicPr>
          <p:nvPr/>
        </p:nvPicPr>
        <p:blipFill>
          <a:blip r:embed="rId3" cstate="print">
            <a:lum bright="-20000" contrast="30000"/>
          </a:blip>
          <a:srcRect l="2691" t="4183" r="1153" b="1699"/>
          <a:stretch>
            <a:fillRect/>
          </a:stretch>
        </p:blipFill>
        <p:spPr bwMode="auto">
          <a:xfrm>
            <a:off x="4267200" y="2362200"/>
            <a:ext cx="4367213" cy="342900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4025" y="1137760"/>
          <a:ext cx="3736260" cy="500674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69703"/>
                <a:gridCol w="2066557"/>
              </a:tblGrid>
              <a:tr h="34269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Parameter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Singrauli CBM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  <a:tr h="51198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Block</a:t>
                      </a:r>
                      <a:r>
                        <a:rPr lang="en-US" sz="1400" baseline="0" dirty="0" smtClean="0">
                          <a:latin typeface="+mn-lt"/>
                        </a:rPr>
                        <a:t> Stage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Ready to enter Production phase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9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Acreage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330 sq. km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9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Reserves / Resources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1,106 </a:t>
                      </a:r>
                      <a:r>
                        <a:rPr lang="en-US" sz="1400" dirty="0" err="1" smtClean="0">
                          <a:latin typeface="+mn-lt"/>
                        </a:rPr>
                        <a:t>bcf</a:t>
                      </a:r>
                      <a:r>
                        <a:rPr lang="en-US" sz="1400" dirty="0" smtClean="0">
                          <a:latin typeface="+mn-lt"/>
                        </a:rPr>
                        <a:t> (GIIP)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9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No. of Seams</a:t>
                      </a:r>
                      <a:endParaRPr lang="en-US" sz="14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8</a:t>
                      </a:r>
                      <a:endParaRPr lang="en-US" sz="14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9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Coal Seam Depth</a:t>
                      </a:r>
                      <a:endParaRPr lang="en-US" sz="14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2015 ft – 2800</a:t>
                      </a:r>
                      <a:r>
                        <a:rPr lang="en-US" sz="1400" baseline="0" dirty="0" smtClean="0">
                          <a:latin typeface="+mn-lt"/>
                        </a:rPr>
                        <a:t> ft</a:t>
                      </a:r>
                      <a:endParaRPr lang="en-US" sz="14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9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Coal Seam Thickness (net)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R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B1: 58.4 ft,</a:t>
                      </a:r>
                      <a:r>
                        <a:rPr lang="en-US" sz="1400" baseline="0" dirty="0" smtClean="0">
                          <a:latin typeface="+mn-lt"/>
                        </a:rPr>
                        <a:t> B2: </a:t>
                      </a:r>
                      <a:r>
                        <a:rPr lang="en-US" sz="1400" dirty="0" smtClean="0">
                          <a:latin typeface="+mn-lt"/>
                        </a:rPr>
                        <a:t>87.49 ft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R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9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Gas Content</a:t>
                      </a:r>
                      <a:endParaRPr lang="en-US" sz="14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130</a:t>
                      </a:r>
                      <a:r>
                        <a:rPr lang="en-US" sz="1400" baseline="0" dirty="0" smtClean="0">
                          <a:latin typeface="+mn-lt"/>
                        </a:rPr>
                        <a:t> – 150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baseline="0" dirty="0" smtClean="0">
                          <a:latin typeface="+mn-lt"/>
                        </a:rPr>
                        <a:t>(</a:t>
                      </a:r>
                      <a:r>
                        <a:rPr lang="en-US" sz="1400" baseline="0" dirty="0" err="1" smtClean="0">
                          <a:latin typeface="+mn-lt"/>
                        </a:rPr>
                        <a:t>scf</a:t>
                      </a:r>
                      <a:r>
                        <a:rPr lang="en-US" sz="1400" baseline="0" dirty="0" smtClean="0">
                          <a:latin typeface="+mn-lt"/>
                        </a:rPr>
                        <a:t>/ton)</a:t>
                      </a:r>
                      <a:endParaRPr lang="en-US" sz="1400" dirty="0">
                        <a:latin typeface="+mn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9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Operator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DIL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98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Participating</a:t>
                      </a:r>
                      <a:r>
                        <a:rPr lang="en-US" sz="1400" baseline="0" dirty="0" smtClean="0">
                          <a:latin typeface="+mn-lt"/>
                        </a:rPr>
                        <a:t> Interest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Coal Gas</a:t>
                      </a:r>
                      <a:r>
                        <a:rPr lang="en-US" sz="1400" baseline="0" dirty="0" smtClean="0">
                          <a:latin typeface="+mn-lt"/>
                        </a:rPr>
                        <a:t> Mart (10%), DIL (90%)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0" marR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693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+mn-lt"/>
                        </a:rPr>
                        <a:t>Offtake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To</a:t>
                      </a:r>
                      <a:r>
                        <a:rPr lang="en-US" sz="1400" baseline="0" dirty="0" smtClean="0">
                          <a:latin typeface="+mn-lt"/>
                        </a:rPr>
                        <a:t> be Marketed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252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</a:rPr>
                        <a:t>Evacuation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</a:rPr>
                        <a:t>Cascades/Pipeline to nearby</a:t>
                      </a:r>
                      <a:r>
                        <a:rPr lang="en-US" sz="1400" baseline="0" dirty="0" smtClean="0">
                          <a:latin typeface="+mn-lt"/>
                        </a:rPr>
                        <a:t> industrial towns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477000" y="1143000"/>
            <a:ext cx="1243013" cy="1219200"/>
            <a:chOff x="5105242" y="1524002"/>
            <a:chExt cx="3581552" cy="4191006"/>
          </a:xfrm>
        </p:grpSpPr>
        <p:sp>
          <p:nvSpPr>
            <p:cNvPr id="5" name="Freeform 14"/>
            <p:cNvSpPr>
              <a:spLocks/>
            </p:cNvSpPr>
            <p:nvPr/>
          </p:nvSpPr>
          <p:spPr bwMode="auto">
            <a:xfrm>
              <a:off x="5782215" y="1524002"/>
              <a:ext cx="951421" cy="731243"/>
            </a:xfrm>
            <a:custGeom>
              <a:avLst/>
              <a:gdLst/>
              <a:ahLst/>
              <a:cxnLst>
                <a:cxn ang="0">
                  <a:pos x="167" y="0"/>
                </a:cxn>
                <a:cxn ang="0">
                  <a:pos x="66" y="41"/>
                </a:cxn>
                <a:cxn ang="0">
                  <a:pos x="0" y="99"/>
                </a:cxn>
                <a:cxn ang="0">
                  <a:pos x="19" y="135"/>
                </a:cxn>
                <a:cxn ang="0">
                  <a:pos x="45" y="152"/>
                </a:cxn>
                <a:cxn ang="0">
                  <a:pos x="80" y="175"/>
                </a:cxn>
                <a:cxn ang="0">
                  <a:pos x="105" y="215"/>
                </a:cxn>
                <a:cxn ang="0">
                  <a:pos x="96" y="244"/>
                </a:cxn>
                <a:cxn ang="0">
                  <a:pos x="76" y="252"/>
                </a:cxn>
                <a:cxn ang="0">
                  <a:pos x="54" y="281"/>
                </a:cxn>
                <a:cxn ang="0">
                  <a:pos x="61" y="339"/>
                </a:cxn>
                <a:cxn ang="0">
                  <a:pos x="61" y="384"/>
                </a:cxn>
                <a:cxn ang="0">
                  <a:pos x="66" y="409"/>
                </a:cxn>
                <a:cxn ang="0">
                  <a:pos x="117" y="444"/>
                </a:cxn>
                <a:cxn ang="0">
                  <a:pos x="161" y="479"/>
                </a:cxn>
                <a:cxn ang="0">
                  <a:pos x="208" y="490"/>
                </a:cxn>
                <a:cxn ang="0">
                  <a:pos x="247" y="490"/>
                </a:cxn>
                <a:cxn ang="0">
                  <a:pos x="247" y="456"/>
                </a:cxn>
                <a:cxn ang="0">
                  <a:pos x="243" y="432"/>
                </a:cxn>
                <a:cxn ang="0">
                  <a:pos x="279" y="413"/>
                </a:cxn>
                <a:cxn ang="0">
                  <a:pos x="304" y="409"/>
                </a:cxn>
                <a:cxn ang="0">
                  <a:pos x="359" y="438"/>
                </a:cxn>
                <a:cxn ang="0">
                  <a:pos x="398" y="450"/>
                </a:cxn>
                <a:cxn ang="0">
                  <a:pos x="455" y="473"/>
                </a:cxn>
                <a:cxn ang="0">
                  <a:pos x="522" y="490"/>
                </a:cxn>
                <a:cxn ang="0">
                  <a:pos x="547" y="479"/>
                </a:cxn>
                <a:cxn ang="0">
                  <a:pos x="530" y="413"/>
                </a:cxn>
                <a:cxn ang="0">
                  <a:pos x="522" y="391"/>
                </a:cxn>
                <a:cxn ang="0">
                  <a:pos x="495" y="384"/>
                </a:cxn>
                <a:cxn ang="0">
                  <a:pos x="490" y="355"/>
                </a:cxn>
                <a:cxn ang="0">
                  <a:pos x="522" y="344"/>
                </a:cxn>
                <a:cxn ang="0">
                  <a:pos x="547" y="304"/>
                </a:cxn>
                <a:cxn ang="0">
                  <a:pos x="601" y="233"/>
                </a:cxn>
                <a:cxn ang="0">
                  <a:pos x="612" y="193"/>
                </a:cxn>
                <a:cxn ang="0">
                  <a:pos x="597" y="164"/>
                </a:cxn>
                <a:cxn ang="0">
                  <a:pos x="581" y="140"/>
                </a:cxn>
                <a:cxn ang="0">
                  <a:pos x="530" y="118"/>
                </a:cxn>
                <a:cxn ang="0">
                  <a:pos x="522" y="123"/>
                </a:cxn>
                <a:cxn ang="0">
                  <a:pos x="500" y="135"/>
                </a:cxn>
                <a:cxn ang="0">
                  <a:pos x="465" y="135"/>
                </a:cxn>
                <a:cxn ang="0">
                  <a:pos x="455" y="146"/>
                </a:cxn>
                <a:cxn ang="0">
                  <a:pos x="420" y="164"/>
                </a:cxn>
                <a:cxn ang="0">
                  <a:pos x="369" y="135"/>
                </a:cxn>
                <a:cxn ang="0">
                  <a:pos x="344" y="118"/>
                </a:cxn>
                <a:cxn ang="0">
                  <a:pos x="319" y="89"/>
                </a:cxn>
                <a:cxn ang="0">
                  <a:pos x="288" y="63"/>
                </a:cxn>
                <a:cxn ang="0">
                  <a:pos x="258" y="46"/>
                </a:cxn>
                <a:cxn ang="0">
                  <a:pos x="222" y="12"/>
                </a:cxn>
                <a:cxn ang="0">
                  <a:pos x="182" y="5"/>
                </a:cxn>
                <a:cxn ang="0">
                  <a:pos x="161" y="0"/>
                </a:cxn>
              </a:cxnLst>
              <a:rect l="0" t="0" r="r" b="b"/>
              <a:pathLst>
                <a:path w="612" h="502">
                  <a:moveTo>
                    <a:pt x="167" y="0"/>
                  </a:moveTo>
                  <a:lnTo>
                    <a:pt x="167" y="0"/>
                  </a:lnTo>
                  <a:lnTo>
                    <a:pt x="121" y="29"/>
                  </a:lnTo>
                  <a:lnTo>
                    <a:pt x="66" y="41"/>
                  </a:lnTo>
                  <a:lnTo>
                    <a:pt x="51" y="63"/>
                  </a:lnTo>
                  <a:lnTo>
                    <a:pt x="0" y="99"/>
                  </a:lnTo>
                  <a:lnTo>
                    <a:pt x="4" y="128"/>
                  </a:lnTo>
                  <a:lnTo>
                    <a:pt x="19" y="135"/>
                  </a:lnTo>
                  <a:lnTo>
                    <a:pt x="29" y="135"/>
                  </a:lnTo>
                  <a:lnTo>
                    <a:pt x="45" y="152"/>
                  </a:lnTo>
                  <a:lnTo>
                    <a:pt x="61" y="175"/>
                  </a:lnTo>
                  <a:lnTo>
                    <a:pt x="80" y="175"/>
                  </a:lnTo>
                  <a:lnTo>
                    <a:pt x="91" y="198"/>
                  </a:lnTo>
                  <a:lnTo>
                    <a:pt x="105" y="215"/>
                  </a:lnTo>
                  <a:lnTo>
                    <a:pt x="105" y="233"/>
                  </a:lnTo>
                  <a:lnTo>
                    <a:pt x="96" y="244"/>
                  </a:lnTo>
                  <a:lnTo>
                    <a:pt x="80" y="239"/>
                  </a:lnTo>
                  <a:lnTo>
                    <a:pt x="76" y="252"/>
                  </a:lnTo>
                  <a:lnTo>
                    <a:pt x="61" y="244"/>
                  </a:lnTo>
                  <a:lnTo>
                    <a:pt x="54" y="281"/>
                  </a:lnTo>
                  <a:lnTo>
                    <a:pt x="66" y="315"/>
                  </a:lnTo>
                  <a:lnTo>
                    <a:pt x="61" y="339"/>
                  </a:lnTo>
                  <a:lnTo>
                    <a:pt x="66" y="368"/>
                  </a:lnTo>
                  <a:lnTo>
                    <a:pt x="61" y="384"/>
                  </a:lnTo>
                  <a:lnTo>
                    <a:pt x="66" y="398"/>
                  </a:lnTo>
                  <a:lnTo>
                    <a:pt x="66" y="409"/>
                  </a:lnTo>
                  <a:lnTo>
                    <a:pt x="80" y="427"/>
                  </a:lnTo>
                  <a:lnTo>
                    <a:pt x="117" y="444"/>
                  </a:lnTo>
                  <a:lnTo>
                    <a:pt x="142" y="450"/>
                  </a:lnTo>
                  <a:lnTo>
                    <a:pt x="161" y="479"/>
                  </a:lnTo>
                  <a:lnTo>
                    <a:pt x="192" y="490"/>
                  </a:lnTo>
                  <a:lnTo>
                    <a:pt x="208" y="490"/>
                  </a:lnTo>
                  <a:lnTo>
                    <a:pt x="212" y="485"/>
                  </a:lnTo>
                  <a:lnTo>
                    <a:pt x="247" y="490"/>
                  </a:lnTo>
                  <a:lnTo>
                    <a:pt x="247" y="473"/>
                  </a:lnTo>
                  <a:lnTo>
                    <a:pt x="247" y="456"/>
                  </a:lnTo>
                  <a:lnTo>
                    <a:pt x="247" y="444"/>
                  </a:lnTo>
                  <a:lnTo>
                    <a:pt x="243" y="432"/>
                  </a:lnTo>
                  <a:lnTo>
                    <a:pt x="272" y="427"/>
                  </a:lnTo>
                  <a:lnTo>
                    <a:pt x="279" y="413"/>
                  </a:lnTo>
                  <a:lnTo>
                    <a:pt x="294" y="421"/>
                  </a:lnTo>
                  <a:lnTo>
                    <a:pt x="304" y="409"/>
                  </a:lnTo>
                  <a:lnTo>
                    <a:pt x="323" y="402"/>
                  </a:lnTo>
                  <a:lnTo>
                    <a:pt x="359" y="438"/>
                  </a:lnTo>
                  <a:lnTo>
                    <a:pt x="394" y="438"/>
                  </a:lnTo>
                  <a:lnTo>
                    <a:pt x="398" y="450"/>
                  </a:lnTo>
                  <a:lnTo>
                    <a:pt x="445" y="479"/>
                  </a:lnTo>
                  <a:lnTo>
                    <a:pt x="455" y="473"/>
                  </a:lnTo>
                  <a:lnTo>
                    <a:pt x="500" y="502"/>
                  </a:lnTo>
                  <a:lnTo>
                    <a:pt x="522" y="490"/>
                  </a:lnTo>
                  <a:lnTo>
                    <a:pt x="526" y="479"/>
                  </a:lnTo>
                  <a:lnTo>
                    <a:pt x="547" y="479"/>
                  </a:lnTo>
                  <a:lnTo>
                    <a:pt x="547" y="467"/>
                  </a:lnTo>
                  <a:lnTo>
                    <a:pt x="530" y="413"/>
                  </a:lnTo>
                  <a:lnTo>
                    <a:pt x="536" y="402"/>
                  </a:lnTo>
                  <a:lnTo>
                    <a:pt x="522" y="391"/>
                  </a:lnTo>
                  <a:lnTo>
                    <a:pt x="500" y="391"/>
                  </a:lnTo>
                  <a:lnTo>
                    <a:pt x="495" y="384"/>
                  </a:lnTo>
                  <a:lnTo>
                    <a:pt x="500" y="373"/>
                  </a:lnTo>
                  <a:lnTo>
                    <a:pt x="490" y="355"/>
                  </a:lnTo>
                  <a:lnTo>
                    <a:pt x="495" y="339"/>
                  </a:lnTo>
                  <a:lnTo>
                    <a:pt x="522" y="344"/>
                  </a:lnTo>
                  <a:lnTo>
                    <a:pt x="547" y="321"/>
                  </a:lnTo>
                  <a:lnTo>
                    <a:pt x="547" y="304"/>
                  </a:lnTo>
                  <a:lnTo>
                    <a:pt x="581" y="268"/>
                  </a:lnTo>
                  <a:lnTo>
                    <a:pt x="601" y="233"/>
                  </a:lnTo>
                  <a:lnTo>
                    <a:pt x="606" y="204"/>
                  </a:lnTo>
                  <a:lnTo>
                    <a:pt x="612" y="193"/>
                  </a:lnTo>
                  <a:lnTo>
                    <a:pt x="612" y="175"/>
                  </a:lnTo>
                  <a:lnTo>
                    <a:pt x="597" y="164"/>
                  </a:lnTo>
                  <a:lnTo>
                    <a:pt x="587" y="164"/>
                  </a:lnTo>
                  <a:lnTo>
                    <a:pt x="581" y="140"/>
                  </a:lnTo>
                  <a:lnTo>
                    <a:pt x="556" y="140"/>
                  </a:lnTo>
                  <a:lnTo>
                    <a:pt x="530" y="118"/>
                  </a:lnTo>
                  <a:lnTo>
                    <a:pt x="522" y="118"/>
                  </a:lnTo>
                  <a:lnTo>
                    <a:pt x="522" y="123"/>
                  </a:lnTo>
                  <a:lnTo>
                    <a:pt x="505" y="128"/>
                  </a:lnTo>
                  <a:lnTo>
                    <a:pt x="500" y="135"/>
                  </a:lnTo>
                  <a:lnTo>
                    <a:pt x="475" y="135"/>
                  </a:lnTo>
                  <a:lnTo>
                    <a:pt x="465" y="135"/>
                  </a:lnTo>
                  <a:lnTo>
                    <a:pt x="461" y="140"/>
                  </a:lnTo>
                  <a:lnTo>
                    <a:pt x="455" y="146"/>
                  </a:lnTo>
                  <a:lnTo>
                    <a:pt x="429" y="152"/>
                  </a:lnTo>
                  <a:lnTo>
                    <a:pt x="420" y="164"/>
                  </a:lnTo>
                  <a:lnTo>
                    <a:pt x="404" y="164"/>
                  </a:lnTo>
                  <a:lnTo>
                    <a:pt x="369" y="135"/>
                  </a:lnTo>
                  <a:lnTo>
                    <a:pt x="354" y="128"/>
                  </a:lnTo>
                  <a:lnTo>
                    <a:pt x="344" y="118"/>
                  </a:lnTo>
                  <a:lnTo>
                    <a:pt x="334" y="118"/>
                  </a:lnTo>
                  <a:lnTo>
                    <a:pt x="319" y="89"/>
                  </a:lnTo>
                  <a:lnTo>
                    <a:pt x="298" y="80"/>
                  </a:lnTo>
                  <a:lnTo>
                    <a:pt x="288" y="63"/>
                  </a:lnTo>
                  <a:lnTo>
                    <a:pt x="272" y="63"/>
                  </a:lnTo>
                  <a:lnTo>
                    <a:pt x="258" y="46"/>
                  </a:lnTo>
                  <a:lnTo>
                    <a:pt x="243" y="41"/>
                  </a:lnTo>
                  <a:lnTo>
                    <a:pt x="222" y="12"/>
                  </a:lnTo>
                  <a:lnTo>
                    <a:pt x="202" y="5"/>
                  </a:lnTo>
                  <a:lnTo>
                    <a:pt x="182" y="5"/>
                  </a:lnTo>
                  <a:lnTo>
                    <a:pt x="172" y="5"/>
                  </a:lnTo>
                  <a:lnTo>
                    <a:pt x="161" y="0"/>
                  </a:lnTo>
                  <a:lnTo>
                    <a:pt x="167" y="0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15"/>
            <p:cNvSpPr>
              <a:spLocks/>
            </p:cNvSpPr>
            <p:nvPr/>
          </p:nvSpPr>
          <p:spPr bwMode="auto">
            <a:xfrm>
              <a:off x="6148146" y="2107907"/>
              <a:ext cx="397952" cy="403821"/>
            </a:xfrm>
            <a:custGeom>
              <a:avLst/>
              <a:gdLst/>
              <a:ahLst/>
              <a:cxnLst>
                <a:cxn ang="0">
                  <a:pos x="11" y="82"/>
                </a:cxn>
                <a:cxn ang="0">
                  <a:pos x="0" y="111"/>
                </a:cxn>
                <a:cxn ang="0">
                  <a:pos x="26" y="169"/>
                </a:cxn>
                <a:cxn ang="0">
                  <a:pos x="72" y="210"/>
                </a:cxn>
                <a:cxn ang="0">
                  <a:pos x="102" y="250"/>
                </a:cxn>
                <a:cxn ang="0">
                  <a:pos x="118" y="268"/>
                </a:cxn>
                <a:cxn ang="0">
                  <a:pos x="137" y="279"/>
                </a:cxn>
                <a:cxn ang="0">
                  <a:pos x="153" y="268"/>
                </a:cxn>
                <a:cxn ang="0">
                  <a:pos x="153" y="256"/>
                </a:cxn>
                <a:cxn ang="0">
                  <a:pos x="158" y="244"/>
                </a:cxn>
                <a:cxn ang="0">
                  <a:pos x="158" y="232"/>
                </a:cxn>
                <a:cxn ang="0">
                  <a:pos x="174" y="227"/>
                </a:cxn>
                <a:cxn ang="0">
                  <a:pos x="209" y="203"/>
                </a:cxn>
                <a:cxn ang="0">
                  <a:pos x="225" y="203"/>
                </a:cxn>
                <a:cxn ang="0">
                  <a:pos x="244" y="210"/>
                </a:cxn>
                <a:cxn ang="0">
                  <a:pos x="250" y="186"/>
                </a:cxn>
                <a:cxn ang="0">
                  <a:pos x="250" y="174"/>
                </a:cxn>
                <a:cxn ang="0">
                  <a:pos x="253" y="144"/>
                </a:cxn>
                <a:cxn ang="0">
                  <a:pos x="238" y="116"/>
                </a:cxn>
                <a:cxn ang="0">
                  <a:pos x="234" y="116"/>
                </a:cxn>
                <a:cxn ang="0">
                  <a:pos x="228" y="93"/>
                </a:cxn>
                <a:cxn ang="0">
                  <a:pos x="234" y="82"/>
                </a:cxn>
                <a:cxn ang="0">
                  <a:pos x="213" y="69"/>
                </a:cxn>
                <a:cxn ang="0">
                  <a:pos x="209" y="75"/>
                </a:cxn>
                <a:cxn ang="0">
                  <a:pos x="162" y="47"/>
                </a:cxn>
                <a:cxn ang="0">
                  <a:pos x="158" y="35"/>
                </a:cxn>
                <a:cxn ang="0">
                  <a:pos x="122" y="35"/>
                </a:cxn>
                <a:cxn ang="0">
                  <a:pos x="87" y="0"/>
                </a:cxn>
                <a:cxn ang="0">
                  <a:pos x="67" y="6"/>
                </a:cxn>
                <a:cxn ang="0">
                  <a:pos x="57" y="18"/>
                </a:cxn>
                <a:cxn ang="0">
                  <a:pos x="41" y="11"/>
                </a:cxn>
                <a:cxn ang="0">
                  <a:pos x="32" y="24"/>
                </a:cxn>
                <a:cxn ang="0">
                  <a:pos x="6" y="29"/>
                </a:cxn>
                <a:cxn ang="0">
                  <a:pos x="11" y="40"/>
                </a:cxn>
                <a:cxn ang="0">
                  <a:pos x="6" y="53"/>
                </a:cxn>
                <a:cxn ang="0">
                  <a:pos x="11" y="69"/>
                </a:cxn>
                <a:cxn ang="0">
                  <a:pos x="11" y="87"/>
                </a:cxn>
                <a:cxn ang="0">
                  <a:pos x="11" y="82"/>
                </a:cxn>
              </a:cxnLst>
              <a:rect l="0" t="0" r="r" b="b"/>
              <a:pathLst>
                <a:path w="253" h="279">
                  <a:moveTo>
                    <a:pt x="11" y="82"/>
                  </a:moveTo>
                  <a:lnTo>
                    <a:pt x="0" y="111"/>
                  </a:lnTo>
                  <a:lnTo>
                    <a:pt x="26" y="169"/>
                  </a:lnTo>
                  <a:lnTo>
                    <a:pt x="72" y="210"/>
                  </a:lnTo>
                  <a:lnTo>
                    <a:pt x="102" y="250"/>
                  </a:lnTo>
                  <a:lnTo>
                    <a:pt x="118" y="268"/>
                  </a:lnTo>
                  <a:lnTo>
                    <a:pt x="137" y="279"/>
                  </a:lnTo>
                  <a:lnTo>
                    <a:pt x="153" y="268"/>
                  </a:lnTo>
                  <a:lnTo>
                    <a:pt x="153" y="256"/>
                  </a:lnTo>
                  <a:lnTo>
                    <a:pt x="158" y="244"/>
                  </a:lnTo>
                  <a:lnTo>
                    <a:pt x="158" y="232"/>
                  </a:lnTo>
                  <a:lnTo>
                    <a:pt x="174" y="227"/>
                  </a:lnTo>
                  <a:lnTo>
                    <a:pt x="209" y="203"/>
                  </a:lnTo>
                  <a:lnTo>
                    <a:pt x="225" y="203"/>
                  </a:lnTo>
                  <a:lnTo>
                    <a:pt x="244" y="210"/>
                  </a:lnTo>
                  <a:lnTo>
                    <a:pt x="250" y="186"/>
                  </a:lnTo>
                  <a:lnTo>
                    <a:pt x="250" y="174"/>
                  </a:lnTo>
                  <a:lnTo>
                    <a:pt x="253" y="144"/>
                  </a:lnTo>
                  <a:lnTo>
                    <a:pt x="238" y="116"/>
                  </a:lnTo>
                  <a:lnTo>
                    <a:pt x="234" y="116"/>
                  </a:lnTo>
                  <a:lnTo>
                    <a:pt x="228" y="93"/>
                  </a:lnTo>
                  <a:lnTo>
                    <a:pt x="234" y="82"/>
                  </a:lnTo>
                  <a:lnTo>
                    <a:pt x="213" y="69"/>
                  </a:lnTo>
                  <a:lnTo>
                    <a:pt x="209" y="75"/>
                  </a:lnTo>
                  <a:lnTo>
                    <a:pt x="162" y="47"/>
                  </a:lnTo>
                  <a:lnTo>
                    <a:pt x="158" y="35"/>
                  </a:lnTo>
                  <a:lnTo>
                    <a:pt x="122" y="35"/>
                  </a:lnTo>
                  <a:lnTo>
                    <a:pt x="87" y="0"/>
                  </a:lnTo>
                  <a:lnTo>
                    <a:pt x="67" y="6"/>
                  </a:lnTo>
                  <a:lnTo>
                    <a:pt x="57" y="18"/>
                  </a:lnTo>
                  <a:lnTo>
                    <a:pt x="41" y="11"/>
                  </a:lnTo>
                  <a:lnTo>
                    <a:pt x="32" y="24"/>
                  </a:lnTo>
                  <a:lnTo>
                    <a:pt x="6" y="29"/>
                  </a:lnTo>
                  <a:lnTo>
                    <a:pt x="11" y="40"/>
                  </a:lnTo>
                  <a:lnTo>
                    <a:pt x="6" y="53"/>
                  </a:lnTo>
                  <a:lnTo>
                    <a:pt x="11" y="69"/>
                  </a:lnTo>
                  <a:lnTo>
                    <a:pt x="11" y="87"/>
                  </a:lnTo>
                  <a:lnTo>
                    <a:pt x="11" y="82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6"/>
            <p:cNvSpPr>
              <a:spLocks/>
            </p:cNvSpPr>
            <p:nvPr/>
          </p:nvSpPr>
          <p:spPr bwMode="auto">
            <a:xfrm>
              <a:off x="5905718" y="2227962"/>
              <a:ext cx="402524" cy="392907"/>
            </a:xfrm>
            <a:custGeom>
              <a:avLst/>
              <a:gdLst/>
              <a:ahLst/>
              <a:cxnLst>
                <a:cxn ang="0">
                  <a:pos x="117" y="5"/>
                </a:cxn>
                <a:cxn ang="0">
                  <a:pos x="117" y="17"/>
                </a:cxn>
                <a:cxn ang="0">
                  <a:pos x="75" y="29"/>
                </a:cxn>
                <a:cxn ang="0">
                  <a:pos x="66" y="46"/>
                </a:cxn>
                <a:cxn ang="0">
                  <a:pos x="66" y="63"/>
                </a:cxn>
                <a:cxn ang="0">
                  <a:pos x="66" y="87"/>
                </a:cxn>
                <a:cxn ang="0">
                  <a:pos x="61" y="99"/>
                </a:cxn>
                <a:cxn ang="0">
                  <a:pos x="71" y="121"/>
                </a:cxn>
                <a:cxn ang="0">
                  <a:pos x="35" y="145"/>
                </a:cxn>
                <a:cxn ang="0">
                  <a:pos x="31" y="157"/>
                </a:cxn>
                <a:cxn ang="0">
                  <a:pos x="0" y="190"/>
                </a:cxn>
                <a:cxn ang="0">
                  <a:pos x="6" y="214"/>
                </a:cxn>
                <a:cxn ang="0">
                  <a:pos x="56" y="237"/>
                </a:cxn>
                <a:cxn ang="0">
                  <a:pos x="81" y="237"/>
                </a:cxn>
                <a:cxn ang="0">
                  <a:pos x="102" y="243"/>
                </a:cxn>
                <a:cxn ang="0">
                  <a:pos x="113" y="272"/>
                </a:cxn>
                <a:cxn ang="0">
                  <a:pos x="132" y="260"/>
                </a:cxn>
                <a:cxn ang="0">
                  <a:pos x="139" y="260"/>
                </a:cxn>
                <a:cxn ang="0">
                  <a:pos x="158" y="260"/>
                </a:cxn>
                <a:cxn ang="0">
                  <a:pos x="177" y="272"/>
                </a:cxn>
                <a:cxn ang="0">
                  <a:pos x="189" y="255"/>
                </a:cxn>
                <a:cxn ang="0">
                  <a:pos x="203" y="226"/>
                </a:cxn>
                <a:cxn ang="0">
                  <a:pos x="218" y="219"/>
                </a:cxn>
                <a:cxn ang="0">
                  <a:pos x="239" y="190"/>
                </a:cxn>
                <a:cxn ang="0">
                  <a:pos x="249" y="190"/>
                </a:cxn>
                <a:cxn ang="0">
                  <a:pos x="259" y="185"/>
                </a:cxn>
                <a:cxn ang="0">
                  <a:pos x="259" y="157"/>
                </a:cxn>
                <a:cxn ang="0">
                  <a:pos x="239" y="128"/>
                </a:cxn>
                <a:cxn ang="0">
                  <a:pos x="193" y="87"/>
                </a:cxn>
                <a:cxn ang="0">
                  <a:pos x="168" y="29"/>
                </a:cxn>
                <a:cxn ang="0">
                  <a:pos x="177" y="5"/>
                </a:cxn>
                <a:cxn ang="0">
                  <a:pos x="142" y="0"/>
                </a:cxn>
                <a:cxn ang="0">
                  <a:pos x="139" y="12"/>
                </a:cxn>
                <a:cxn ang="0">
                  <a:pos x="117" y="12"/>
                </a:cxn>
                <a:cxn ang="0">
                  <a:pos x="117" y="5"/>
                </a:cxn>
              </a:cxnLst>
              <a:rect l="0" t="0" r="r" b="b"/>
              <a:pathLst>
                <a:path w="259" h="272">
                  <a:moveTo>
                    <a:pt x="117" y="5"/>
                  </a:moveTo>
                  <a:lnTo>
                    <a:pt x="117" y="17"/>
                  </a:lnTo>
                  <a:lnTo>
                    <a:pt x="75" y="29"/>
                  </a:lnTo>
                  <a:lnTo>
                    <a:pt x="66" y="46"/>
                  </a:lnTo>
                  <a:lnTo>
                    <a:pt x="66" y="63"/>
                  </a:lnTo>
                  <a:lnTo>
                    <a:pt x="66" y="87"/>
                  </a:lnTo>
                  <a:lnTo>
                    <a:pt x="61" y="99"/>
                  </a:lnTo>
                  <a:lnTo>
                    <a:pt x="71" y="121"/>
                  </a:lnTo>
                  <a:lnTo>
                    <a:pt x="35" y="145"/>
                  </a:lnTo>
                  <a:lnTo>
                    <a:pt x="31" y="157"/>
                  </a:lnTo>
                  <a:lnTo>
                    <a:pt x="0" y="190"/>
                  </a:lnTo>
                  <a:lnTo>
                    <a:pt x="6" y="214"/>
                  </a:lnTo>
                  <a:lnTo>
                    <a:pt x="56" y="237"/>
                  </a:lnTo>
                  <a:lnTo>
                    <a:pt x="81" y="237"/>
                  </a:lnTo>
                  <a:lnTo>
                    <a:pt x="102" y="243"/>
                  </a:lnTo>
                  <a:lnTo>
                    <a:pt x="113" y="272"/>
                  </a:lnTo>
                  <a:lnTo>
                    <a:pt x="132" y="260"/>
                  </a:lnTo>
                  <a:lnTo>
                    <a:pt x="139" y="260"/>
                  </a:lnTo>
                  <a:lnTo>
                    <a:pt x="158" y="260"/>
                  </a:lnTo>
                  <a:lnTo>
                    <a:pt x="177" y="272"/>
                  </a:lnTo>
                  <a:lnTo>
                    <a:pt x="189" y="255"/>
                  </a:lnTo>
                  <a:lnTo>
                    <a:pt x="203" y="226"/>
                  </a:lnTo>
                  <a:lnTo>
                    <a:pt x="218" y="219"/>
                  </a:lnTo>
                  <a:lnTo>
                    <a:pt x="239" y="190"/>
                  </a:lnTo>
                  <a:lnTo>
                    <a:pt x="249" y="190"/>
                  </a:lnTo>
                  <a:lnTo>
                    <a:pt x="259" y="185"/>
                  </a:lnTo>
                  <a:lnTo>
                    <a:pt x="259" y="157"/>
                  </a:lnTo>
                  <a:lnTo>
                    <a:pt x="239" y="128"/>
                  </a:lnTo>
                  <a:lnTo>
                    <a:pt x="193" y="87"/>
                  </a:lnTo>
                  <a:lnTo>
                    <a:pt x="168" y="29"/>
                  </a:lnTo>
                  <a:lnTo>
                    <a:pt x="177" y="5"/>
                  </a:lnTo>
                  <a:lnTo>
                    <a:pt x="142" y="0"/>
                  </a:lnTo>
                  <a:lnTo>
                    <a:pt x="139" y="12"/>
                  </a:lnTo>
                  <a:lnTo>
                    <a:pt x="117" y="12"/>
                  </a:lnTo>
                  <a:lnTo>
                    <a:pt x="117" y="5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7"/>
            <p:cNvSpPr>
              <a:spLocks/>
            </p:cNvSpPr>
            <p:nvPr/>
          </p:nvSpPr>
          <p:spPr bwMode="auto">
            <a:xfrm>
              <a:off x="5969756" y="2457157"/>
              <a:ext cx="379652" cy="436563"/>
            </a:xfrm>
            <a:custGeom>
              <a:avLst/>
              <a:gdLst/>
              <a:ahLst/>
              <a:cxnLst>
                <a:cxn ang="0">
                  <a:pos x="6" y="80"/>
                </a:cxn>
                <a:cxn ang="0">
                  <a:pos x="0" y="92"/>
                </a:cxn>
                <a:cxn ang="0">
                  <a:pos x="10" y="109"/>
                </a:cxn>
                <a:cxn ang="0">
                  <a:pos x="0" y="134"/>
                </a:cxn>
                <a:cxn ang="0">
                  <a:pos x="21" y="145"/>
                </a:cxn>
                <a:cxn ang="0">
                  <a:pos x="50" y="145"/>
                </a:cxn>
                <a:cxn ang="0">
                  <a:pos x="87" y="174"/>
                </a:cxn>
                <a:cxn ang="0">
                  <a:pos x="81" y="203"/>
                </a:cxn>
                <a:cxn ang="0">
                  <a:pos x="92" y="226"/>
                </a:cxn>
                <a:cxn ang="0">
                  <a:pos x="112" y="237"/>
                </a:cxn>
                <a:cxn ang="0">
                  <a:pos x="117" y="265"/>
                </a:cxn>
                <a:cxn ang="0">
                  <a:pos x="122" y="289"/>
                </a:cxn>
                <a:cxn ang="0">
                  <a:pos x="151" y="260"/>
                </a:cxn>
                <a:cxn ang="0">
                  <a:pos x="173" y="272"/>
                </a:cxn>
                <a:cxn ang="0">
                  <a:pos x="193" y="265"/>
                </a:cxn>
                <a:cxn ang="0">
                  <a:pos x="198" y="301"/>
                </a:cxn>
                <a:cxn ang="0">
                  <a:pos x="223" y="279"/>
                </a:cxn>
                <a:cxn ang="0">
                  <a:pos x="239" y="260"/>
                </a:cxn>
                <a:cxn ang="0">
                  <a:pos x="228" y="221"/>
                </a:cxn>
                <a:cxn ang="0">
                  <a:pos x="208" y="167"/>
                </a:cxn>
                <a:cxn ang="0">
                  <a:pos x="214" y="145"/>
                </a:cxn>
                <a:cxn ang="0">
                  <a:pos x="208" y="104"/>
                </a:cxn>
                <a:cxn ang="0">
                  <a:pos x="239" y="63"/>
                </a:cxn>
                <a:cxn ang="0">
                  <a:pos x="244" y="34"/>
                </a:cxn>
                <a:cxn ang="0">
                  <a:pos x="208" y="0"/>
                </a:cxn>
                <a:cxn ang="0">
                  <a:pos x="208" y="29"/>
                </a:cxn>
                <a:cxn ang="0">
                  <a:pos x="198" y="34"/>
                </a:cxn>
                <a:cxn ang="0">
                  <a:pos x="189" y="34"/>
                </a:cxn>
                <a:cxn ang="0">
                  <a:pos x="173" y="63"/>
                </a:cxn>
                <a:cxn ang="0">
                  <a:pos x="151" y="68"/>
                </a:cxn>
                <a:cxn ang="0">
                  <a:pos x="126" y="115"/>
                </a:cxn>
                <a:cxn ang="0">
                  <a:pos x="107" y="104"/>
                </a:cxn>
                <a:cxn ang="0">
                  <a:pos x="81" y="104"/>
                </a:cxn>
                <a:cxn ang="0">
                  <a:pos x="61" y="115"/>
                </a:cxn>
                <a:cxn ang="0">
                  <a:pos x="50" y="87"/>
                </a:cxn>
                <a:cxn ang="0">
                  <a:pos x="31" y="80"/>
                </a:cxn>
                <a:cxn ang="0">
                  <a:pos x="6" y="80"/>
                </a:cxn>
              </a:cxnLst>
              <a:rect l="0" t="0" r="r" b="b"/>
              <a:pathLst>
                <a:path w="244" h="301">
                  <a:moveTo>
                    <a:pt x="6" y="80"/>
                  </a:moveTo>
                  <a:lnTo>
                    <a:pt x="0" y="92"/>
                  </a:lnTo>
                  <a:lnTo>
                    <a:pt x="10" y="109"/>
                  </a:lnTo>
                  <a:lnTo>
                    <a:pt x="0" y="134"/>
                  </a:lnTo>
                  <a:lnTo>
                    <a:pt x="21" y="145"/>
                  </a:lnTo>
                  <a:lnTo>
                    <a:pt x="50" y="145"/>
                  </a:lnTo>
                  <a:lnTo>
                    <a:pt x="87" y="174"/>
                  </a:lnTo>
                  <a:lnTo>
                    <a:pt x="81" y="203"/>
                  </a:lnTo>
                  <a:lnTo>
                    <a:pt x="92" y="226"/>
                  </a:lnTo>
                  <a:lnTo>
                    <a:pt x="112" y="237"/>
                  </a:lnTo>
                  <a:lnTo>
                    <a:pt x="117" y="265"/>
                  </a:lnTo>
                  <a:lnTo>
                    <a:pt x="122" y="289"/>
                  </a:lnTo>
                  <a:lnTo>
                    <a:pt x="151" y="260"/>
                  </a:lnTo>
                  <a:lnTo>
                    <a:pt x="173" y="272"/>
                  </a:lnTo>
                  <a:lnTo>
                    <a:pt x="193" y="265"/>
                  </a:lnTo>
                  <a:lnTo>
                    <a:pt x="198" y="301"/>
                  </a:lnTo>
                  <a:lnTo>
                    <a:pt x="223" y="279"/>
                  </a:lnTo>
                  <a:lnTo>
                    <a:pt x="239" y="260"/>
                  </a:lnTo>
                  <a:lnTo>
                    <a:pt x="228" y="221"/>
                  </a:lnTo>
                  <a:lnTo>
                    <a:pt x="208" y="167"/>
                  </a:lnTo>
                  <a:lnTo>
                    <a:pt x="214" y="145"/>
                  </a:lnTo>
                  <a:lnTo>
                    <a:pt x="208" y="104"/>
                  </a:lnTo>
                  <a:lnTo>
                    <a:pt x="239" y="63"/>
                  </a:lnTo>
                  <a:lnTo>
                    <a:pt x="244" y="34"/>
                  </a:lnTo>
                  <a:lnTo>
                    <a:pt x="208" y="0"/>
                  </a:lnTo>
                  <a:lnTo>
                    <a:pt x="208" y="29"/>
                  </a:lnTo>
                  <a:lnTo>
                    <a:pt x="198" y="34"/>
                  </a:lnTo>
                  <a:lnTo>
                    <a:pt x="189" y="34"/>
                  </a:lnTo>
                  <a:lnTo>
                    <a:pt x="173" y="63"/>
                  </a:lnTo>
                  <a:lnTo>
                    <a:pt x="151" y="68"/>
                  </a:lnTo>
                  <a:lnTo>
                    <a:pt x="126" y="115"/>
                  </a:lnTo>
                  <a:lnTo>
                    <a:pt x="107" y="104"/>
                  </a:lnTo>
                  <a:lnTo>
                    <a:pt x="81" y="104"/>
                  </a:lnTo>
                  <a:lnTo>
                    <a:pt x="61" y="115"/>
                  </a:lnTo>
                  <a:lnTo>
                    <a:pt x="50" y="87"/>
                  </a:lnTo>
                  <a:lnTo>
                    <a:pt x="31" y="80"/>
                  </a:lnTo>
                  <a:lnTo>
                    <a:pt x="6" y="80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18"/>
            <p:cNvSpPr>
              <a:spLocks/>
            </p:cNvSpPr>
            <p:nvPr/>
          </p:nvSpPr>
          <p:spPr bwMode="auto">
            <a:xfrm>
              <a:off x="5311080" y="2539011"/>
              <a:ext cx="1111514" cy="1009554"/>
            </a:xfrm>
            <a:custGeom>
              <a:avLst/>
              <a:gdLst/>
              <a:ahLst/>
              <a:cxnLst>
                <a:cxn ang="0">
                  <a:pos x="332" y="11"/>
                </a:cxn>
                <a:cxn ang="0">
                  <a:pos x="323" y="46"/>
                </a:cxn>
                <a:cxn ang="0">
                  <a:pos x="307" y="80"/>
                </a:cxn>
                <a:cxn ang="0">
                  <a:pos x="288" y="99"/>
                </a:cxn>
                <a:cxn ang="0">
                  <a:pos x="247" y="128"/>
                </a:cxn>
                <a:cxn ang="0">
                  <a:pos x="206" y="193"/>
                </a:cxn>
                <a:cxn ang="0">
                  <a:pos x="167" y="205"/>
                </a:cxn>
                <a:cxn ang="0">
                  <a:pos x="100" y="179"/>
                </a:cxn>
                <a:cxn ang="0">
                  <a:pos x="60" y="197"/>
                </a:cxn>
                <a:cxn ang="0">
                  <a:pos x="10" y="274"/>
                </a:cxn>
                <a:cxn ang="0">
                  <a:pos x="10" y="326"/>
                </a:cxn>
                <a:cxn ang="0">
                  <a:pos x="50" y="343"/>
                </a:cxn>
                <a:cxn ang="0">
                  <a:pos x="40" y="385"/>
                </a:cxn>
                <a:cxn ang="0">
                  <a:pos x="85" y="431"/>
                </a:cxn>
                <a:cxn ang="0">
                  <a:pos x="95" y="478"/>
                </a:cxn>
                <a:cxn ang="0">
                  <a:pos x="116" y="519"/>
                </a:cxn>
                <a:cxn ang="0">
                  <a:pos x="197" y="537"/>
                </a:cxn>
                <a:cxn ang="0">
                  <a:pos x="247" y="554"/>
                </a:cxn>
                <a:cxn ang="0">
                  <a:pos x="272" y="577"/>
                </a:cxn>
                <a:cxn ang="0">
                  <a:pos x="307" y="625"/>
                </a:cxn>
                <a:cxn ang="0">
                  <a:pos x="404" y="694"/>
                </a:cxn>
                <a:cxn ang="0">
                  <a:pos x="434" y="648"/>
                </a:cxn>
                <a:cxn ang="0">
                  <a:pos x="439" y="588"/>
                </a:cxn>
                <a:cxn ang="0">
                  <a:pos x="439" y="537"/>
                </a:cxn>
                <a:cxn ang="0">
                  <a:pos x="460" y="519"/>
                </a:cxn>
                <a:cxn ang="0">
                  <a:pos x="475" y="530"/>
                </a:cxn>
                <a:cxn ang="0">
                  <a:pos x="515" y="554"/>
                </a:cxn>
                <a:cxn ang="0">
                  <a:pos x="500" y="583"/>
                </a:cxn>
                <a:cxn ang="0">
                  <a:pos x="495" y="617"/>
                </a:cxn>
                <a:cxn ang="0">
                  <a:pos x="541" y="588"/>
                </a:cxn>
                <a:cxn ang="0">
                  <a:pos x="582" y="588"/>
                </a:cxn>
                <a:cxn ang="0">
                  <a:pos x="607" y="606"/>
                </a:cxn>
                <a:cxn ang="0">
                  <a:pos x="601" y="577"/>
                </a:cxn>
                <a:cxn ang="0">
                  <a:pos x="613" y="519"/>
                </a:cxn>
                <a:cxn ang="0">
                  <a:pos x="642" y="496"/>
                </a:cxn>
                <a:cxn ang="0">
                  <a:pos x="622" y="478"/>
                </a:cxn>
                <a:cxn ang="0">
                  <a:pos x="591" y="486"/>
                </a:cxn>
                <a:cxn ang="0">
                  <a:pos x="572" y="460"/>
                </a:cxn>
                <a:cxn ang="0">
                  <a:pos x="601" y="431"/>
                </a:cxn>
                <a:cxn ang="0">
                  <a:pos x="652" y="373"/>
                </a:cxn>
                <a:cxn ang="0">
                  <a:pos x="713" y="343"/>
                </a:cxn>
                <a:cxn ang="0">
                  <a:pos x="682" y="343"/>
                </a:cxn>
                <a:cxn ang="0">
                  <a:pos x="663" y="326"/>
                </a:cxn>
                <a:cxn ang="0">
                  <a:pos x="667" y="292"/>
                </a:cxn>
                <a:cxn ang="0">
                  <a:pos x="642" y="234"/>
                </a:cxn>
                <a:cxn ang="0">
                  <a:pos x="617" y="208"/>
                </a:cxn>
                <a:cxn ang="0">
                  <a:pos x="575" y="208"/>
                </a:cxn>
                <a:cxn ang="0">
                  <a:pos x="536" y="208"/>
                </a:cxn>
                <a:cxn ang="0">
                  <a:pos x="515" y="169"/>
                </a:cxn>
                <a:cxn ang="0">
                  <a:pos x="511" y="116"/>
                </a:cxn>
                <a:cxn ang="0">
                  <a:pos x="450" y="87"/>
                </a:cxn>
                <a:cxn ang="0">
                  <a:pos x="439" y="51"/>
                </a:cxn>
                <a:cxn ang="0">
                  <a:pos x="429" y="22"/>
                </a:cxn>
              </a:cxnLst>
              <a:rect l="0" t="0" r="r" b="b"/>
              <a:pathLst>
                <a:path w="713" h="694">
                  <a:moveTo>
                    <a:pt x="379" y="0"/>
                  </a:moveTo>
                  <a:lnTo>
                    <a:pt x="332" y="11"/>
                  </a:lnTo>
                  <a:lnTo>
                    <a:pt x="332" y="34"/>
                  </a:lnTo>
                  <a:lnTo>
                    <a:pt x="323" y="46"/>
                  </a:lnTo>
                  <a:lnTo>
                    <a:pt x="323" y="69"/>
                  </a:lnTo>
                  <a:lnTo>
                    <a:pt x="307" y="80"/>
                  </a:lnTo>
                  <a:lnTo>
                    <a:pt x="297" y="87"/>
                  </a:lnTo>
                  <a:lnTo>
                    <a:pt x="288" y="99"/>
                  </a:lnTo>
                  <a:lnTo>
                    <a:pt x="268" y="106"/>
                  </a:lnTo>
                  <a:lnTo>
                    <a:pt x="247" y="128"/>
                  </a:lnTo>
                  <a:lnTo>
                    <a:pt x="238" y="145"/>
                  </a:lnTo>
                  <a:lnTo>
                    <a:pt x="206" y="193"/>
                  </a:lnTo>
                  <a:lnTo>
                    <a:pt x="186" y="205"/>
                  </a:lnTo>
                  <a:lnTo>
                    <a:pt x="167" y="205"/>
                  </a:lnTo>
                  <a:lnTo>
                    <a:pt x="131" y="216"/>
                  </a:lnTo>
                  <a:lnTo>
                    <a:pt x="100" y="179"/>
                  </a:lnTo>
                  <a:lnTo>
                    <a:pt x="85" y="186"/>
                  </a:lnTo>
                  <a:lnTo>
                    <a:pt x="60" y="197"/>
                  </a:lnTo>
                  <a:lnTo>
                    <a:pt x="60" y="216"/>
                  </a:lnTo>
                  <a:lnTo>
                    <a:pt x="10" y="274"/>
                  </a:lnTo>
                  <a:lnTo>
                    <a:pt x="0" y="297"/>
                  </a:lnTo>
                  <a:lnTo>
                    <a:pt x="10" y="326"/>
                  </a:lnTo>
                  <a:lnTo>
                    <a:pt x="35" y="332"/>
                  </a:lnTo>
                  <a:lnTo>
                    <a:pt x="50" y="343"/>
                  </a:lnTo>
                  <a:lnTo>
                    <a:pt x="40" y="368"/>
                  </a:lnTo>
                  <a:lnTo>
                    <a:pt x="40" y="385"/>
                  </a:lnTo>
                  <a:lnTo>
                    <a:pt x="50" y="409"/>
                  </a:lnTo>
                  <a:lnTo>
                    <a:pt x="85" y="431"/>
                  </a:lnTo>
                  <a:lnTo>
                    <a:pt x="85" y="449"/>
                  </a:lnTo>
                  <a:lnTo>
                    <a:pt x="95" y="478"/>
                  </a:lnTo>
                  <a:lnTo>
                    <a:pt x="106" y="496"/>
                  </a:lnTo>
                  <a:lnTo>
                    <a:pt x="116" y="519"/>
                  </a:lnTo>
                  <a:lnTo>
                    <a:pt x="167" y="525"/>
                  </a:lnTo>
                  <a:lnTo>
                    <a:pt x="197" y="537"/>
                  </a:lnTo>
                  <a:lnTo>
                    <a:pt x="232" y="554"/>
                  </a:lnTo>
                  <a:lnTo>
                    <a:pt x="247" y="554"/>
                  </a:lnTo>
                  <a:lnTo>
                    <a:pt x="278" y="559"/>
                  </a:lnTo>
                  <a:lnTo>
                    <a:pt x="272" y="577"/>
                  </a:lnTo>
                  <a:lnTo>
                    <a:pt x="297" y="595"/>
                  </a:lnTo>
                  <a:lnTo>
                    <a:pt x="307" y="625"/>
                  </a:lnTo>
                  <a:lnTo>
                    <a:pt x="389" y="694"/>
                  </a:lnTo>
                  <a:lnTo>
                    <a:pt x="404" y="694"/>
                  </a:lnTo>
                  <a:lnTo>
                    <a:pt x="420" y="660"/>
                  </a:lnTo>
                  <a:lnTo>
                    <a:pt x="434" y="648"/>
                  </a:lnTo>
                  <a:lnTo>
                    <a:pt x="434" y="617"/>
                  </a:lnTo>
                  <a:lnTo>
                    <a:pt x="439" y="588"/>
                  </a:lnTo>
                  <a:lnTo>
                    <a:pt x="429" y="566"/>
                  </a:lnTo>
                  <a:lnTo>
                    <a:pt x="439" y="537"/>
                  </a:lnTo>
                  <a:lnTo>
                    <a:pt x="439" y="525"/>
                  </a:lnTo>
                  <a:lnTo>
                    <a:pt x="460" y="519"/>
                  </a:lnTo>
                  <a:lnTo>
                    <a:pt x="470" y="501"/>
                  </a:lnTo>
                  <a:lnTo>
                    <a:pt x="475" y="530"/>
                  </a:lnTo>
                  <a:lnTo>
                    <a:pt x="481" y="543"/>
                  </a:lnTo>
                  <a:lnTo>
                    <a:pt x="515" y="554"/>
                  </a:lnTo>
                  <a:lnTo>
                    <a:pt x="515" y="566"/>
                  </a:lnTo>
                  <a:lnTo>
                    <a:pt x="500" y="583"/>
                  </a:lnTo>
                  <a:lnTo>
                    <a:pt x="500" y="614"/>
                  </a:lnTo>
                  <a:lnTo>
                    <a:pt x="495" y="617"/>
                  </a:lnTo>
                  <a:lnTo>
                    <a:pt x="525" y="625"/>
                  </a:lnTo>
                  <a:lnTo>
                    <a:pt x="541" y="588"/>
                  </a:lnTo>
                  <a:lnTo>
                    <a:pt x="575" y="601"/>
                  </a:lnTo>
                  <a:lnTo>
                    <a:pt x="582" y="588"/>
                  </a:lnTo>
                  <a:lnTo>
                    <a:pt x="591" y="606"/>
                  </a:lnTo>
                  <a:lnTo>
                    <a:pt x="607" y="606"/>
                  </a:lnTo>
                  <a:lnTo>
                    <a:pt x="607" y="588"/>
                  </a:lnTo>
                  <a:lnTo>
                    <a:pt x="601" y="577"/>
                  </a:lnTo>
                  <a:lnTo>
                    <a:pt x="617" y="559"/>
                  </a:lnTo>
                  <a:lnTo>
                    <a:pt x="613" y="519"/>
                  </a:lnTo>
                  <a:lnTo>
                    <a:pt x="627" y="519"/>
                  </a:lnTo>
                  <a:lnTo>
                    <a:pt x="642" y="496"/>
                  </a:lnTo>
                  <a:lnTo>
                    <a:pt x="642" y="489"/>
                  </a:lnTo>
                  <a:lnTo>
                    <a:pt x="622" y="478"/>
                  </a:lnTo>
                  <a:lnTo>
                    <a:pt x="607" y="489"/>
                  </a:lnTo>
                  <a:lnTo>
                    <a:pt x="591" y="486"/>
                  </a:lnTo>
                  <a:lnTo>
                    <a:pt x="582" y="486"/>
                  </a:lnTo>
                  <a:lnTo>
                    <a:pt x="572" y="460"/>
                  </a:lnTo>
                  <a:lnTo>
                    <a:pt x="582" y="438"/>
                  </a:lnTo>
                  <a:lnTo>
                    <a:pt x="601" y="431"/>
                  </a:lnTo>
                  <a:lnTo>
                    <a:pt x="617" y="431"/>
                  </a:lnTo>
                  <a:lnTo>
                    <a:pt x="652" y="373"/>
                  </a:lnTo>
                  <a:lnTo>
                    <a:pt x="667" y="385"/>
                  </a:lnTo>
                  <a:lnTo>
                    <a:pt x="713" y="343"/>
                  </a:lnTo>
                  <a:lnTo>
                    <a:pt x="702" y="343"/>
                  </a:lnTo>
                  <a:lnTo>
                    <a:pt x="682" y="343"/>
                  </a:lnTo>
                  <a:lnTo>
                    <a:pt x="673" y="343"/>
                  </a:lnTo>
                  <a:lnTo>
                    <a:pt x="663" y="326"/>
                  </a:lnTo>
                  <a:lnTo>
                    <a:pt x="673" y="314"/>
                  </a:lnTo>
                  <a:lnTo>
                    <a:pt x="667" y="292"/>
                  </a:lnTo>
                  <a:lnTo>
                    <a:pt x="663" y="263"/>
                  </a:lnTo>
                  <a:lnTo>
                    <a:pt x="642" y="234"/>
                  </a:lnTo>
                  <a:lnTo>
                    <a:pt x="622" y="251"/>
                  </a:lnTo>
                  <a:lnTo>
                    <a:pt x="617" y="208"/>
                  </a:lnTo>
                  <a:lnTo>
                    <a:pt x="597" y="216"/>
                  </a:lnTo>
                  <a:lnTo>
                    <a:pt x="575" y="208"/>
                  </a:lnTo>
                  <a:lnTo>
                    <a:pt x="550" y="234"/>
                  </a:lnTo>
                  <a:lnTo>
                    <a:pt x="536" y="208"/>
                  </a:lnTo>
                  <a:lnTo>
                    <a:pt x="536" y="179"/>
                  </a:lnTo>
                  <a:lnTo>
                    <a:pt x="515" y="169"/>
                  </a:lnTo>
                  <a:lnTo>
                    <a:pt x="506" y="140"/>
                  </a:lnTo>
                  <a:lnTo>
                    <a:pt x="511" y="116"/>
                  </a:lnTo>
                  <a:lnTo>
                    <a:pt x="475" y="87"/>
                  </a:lnTo>
                  <a:lnTo>
                    <a:pt x="450" y="87"/>
                  </a:lnTo>
                  <a:lnTo>
                    <a:pt x="420" y="77"/>
                  </a:lnTo>
                  <a:lnTo>
                    <a:pt x="439" y="51"/>
                  </a:lnTo>
                  <a:lnTo>
                    <a:pt x="429" y="34"/>
                  </a:lnTo>
                  <a:lnTo>
                    <a:pt x="429" y="22"/>
                  </a:lnTo>
                  <a:lnTo>
                    <a:pt x="379" y="0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19"/>
            <p:cNvSpPr>
              <a:spLocks/>
            </p:cNvSpPr>
            <p:nvPr/>
          </p:nvSpPr>
          <p:spPr bwMode="auto">
            <a:xfrm>
              <a:off x="6294518" y="2353472"/>
              <a:ext cx="978866" cy="1085952"/>
            </a:xfrm>
            <a:custGeom>
              <a:avLst/>
              <a:gdLst/>
              <a:ahLst/>
              <a:cxnLst>
                <a:cxn ang="0">
                  <a:pos x="136" y="482"/>
                </a:cxn>
                <a:cxn ang="0">
                  <a:pos x="168" y="511"/>
                </a:cxn>
                <a:cxn ang="0">
                  <a:pos x="146" y="529"/>
                </a:cxn>
                <a:cxn ang="0">
                  <a:pos x="92" y="617"/>
                </a:cxn>
                <a:cxn ang="0">
                  <a:pos x="75" y="657"/>
                </a:cxn>
                <a:cxn ang="0">
                  <a:pos x="100" y="711"/>
                </a:cxn>
                <a:cxn ang="0">
                  <a:pos x="132" y="729"/>
                </a:cxn>
                <a:cxn ang="0">
                  <a:pos x="152" y="711"/>
                </a:cxn>
                <a:cxn ang="0">
                  <a:pos x="126" y="646"/>
                </a:cxn>
                <a:cxn ang="0">
                  <a:pos x="136" y="617"/>
                </a:cxn>
                <a:cxn ang="0">
                  <a:pos x="183" y="634"/>
                </a:cxn>
                <a:cxn ang="0">
                  <a:pos x="203" y="641"/>
                </a:cxn>
                <a:cxn ang="0">
                  <a:pos x="243" y="617"/>
                </a:cxn>
                <a:cxn ang="0">
                  <a:pos x="268" y="641"/>
                </a:cxn>
                <a:cxn ang="0">
                  <a:pos x="309" y="663"/>
                </a:cxn>
                <a:cxn ang="0">
                  <a:pos x="348" y="641"/>
                </a:cxn>
                <a:cxn ang="0">
                  <a:pos x="411" y="671"/>
                </a:cxn>
                <a:cxn ang="0">
                  <a:pos x="450" y="682"/>
                </a:cxn>
                <a:cxn ang="0">
                  <a:pos x="470" y="711"/>
                </a:cxn>
                <a:cxn ang="0">
                  <a:pos x="470" y="729"/>
                </a:cxn>
                <a:cxn ang="0">
                  <a:pos x="526" y="745"/>
                </a:cxn>
                <a:cxn ang="0">
                  <a:pos x="537" y="686"/>
                </a:cxn>
                <a:cxn ang="0">
                  <a:pos x="522" y="634"/>
                </a:cxn>
                <a:cxn ang="0">
                  <a:pos x="572" y="600"/>
                </a:cxn>
                <a:cxn ang="0">
                  <a:pos x="613" y="583"/>
                </a:cxn>
                <a:cxn ang="0">
                  <a:pos x="588" y="537"/>
                </a:cxn>
                <a:cxn ang="0">
                  <a:pos x="591" y="506"/>
                </a:cxn>
                <a:cxn ang="0">
                  <a:pos x="566" y="425"/>
                </a:cxn>
                <a:cxn ang="0">
                  <a:pos x="541" y="408"/>
                </a:cxn>
                <a:cxn ang="0">
                  <a:pos x="522" y="408"/>
                </a:cxn>
                <a:cxn ang="0">
                  <a:pos x="480" y="402"/>
                </a:cxn>
                <a:cxn ang="0">
                  <a:pos x="436" y="379"/>
                </a:cxn>
                <a:cxn ang="0">
                  <a:pos x="405" y="360"/>
                </a:cxn>
                <a:cxn ang="0">
                  <a:pos x="380" y="355"/>
                </a:cxn>
                <a:cxn ang="0">
                  <a:pos x="334" y="307"/>
                </a:cxn>
                <a:cxn ang="0">
                  <a:pos x="304" y="292"/>
                </a:cxn>
                <a:cxn ang="0">
                  <a:pos x="258" y="273"/>
                </a:cxn>
                <a:cxn ang="0">
                  <a:pos x="253" y="237"/>
                </a:cxn>
                <a:cxn ang="0">
                  <a:pos x="262" y="197"/>
                </a:cxn>
                <a:cxn ang="0">
                  <a:pos x="283" y="186"/>
                </a:cxn>
                <a:cxn ang="0">
                  <a:pos x="323" y="139"/>
                </a:cxn>
                <a:cxn ang="0">
                  <a:pos x="287" y="99"/>
                </a:cxn>
                <a:cxn ang="0">
                  <a:pos x="253" y="69"/>
                </a:cxn>
                <a:cxn ang="0">
                  <a:pos x="237" y="57"/>
                </a:cxn>
                <a:cxn ang="0">
                  <a:pos x="203" y="45"/>
                </a:cxn>
                <a:cxn ang="0">
                  <a:pos x="168" y="0"/>
                </a:cxn>
                <a:cxn ang="0">
                  <a:pos x="152" y="40"/>
                </a:cxn>
                <a:cxn ang="0">
                  <a:pos x="81" y="62"/>
                </a:cxn>
                <a:cxn ang="0">
                  <a:pos x="65" y="74"/>
                </a:cxn>
                <a:cxn ang="0">
                  <a:pos x="60" y="99"/>
                </a:cxn>
                <a:cxn ang="0">
                  <a:pos x="35" y="103"/>
                </a:cxn>
                <a:cxn ang="0">
                  <a:pos x="0" y="175"/>
                </a:cxn>
                <a:cxn ang="0">
                  <a:pos x="35" y="331"/>
                </a:cxn>
                <a:cxn ang="0">
                  <a:pos x="25" y="384"/>
                </a:cxn>
                <a:cxn ang="0">
                  <a:pos x="40" y="442"/>
                </a:cxn>
                <a:cxn ang="0">
                  <a:pos x="35" y="471"/>
                </a:cxn>
              </a:cxnLst>
              <a:rect l="0" t="0" r="r" b="b"/>
              <a:pathLst>
                <a:path w="627" h="751">
                  <a:moveTo>
                    <a:pt x="86" y="471"/>
                  </a:moveTo>
                  <a:lnTo>
                    <a:pt x="136" y="482"/>
                  </a:lnTo>
                  <a:lnTo>
                    <a:pt x="158" y="495"/>
                  </a:lnTo>
                  <a:lnTo>
                    <a:pt x="168" y="511"/>
                  </a:lnTo>
                  <a:lnTo>
                    <a:pt x="158" y="529"/>
                  </a:lnTo>
                  <a:lnTo>
                    <a:pt x="146" y="529"/>
                  </a:lnTo>
                  <a:lnTo>
                    <a:pt x="92" y="600"/>
                  </a:lnTo>
                  <a:lnTo>
                    <a:pt x="92" y="617"/>
                  </a:lnTo>
                  <a:lnTo>
                    <a:pt x="75" y="641"/>
                  </a:lnTo>
                  <a:lnTo>
                    <a:pt x="75" y="657"/>
                  </a:lnTo>
                  <a:lnTo>
                    <a:pt x="86" y="700"/>
                  </a:lnTo>
                  <a:lnTo>
                    <a:pt x="100" y="711"/>
                  </a:lnTo>
                  <a:lnTo>
                    <a:pt x="117" y="711"/>
                  </a:lnTo>
                  <a:lnTo>
                    <a:pt x="132" y="729"/>
                  </a:lnTo>
                  <a:lnTo>
                    <a:pt x="152" y="729"/>
                  </a:lnTo>
                  <a:lnTo>
                    <a:pt x="152" y="711"/>
                  </a:lnTo>
                  <a:lnTo>
                    <a:pt x="132" y="671"/>
                  </a:lnTo>
                  <a:lnTo>
                    <a:pt x="126" y="646"/>
                  </a:lnTo>
                  <a:lnTo>
                    <a:pt x="117" y="628"/>
                  </a:lnTo>
                  <a:lnTo>
                    <a:pt x="136" y="617"/>
                  </a:lnTo>
                  <a:lnTo>
                    <a:pt x="158" y="634"/>
                  </a:lnTo>
                  <a:lnTo>
                    <a:pt x="183" y="634"/>
                  </a:lnTo>
                  <a:lnTo>
                    <a:pt x="187" y="623"/>
                  </a:lnTo>
                  <a:lnTo>
                    <a:pt x="203" y="641"/>
                  </a:lnTo>
                  <a:lnTo>
                    <a:pt x="218" y="641"/>
                  </a:lnTo>
                  <a:lnTo>
                    <a:pt x="243" y="617"/>
                  </a:lnTo>
                  <a:lnTo>
                    <a:pt x="253" y="617"/>
                  </a:lnTo>
                  <a:lnTo>
                    <a:pt x="268" y="641"/>
                  </a:lnTo>
                  <a:lnTo>
                    <a:pt x="298" y="634"/>
                  </a:lnTo>
                  <a:lnTo>
                    <a:pt x="309" y="663"/>
                  </a:lnTo>
                  <a:lnTo>
                    <a:pt x="329" y="657"/>
                  </a:lnTo>
                  <a:lnTo>
                    <a:pt x="348" y="641"/>
                  </a:lnTo>
                  <a:lnTo>
                    <a:pt x="373" y="646"/>
                  </a:lnTo>
                  <a:lnTo>
                    <a:pt x="411" y="671"/>
                  </a:lnTo>
                  <a:lnTo>
                    <a:pt x="436" y="671"/>
                  </a:lnTo>
                  <a:lnTo>
                    <a:pt x="450" y="682"/>
                  </a:lnTo>
                  <a:lnTo>
                    <a:pt x="470" y="675"/>
                  </a:lnTo>
                  <a:lnTo>
                    <a:pt x="470" y="711"/>
                  </a:lnTo>
                  <a:lnTo>
                    <a:pt x="461" y="705"/>
                  </a:lnTo>
                  <a:lnTo>
                    <a:pt x="470" y="729"/>
                  </a:lnTo>
                  <a:lnTo>
                    <a:pt x="486" y="751"/>
                  </a:lnTo>
                  <a:lnTo>
                    <a:pt x="526" y="745"/>
                  </a:lnTo>
                  <a:lnTo>
                    <a:pt x="522" y="711"/>
                  </a:lnTo>
                  <a:lnTo>
                    <a:pt x="537" y="686"/>
                  </a:lnTo>
                  <a:lnTo>
                    <a:pt x="526" y="671"/>
                  </a:lnTo>
                  <a:lnTo>
                    <a:pt x="522" y="634"/>
                  </a:lnTo>
                  <a:lnTo>
                    <a:pt x="537" y="617"/>
                  </a:lnTo>
                  <a:lnTo>
                    <a:pt x="572" y="600"/>
                  </a:lnTo>
                  <a:lnTo>
                    <a:pt x="582" y="583"/>
                  </a:lnTo>
                  <a:lnTo>
                    <a:pt x="613" y="583"/>
                  </a:lnTo>
                  <a:lnTo>
                    <a:pt x="627" y="566"/>
                  </a:lnTo>
                  <a:lnTo>
                    <a:pt x="588" y="537"/>
                  </a:lnTo>
                  <a:lnTo>
                    <a:pt x="582" y="500"/>
                  </a:lnTo>
                  <a:lnTo>
                    <a:pt x="591" y="506"/>
                  </a:lnTo>
                  <a:lnTo>
                    <a:pt x="598" y="482"/>
                  </a:lnTo>
                  <a:lnTo>
                    <a:pt x="566" y="425"/>
                  </a:lnTo>
                  <a:lnTo>
                    <a:pt x="551" y="408"/>
                  </a:lnTo>
                  <a:lnTo>
                    <a:pt x="541" y="408"/>
                  </a:lnTo>
                  <a:lnTo>
                    <a:pt x="531" y="402"/>
                  </a:lnTo>
                  <a:lnTo>
                    <a:pt x="522" y="408"/>
                  </a:lnTo>
                  <a:lnTo>
                    <a:pt x="497" y="394"/>
                  </a:lnTo>
                  <a:lnTo>
                    <a:pt x="480" y="402"/>
                  </a:lnTo>
                  <a:lnTo>
                    <a:pt x="440" y="379"/>
                  </a:lnTo>
                  <a:lnTo>
                    <a:pt x="436" y="379"/>
                  </a:lnTo>
                  <a:lnTo>
                    <a:pt x="424" y="360"/>
                  </a:lnTo>
                  <a:lnTo>
                    <a:pt x="405" y="360"/>
                  </a:lnTo>
                  <a:lnTo>
                    <a:pt x="399" y="355"/>
                  </a:lnTo>
                  <a:lnTo>
                    <a:pt x="380" y="355"/>
                  </a:lnTo>
                  <a:lnTo>
                    <a:pt x="348" y="331"/>
                  </a:lnTo>
                  <a:lnTo>
                    <a:pt x="334" y="307"/>
                  </a:lnTo>
                  <a:lnTo>
                    <a:pt x="323" y="314"/>
                  </a:lnTo>
                  <a:lnTo>
                    <a:pt x="304" y="292"/>
                  </a:lnTo>
                  <a:lnTo>
                    <a:pt x="283" y="297"/>
                  </a:lnTo>
                  <a:lnTo>
                    <a:pt x="258" y="273"/>
                  </a:lnTo>
                  <a:lnTo>
                    <a:pt x="243" y="256"/>
                  </a:lnTo>
                  <a:lnTo>
                    <a:pt x="253" y="237"/>
                  </a:lnTo>
                  <a:lnTo>
                    <a:pt x="262" y="226"/>
                  </a:lnTo>
                  <a:lnTo>
                    <a:pt x="262" y="197"/>
                  </a:lnTo>
                  <a:lnTo>
                    <a:pt x="273" y="186"/>
                  </a:lnTo>
                  <a:lnTo>
                    <a:pt x="283" y="186"/>
                  </a:lnTo>
                  <a:lnTo>
                    <a:pt x="287" y="168"/>
                  </a:lnTo>
                  <a:lnTo>
                    <a:pt x="323" y="139"/>
                  </a:lnTo>
                  <a:lnTo>
                    <a:pt x="319" y="122"/>
                  </a:lnTo>
                  <a:lnTo>
                    <a:pt x="287" y="99"/>
                  </a:lnTo>
                  <a:lnTo>
                    <a:pt x="268" y="99"/>
                  </a:lnTo>
                  <a:lnTo>
                    <a:pt x="253" y="69"/>
                  </a:lnTo>
                  <a:lnTo>
                    <a:pt x="253" y="57"/>
                  </a:lnTo>
                  <a:lnTo>
                    <a:pt x="237" y="57"/>
                  </a:lnTo>
                  <a:lnTo>
                    <a:pt x="228" y="57"/>
                  </a:lnTo>
                  <a:lnTo>
                    <a:pt x="203" y="45"/>
                  </a:lnTo>
                  <a:lnTo>
                    <a:pt x="187" y="5"/>
                  </a:lnTo>
                  <a:lnTo>
                    <a:pt x="168" y="0"/>
                  </a:lnTo>
                  <a:lnTo>
                    <a:pt x="158" y="11"/>
                  </a:lnTo>
                  <a:lnTo>
                    <a:pt x="152" y="40"/>
                  </a:lnTo>
                  <a:lnTo>
                    <a:pt x="117" y="34"/>
                  </a:lnTo>
                  <a:lnTo>
                    <a:pt x="81" y="62"/>
                  </a:lnTo>
                  <a:lnTo>
                    <a:pt x="65" y="57"/>
                  </a:lnTo>
                  <a:lnTo>
                    <a:pt x="65" y="74"/>
                  </a:lnTo>
                  <a:lnTo>
                    <a:pt x="60" y="88"/>
                  </a:lnTo>
                  <a:lnTo>
                    <a:pt x="60" y="99"/>
                  </a:lnTo>
                  <a:lnTo>
                    <a:pt x="46" y="110"/>
                  </a:lnTo>
                  <a:lnTo>
                    <a:pt x="35" y="103"/>
                  </a:lnTo>
                  <a:lnTo>
                    <a:pt x="31" y="133"/>
                  </a:lnTo>
                  <a:lnTo>
                    <a:pt x="0" y="175"/>
                  </a:lnTo>
                  <a:lnTo>
                    <a:pt x="0" y="234"/>
                  </a:lnTo>
                  <a:lnTo>
                    <a:pt x="35" y="331"/>
                  </a:lnTo>
                  <a:lnTo>
                    <a:pt x="10" y="360"/>
                  </a:lnTo>
                  <a:lnTo>
                    <a:pt x="25" y="384"/>
                  </a:lnTo>
                  <a:lnTo>
                    <a:pt x="35" y="408"/>
                  </a:lnTo>
                  <a:lnTo>
                    <a:pt x="40" y="442"/>
                  </a:lnTo>
                  <a:lnTo>
                    <a:pt x="31" y="454"/>
                  </a:lnTo>
                  <a:lnTo>
                    <a:pt x="35" y="471"/>
                  </a:lnTo>
                  <a:lnTo>
                    <a:pt x="86" y="471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20"/>
            <p:cNvSpPr>
              <a:spLocks/>
            </p:cNvSpPr>
            <p:nvPr/>
          </p:nvSpPr>
          <p:spPr bwMode="auto">
            <a:xfrm>
              <a:off x="7108715" y="2953746"/>
              <a:ext cx="626658" cy="763985"/>
            </a:xfrm>
            <a:custGeom>
              <a:avLst/>
              <a:gdLst/>
              <a:ahLst/>
              <a:cxnLst>
                <a:cxn ang="0">
                  <a:pos x="16" y="336"/>
                </a:cxn>
                <a:cxn ang="0">
                  <a:pos x="41" y="353"/>
                </a:cxn>
                <a:cxn ang="0">
                  <a:pos x="70" y="394"/>
                </a:cxn>
                <a:cxn ang="0">
                  <a:pos x="66" y="480"/>
                </a:cxn>
                <a:cxn ang="0">
                  <a:pos x="86" y="498"/>
                </a:cxn>
                <a:cxn ang="0">
                  <a:pos x="126" y="475"/>
                </a:cxn>
                <a:cxn ang="0">
                  <a:pos x="162" y="498"/>
                </a:cxn>
                <a:cxn ang="0">
                  <a:pos x="162" y="527"/>
                </a:cxn>
                <a:cxn ang="0">
                  <a:pos x="206" y="509"/>
                </a:cxn>
                <a:cxn ang="0">
                  <a:pos x="237" y="509"/>
                </a:cxn>
                <a:cxn ang="0">
                  <a:pos x="231" y="486"/>
                </a:cxn>
                <a:cxn ang="0">
                  <a:pos x="257" y="480"/>
                </a:cxn>
                <a:cxn ang="0">
                  <a:pos x="278" y="486"/>
                </a:cxn>
                <a:cxn ang="0">
                  <a:pos x="303" y="498"/>
                </a:cxn>
                <a:cxn ang="0">
                  <a:pos x="318" y="464"/>
                </a:cxn>
                <a:cxn ang="0">
                  <a:pos x="293" y="464"/>
                </a:cxn>
                <a:cxn ang="0">
                  <a:pos x="293" y="435"/>
                </a:cxn>
                <a:cxn ang="0">
                  <a:pos x="247" y="418"/>
                </a:cxn>
                <a:cxn ang="0">
                  <a:pos x="237" y="382"/>
                </a:cxn>
                <a:cxn ang="0">
                  <a:pos x="272" y="377"/>
                </a:cxn>
                <a:cxn ang="0">
                  <a:pos x="313" y="341"/>
                </a:cxn>
                <a:cxn ang="0">
                  <a:pos x="394" y="290"/>
                </a:cxn>
                <a:cxn ang="0">
                  <a:pos x="398" y="232"/>
                </a:cxn>
                <a:cxn ang="0">
                  <a:pos x="383" y="196"/>
                </a:cxn>
                <a:cxn ang="0">
                  <a:pos x="389" y="155"/>
                </a:cxn>
                <a:cxn ang="0">
                  <a:pos x="404" y="109"/>
                </a:cxn>
                <a:cxn ang="0">
                  <a:pos x="389" y="91"/>
                </a:cxn>
                <a:cxn ang="0">
                  <a:pos x="307" y="74"/>
                </a:cxn>
                <a:cxn ang="0">
                  <a:pos x="243" y="80"/>
                </a:cxn>
                <a:cxn ang="0">
                  <a:pos x="228" y="74"/>
                </a:cxn>
                <a:cxn ang="0">
                  <a:pos x="177" y="51"/>
                </a:cxn>
                <a:cxn ang="0">
                  <a:pos x="95" y="16"/>
                </a:cxn>
                <a:cxn ang="0">
                  <a:pos x="76" y="11"/>
                </a:cxn>
                <a:cxn ang="0">
                  <a:pos x="29" y="0"/>
                </a:cxn>
                <a:cxn ang="0">
                  <a:pos x="76" y="97"/>
                </a:cxn>
                <a:cxn ang="0">
                  <a:pos x="66" y="126"/>
                </a:cxn>
                <a:cxn ang="0">
                  <a:pos x="91" y="173"/>
                </a:cxn>
                <a:cxn ang="0">
                  <a:pos x="54" y="184"/>
                </a:cxn>
                <a:cxn ang="0">
                  <a:pos x="0" y="225"/>
                </a:cxn>
                <a:cxn ang="0">
                  <a:pos x="16" y="276"/>
                </a:cxn>
                <a:cxn ang="0">
                  <a:pos x="4" y="331"/>
                </a:cxn>
              </a:cxnLst>
              <a:rect l="0" t="0" r="r" b="b"/>
              <a:pathLst>
                <a:path w="404" h="527">
                  <a:moveTo>
                    <a:pt x="4" y="331"/>
                  </a:moveTo>
                  <a:lnTo>
                    <a:pt x="16" y="336"/>
                  </a:lnTo>
                  <a:lnTo>
                    <a:pt x="25" y="348"/>
                  </a:lnTo>
                  <a:lnTo>
                    <a:pt x="41" y="353"/>
                  </a:lnTo>
                  <a:lnTo>
                    <a:pt x="51" y="370"/>
                  </a:lnTo>
                  <a:lnTo>
                    <a:pt x="70" y="394"/>
                  </a:lnTo>
                  <a:lnTo>
                    <a:pt x="80" y="435"/>
                  </a:lnTo>
                  <a:lnTo>
                    <a:pt x="66" y="480"/>
                  </a:lnTo>
                  <a:lnTo>
                    <a:pt x="70" y="493"/>
                  </a:lnTo>
                  <a:lnTo>
                    <a:pt x="86" y="498"/>
                  </a:lnTo>
                  <a:lnTo>
                    <a:pt x="106" y="493"/>
                  </a:lnTo>
                  <a:lnTo>
                    <a:pt x="126" y="475"/>
                  </a:lnTo>
                  <a:lnTo>
                    <a:pt x="156" y="486"/>
                  </a:lnTo>
                  <a:lnTo>
                    <a:pt x="162" y="498"/>
                  </a:lnTo>
                  <a:lnTo>
                    <a:pt x="156" y="515"/>
                  </a:lnTo>
                  <a:lnTo>
                    <a:pt x="162" y="527"/>
                  </a:lnTo>
                  <a:lnTo>
                    <a:pt x="192" y="527"/>
                  </a:lnTo>
                  <a:lnTo>
                    <a:pt x="206" y="509"/>
                  </a:lnTo>
                  <a:lnTo>
                    <a:pt x="228" y="515"/>
                  </a:lnTo>
                  <a:lnTo>
                    <a:pt x="237" y="509"/>
                  </a:lnTo>
                  <a:lnTo>
                    <a:pt x="243" y="504"/>
                  </a:lnTo>
                  <a:lnTo>
                    <a:pt x="231" y="486"/>
                  </a:lnTo>
                  <a:lnTo>
                    <a:pt x="243" y="464"/>
                  </a:lnTo>
                  <a:lnTo>
                    <a:pt x="257" y="480"/>
                  </a:lnTo>
                  <a:lnTo>
                    <a:pt x="268" y="475"/>
                  </a:lnTo>
                  <a:lnTo>
                    <a:pt x="278" y="486"/>
                  </a:lnTo>
                  <a:lnTo>
                    <a:pt x="297" y="486"/>
                  </a:lnTo>
                  <a:lnTo>
                    <a:pt x="303" y="498"/>
                  </a:lnTo>
                  <a:lnTo>
                    <a:pt x="318" y="493"/>
                  </a:lnTo>
                  <a:lnTo>
                    <a:pt x="318" y="464"/>
                  </a:lnTo>
                  <a:lnTo>
                    <a:pt x="297" y="464"/>
                  </a:lnTo>
                  <a:lnTo>
                    <a:pt x="293" y="464"/>
                  </a:lnTo>
                  <a:lnTo>
                    <a:pt x="293" y="452"/>
                  </a:lnTo>
                  <a:lnTo>
                    <a:pt x="293" y="435"/>
                  </a:lnTo>
                  <a:lnTo>
                    <a:pt x="278" y="418"/>
                  </a:lnTo>
                  <a:lnTo>
                    <a:pt x="247" y="418"/>
                  </a:lnTo>
                  <a:lnTo>
                    <a:pt x="231" y="399"/>
                  </a:lnTo>
                  <a:lnTo>
                    <a:pt x="237" y="382"/>
                  </a:lnTo>
                  <a:lnTo>
                    <a:pt x="263" y="382"/>
                  </a:lnTo>
                  <a:lnTo>
                    <a:pt x="272" y="377"/>
                  </a:lnTo>
                  <a:lnTo>
                    <a:pt x="272" y="353"/>
                  </a:lnTo>
                  <a:lnTo>
                    <a:pt x="313" y="341"/>
                  </a:lnTo>
                  <a:lnTo>
                    <a:pt x="347" y="324"/>
                  </a:lnTo>
                  <a:lnTo>
                    <a:pt x="394" y="290"/>
                  </a:lnTo>
                  <a:lnTo>
                    <a:pt x="389" y="261"/>
                  </a:lnTo>
                  <a:lnTo>
                    <a:pt x="398" y="232"/>
                  </a:lnTo>
                  <a:lnTo>
                    <a:pt x="383" y="213"/>
                  </a:lnTo>
                  <a:lnTo>
                    <a:pt x="383" y="196"/>
                  </a:lnTo>
                  <a:lnTo>
                    <a:pt x="389" y="173"/>
                  </a:lnTo>
                  <a:lnTo>
                    <a:pt x="389" y="155"/>
                  </a:lnTo>
                  <a:lnTo>
                    <a:pt x="389" y="138"/>
                  </a:lnTo>
                  <a:lnTo>
                    <a:pt x="404" y="109"/>
                  </a:lnTo>
                  <a:lnTo>
                    <a:pt x="398" y="80"/>
                  </a:lnTo>
                  <a:lnTo>
                    <a:pt x="389" y="91"/>
                  </a:lnTo>
                  <a:lnTo>
                    <a:pt x="333" y="91"/>
                  </a:lnTo>
                  <a:lnTo>
                    <a:pt x="307" y="74"/>
                  </a:lnTo>
                  <a:lnTo>
                    <a:pt x="282" y="86"/>
                  </a:lnTo>
                  <a:lnTo>
                    <a:pt x="243" y="80"/>
                  </a:lnTo>
                  <a:lnTo>
                    <a:pt x="243" y="69"/>
                  </a:lnTo>
                  <a:lnTo>
                    <a:pt x="228" y="74"/>
                  </a:lnTo>
                  <a:lnTo>
                    <a:pt x="206" y="74"/>
                  </a:lnTo>
                  <a:lnTo>
                    <a:pt x="177" y="51"/>
                  </a:lnTo>
                  <a:lnTo>
                    <a:pt x="106" y="34"/>
                  </a:lnTo>
                  <a:lnTo>
                    <a:pt x="95" y="16"/>
                  </a:lnTo>
                  <a:lnTo>
                    <a:pt x="86" y="11"/>
                  </a:lnTo>
                  <a:lnTo>
                    <a:pt x="76" y="11"/>
                  </a:lnTo>
                  <a:lnTo>
                    <a:pt x="66" y="0"/>
                  </a:lnTo>
                  <a:lnTo>
                    <a:pt x="29" y="0"/>
                  </a:lnTo>
                  <a:lnTo>
                    <a:pt x="76" y="80"/>
                  </a:lnTo>
                  <a:lnTo>
                    <a:pt x="76" y="97"/>
                  </a:lnTo>
                  <a:lnTo>
                    <a:pt x="61" y="91"/>
                  </a:lnTo>
                  <a:lnTo>
                    <a:pt x="66" y="126"/>
                  </a:lnTo>
                  <a:lnTo>
                    <a:pt x="106" y="155"/>
                  </a:lnTo>
                  <a:lnTo>
                    <a:pt x="91" y="173"/>
                  </a:lnTo>
                  <a:lnTo>
                    <a:pt x="66" y="173"/>
                  </a:lnTo>
                  <a:lnTo>
                    <a:pt x="54" y="184"/>
                  </a:lnTo>
                  <a:lnTo>
                    <a:pt x="16" y="207"/>
                  </a:lnTo>
                  <a:lnTo>
                    <a:pt x="0" y="225"/>
                  </a:lnTo>
                  <a:lnTo>
                    <a:pt x="4" y="261"/>
                  </a:lnTo>
                  <a:lnTo>
                    <a:pt x="16" y="276"/>
                  </a:lnTo>
                  <a:lnTo>
                    <a:pt x="0" y="302"/>
                  </a:lnTo>
                  <a:lnTo>
                    <a:pt x="4" y="331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21"/>
            <p:cNvSpPr>
              <a:spLocks/>
            </p:cNvSpPr>
            <p:nvPr/>
          </p:nvSpPr>
          <p:spPr bwMode="auto">
            <a:xfrm>
              <a:off x="7460925" y="3030145"/>
              <a:ext cx="603786" cy="731243"/>
            </a:xfrm>
            <a:custGeom>
              <a:avLst/>
              <a:gdLst/>
              <a:ahLst/>
              <a:cxnLst>
                <a:cxn ang="0">
                  <a:pos x="73" y="451"/>
                </a:cxn>
                <a:cxn ang="0">
                  <a:pos x="98" y="475"/>
                </a:cxn>
                <a:cxn ang="0">
                  <a:pos x="133" y="480"/>
                </a:cxn>
                <a:cxn ang="0">
                  <a:pos x="185" y="480"/>
                </a:cxn>
                <a:cxn ang="0">
                  <a:pos x="194" y="435"/>
                </a:cxn>
                <a:cxn ang="0">
                  <a:pos x="215" y="475"/>
                </a:cxn>
                <a:cxn ang="0">
                  <a:pos x="282" y="458"/>
                </a:cxn>
                <a:cxn ang="0">
                  <a:pos x="347" y="475"/>
                </a:cxn>
                <a:cxn ang="0">
                  <a:pos x="353" y="451"/>
                </a:cxn>
                <a:cxn ang="0">
                  <a:pos x="385" y="429"/>
                </a:cxn>
                <a:cxn ang="0">
                  <a:pos x="388" y="389"/>
                </a:cxn>
                <a:cxn ang="0">
                  <a:pos x="373" y="378"/>
                </a:cxn>
                <a:cxn ang="0">
                  <a:pos x="347" y="400"/>
                </a:cxn>
                <a:cxn ang="0">
                  <a:pos x="322" y="417"/>
                </a:cxn>
                <a:cxn ang="0">
                  <a:pos x="292" y="440"/>
                </a:cxn>
                <a:cxn ang="0">
                  <a:pos x="271" y="411"/>
                </a:cxn>
                <a:cxn ang="0">
                  <a:pos x="261" y="360"/>
                </a:cxn>
                <a:cxn ang="0">
                  <a:pos x="242" y="342"/>
                </a:cxn>
                <a:cxn ang="0">
                  <a:pos x="246" y="313"/>
                </a:cxn>
                <a:cxn ang="0">
                  <a:pos x="236" y="248"/>
                </a:cxn>
                <a:cxn ang="0">
                  <a:pos x="225" y="232"/>
                </a:cxn>
                <a:cxn ang="0">
                  <a:pos x="194" y="219"/>
                </a:cxn>
                <a:cxn ang="0">
                  <a:pos x="185" y="179"/>
                </a:cxn>
                <a:cxn ang="0">
                  <a:pos x="242" y="127"/>
                </a:cxn>
                <a:cxn ang="0">
                  <a:pos x="215" y="116"/>
                </a:cxn>
                <a:cxn ang="0">
                  <a:pos x="185" y="99"/>
                </a:cxn>
                <a:cxn ang="0">
                  <a:pos x="221" y="29"/>
                </a:cxn>
                <a:cxn ang="0">
                  <a:pos x="194" y="17"/>
                </a:cxn>
                <a:cxn ang="0">
                  <a:pos x="169" y="29"/>
                </a:cxn>
                <a:cxn ang="0">
                  <a:pos x="160" y="80"/>
                </a:cxn>
                <a:cxn ang="0">
                  <a:pos x="150" y="138"/>
                </a:cxn>
                <a:cxn ang="0">
                  <a:pos x="169" y="174"/>
                </a:cxn>
                <a:cxn ang="0">
                  <a:pos x="165" y="232"/>
                </a:cxn>
                <a:cxn ang="0">
                  <a:pos x="77" y="283"/>
                </a:cxn>
                <a:cxn ang="0">
                  <a:pos x="42" y="320"/>
                </a:cxn>
                <a:cxn ang="0">
                  <a:pos x="6" y="320"/>
                </a:cxn>
                <a:cxn ang="0">
                  <a:pos x="16" y="360"/>
                </a:cxn>
                <a:cxn ang="0">
                  <a:pos x="64" y="378"/>
                </a:cxn>
                <a:cxn ang="0">
                  <a:pos x="67" y="406"/>
                </a:cxn>
                <a:cxn ang="0">
                  <a:pos x="89" y="435"/>
                </a:cxn>
              </a:cxnLst>
              <a:rect l="0" t="0" r="r" b="b"/>
              <a:pathLst>
                <a:path w="388" h="504">
                  <a:moveTo>
                    <a:pt x="73" y="440"/>
                  </a:moveTo>
                  <a:lnTo>
                    <a:pt x="73" y="451"/>
                  </a:lnTo>
                  <a:lnTo>
                    <a:pt x="83" y="469"/>
                  </a:lnTo>
                  <a:lnTo>
                    <a:pt x="98" y="475"/>
                  </a:lnTo>
                  <a:lnTo>
                    <a:pt x="128" y="475"/>
                  </a:lnTo>
                  <a:lnTo>
                    <a:pt x="133" y="480"/>
                  </a:lnTo>
                  <a:lnTo>
                    <a:pt x="150" y="504"/>
                  </a:lnTo>
                  <a:lnTo>
                    <a:pt x="185" y="480"/>
                  </a:lnTo>
                  <a:lnTo>
                    <a:pt x="185" y="464"/>
                  </a:lnTo>
                  <a:lnTo>
                    <a:pt x="194" y="435"/>
                  </a:lnTo>
                  <a:lnTo>
                    <a:pt x="205" y="458"/>
                  </a:lnTo>
                  <a:lnTo>
                    <a:pt x="215" y="475"/>
                  </a:lnTo>
                  <a:lnTo>
                    <a:pt x="251" y="458"/>
                  </a:lnTo>
                  <a:lnTo>
                    <a:pt x="282" y="458"/>
                  </a:lnTo>
                  <a:lnTo>
                    <a:pt x="313" y="464"/>
                  </a:lnTo>
                  <a:lnTo>
                    <a:pt x="347" y="475"/>
                  </a:lnTo>
                  <a:lnTo>
                    <a:pt x="353" y="458"/>
                  </a:lnTo>
                  <a:lnTo>
                    <a:pt x="353" y="451"/>
                  </a:lnTo>
                  <a:lnTo>
                    <a:pt x="373" y="451"/>
                  </a:lnTo>
                  <a:lnTo>
                    <a:pt x="385" y="429"/>
                  </a:lnTo>
                  <a:lnTo>
                    <a:pt x="385" y="411"/>
                  </a:lnTo>
                  <a:lnTo>
                    <a:pt x="388" y="389"/>
                  </a:lnTo>
                  <a:lnTo>
                    <a:pt x="388" y="378"/>
                  </a:lnTo>
                  <a:lnTo>
                    <a:pt x="373" y="378"/>
                  </a:lnTo>
                  <a:lnTo>
                    <a:pt x="359" y="394"/>
                  </a:lnTo>
                  <a:lnTo>
                    <a:pt x="347" y="400"/>
                  </a:lnTo>
                  <a:lnTo>
                    <a:pt x="347" y="435"/>
                  </a:lnTo>
                  <a:lnTo>
                    <a:pt x="322" y="417"/>
                  </a:lnTo>
                  <a:lnTo>
                    <a:pt x="313" y="417"/>
                  </a:lnTo>
                  <a:lnTo>
                    <a:pt x="292" y="440"/>
                  </a:lnTo>
                  <a:lnTo>
                    <a:pt x="277" y="440"/>
                  </a:lnTo>
                  <a:lnTo>
                    <a:pt x="271" y="411"/>
                  </a:lnTo>
                  <a:lnTo>
                    <a:pt x="256" y="382"/>
                  </a:lnTo>
                  <a:lnTo>
                    <a:pt x="261" y="360"/>
                  </a:lnTo>
                  <a:lnTo>
                    <a:pt x="256" y="342"/>
                  </a:lnTo>
                  <a:lnTo>
                    <a:pt x="242" y="342"/>
                  </a:lnTo>
                  <a:lnTo>
                    <a:pt x="242" y="325"/>
                  </a:lnTo>
                  <a:lnTo>
                    <a:pt x="246" y="313"/>
                  </a:lnTo>
                  <a:lnTo>
                    <a:pt x="225" y="277"/>
                  </a:lnTo>
                  <a:lnTo>
                    <a:pt x="236" y="248"/>
                  </a:lnTo>
                  <a:lnTo>
                    <a:pt x="236" y="237"/>
                  </a:lnTo>
                  <a:lnTo>
                    <a:pt x="225" y="232"/>
                  </a:lnTo>
                  <a:lnTo>
                    <a:pt x="215" y="219"/>
                  </a:lnTo>
                  <a:lnTo>
                    <a:pt x="194" y="219"/>
                  </a:lnTo>
                  <a:lnTo>
                    <a:pt x="185" y="208"/>
                  </a:lnTo>
                  <a:lnTo>
                    <a:pt x="185" y="179"/>
                  </a:lnTo>
                  <a:lnTo>
                    <a:pt x="242" y="145"/>
                  </a:lnTo>
                  <a:lnTo>
                    <a:pt x="242" y="127"/>
                  </a:lnTo>
                  <a:lnTo>
                    <a:pt x="236" y="121"/>
                  </a:lnTo>
                  <a:lnTo>
                    <a:pt x="215" y="116"/>
                  </a:lnTo>
                  <a:lnTo>
                    <a:pt x="200" y="104"/>
                  </a:lnTo>
                  <a:lnTo>
                    <a:pt x="185" y="99"/>
                  </a:lnTo>
                  <a:lnTo>
                    <a:pt x="185" y="75"/>
                  </a:lnTo>
                  <a:lnTo>
                    <a:pt x="221" y="29"/>
                  </a:lnTo>
                  <a:lnTo>
                    <a:pt x="205" y="17"/>
                  </a:lnTo>
                  <a:lnTo>
                    <a:pt x="194" y="17"/>
                  </a:lnTo>
                  <a:lnTo>
                    <a:pt x="179" y="0"/>
                  </a:lnTo>
                  <a:lnTo>
                    <a:pt x="169" y="29"/>
                  </a:lnTo>
                  <a:lnTo>
                    <a:pt x="175" y="51"/>
                  </a:lnTo>
                  <a:lnTo>
                    <a:pt x="160" y="80"/>
                  </a:lnTo>
                  <a:lnTo>
                    <a:pt x="160" y="109"/>
                  </a:lnTo>
                  <a:lnTo>
                    <a:pt x="150" y="138"/>
                  </a:lnTo>
                  <a:lnTo>
                    <a:pt x="160" y="161"/>
                  </a:lnTo>
                  <a:lnTo>
                    <a:pt x="169" y="174"/>
                  </a:lnTo>
                  <a:lnTo>
                    <a:pt x="160" y="196"/>
                  </a:lnTo>
                  <a:lnTo>
                    <a:pt x="165" y="232"/>
                  </a:lnTo>
                  <a:lnTo>
                    <a:pt x="118" y="266"/>
                  </a:lnTo>
                  <a:lnTo>
                    <a:pt x="77" y="283"/>
                  </a:lnTo>
                  <a:lnTo>
                    <a:pt x="42" y="291"/>
                  </a:lnTo>
                  <a:lnTo>
                    <a:pt x="42" y="320"/>
                  </a:lnTo>
                  <a:lnTo>
                    <a:pt x="32" y="325"/>
                  </a:lnTo>
                  <a:lnTo>
                    <a:pt x="6" y="320"/>
                  </a:lnTo>
                  <a:lnTo>
                    <a:pt x="0" y="334"/>
                  </a:lnTo>
                  <a:lnTo>
                    <a:pt x="16" y="360"/>
                  </a:lnTo>
                  <a:lnTo>
                    <a:pt x="42" y="360"/>
                  </a:lnTo>
                  <a:lnTo>
                    <a:pt x="64" y="378"/>
                  </a:lnTo>
                  <a:lnTo>
                    <a:pt x="57" y="406"/>
                  </a:lnTo>
                  <a:lnTo>
                    <a:pt x="67" y="406"/>
                  </a:lnTo>
                  <a:lnTo>
                    <a:pt x="89" y="406"/>
                  </a:lnTo>
                  <a:lnTo>
                    <a:pt x="89" y="435"/>
                  </a:lnTo>
                  <a:lnTo>
                    <a:pt x="73" y="440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auto">
            <a:xfrm>
              <a:off x="5859976" y="3035604"/>
              <a:ext cx="1363093" cy="1282402"/>
            </a:xfrm>
            <a:custGeom>
              <a:avLst/>
              <a:gdLst/>
              <a:ahLst/>
              <a:cxnLst>
                <a:cxn ang="0">
                  <a:pos x="40" y="464"/>
                </a:cxn>
                <a:cxn ang="0">
                  <a:pos x="70" y="482"/>
                </a:cxn>
                <a:cxn ang="0">
                  <a:pos x="142" y="511"/>
                </a:cxn>
                <a:cxn ang="0">
                  <a:pos x="228" y="522"/>
                </a:cxn>
                <a:cxn ang="0">
                  <a:pos x="278" y="500"/>
                </a:cxn>
                <a:cxn ang="0">
                  <a:pos x="318" y="522"/>
                </a:cxn>
                <a:cxn ang="0">
                  <a:pos x="385" y="511"/>
                </a:cxn>
                <a:cxn ang="0">
                  <a:pos x="465" y="505"/>
                </a:cxn>
                <a:cxn ang="0">
                  <a:pos x="536" y="522"/>
                </a:cxn>
                <a:cxn ang="0">
                  <a:pos x="557" y="616"/>
                </a:cxn>
                <a:cxn ang="0">
                  <a:pos x="576" y="708"/>
                </a:cxn>
                <a:cxn ang="0">
                  <a:pos x="547" y="743"/>
                </a:cxn>
                <a:cxn ang="0">
                  <a:pos x="576" y="837"/>
                </a:cxn>
                <a:cxn ang="0">
                  <a:pos x="651" y="837"/>
                </a:cxn>
                <a:cxn ang="0">
                  <a:pos x="708" y="732"/>
                </a:cxn>
                <a:cxn ang="0">
                  <a:pos x="689" y="657"/>
                </a:cxn>
                <a:cxn ang="0">
                  <a:pos x="739" y="668"/>
                </a:cxn>
                <a:cxn ang="0">
                  <a:pos x="750" y="576"/>
                </a:cxn>
                <a:cxn ang="0">
                  <a:pos x="794" y="541"/>
                </a:cxn>
                <a:cxn ang="0">
                  <a:pos x="829" y="453"/>
                </a:cxn>
                <a:cxn ang="0">
                  <a:pos x="869" y="430"/>
                </a:cxn>
                <a:cxn ang="0">
                  <a:pos x="869" y="326"/>
                </a:cxn>
                <a:cxn ang="0">
                  <a:pos x="819" y="284"/>
                </a:cxn>
                <a:cxn ang="0">
                  <a:pos x="764" y="279"/>
                </a:cxn>
                <a:cxn ang="0">
                  <a:pos x="750" y="238"/>
                </a:cxn>
                <a:cxn ang="0">
                  <a:pos x="714" y="198"/>
                </a:cxn>
                <a:cxn ang="0">
                  <a:pos x="617" y="180"/>
                </a:cxn>
                <a:cxn ang="0">
                  <a:pos x="551" y="169"/>
                </a:cxn>
                <a:cxn ang="0">
                  <a:pos x="480" y="169"/>
                </a:cxn>
                <a:cxn ang="0">
                  <a:pos x="436" y="163"/>
                </a:cxn>
                <a:cxn ang="0">
                  <a:pos x="395" y="163"/>
                </a:cxn>
                <a:cxn ang="0">
                  <a:pos x="411" y="255"/>
                </a:cxn>
                <a:cxn ang="0">
                  <a:pos x="364" y="232"/>
                </a:cxn>
                <a:cxn ang="0">
                  <a:pos x="369" y="151"/>
                </a:cxn>
                <a:cxn ang="0">
                  <a:pos x="439" y="57"/>
                </a:cxn>
                <a:cxn ang="0">
                  <a:pos x="360" y="0"/>
                </a:cxn>
                <a:cxn ang="0">
                  <a:pos x="263" y="86"/>
                </a:cxn>
                <a:cxn ang="0">
                  <a:pos x="218" y="116"/>
                </a:cxn>
                <a:cxn ang="0">
                  <a:pos x="263" y="134"/>
                </a:cxn>
                <a:cxn ang="0">
                  <a:pos x="278" y="169"/>
                </a:cxn>
                <a:cxn ang="0">
                  <a:pos x="247" y="232"/>
                </a:cxn>
                <a:cxn ang="0">
                  <a:pos x="228" y="250"/>
                </a:cxn>
                <a:cxn ang="0">
                  <a:pos x="171" y="279"/>
                </a:cxn>
                <a:cxn ang="0">
                  <a:pos x="161" y="221"/>
                </a:cxn>
                <a:cxn ang="0">
                  <a:pos x="117" y="156"/>
                </a:cxn>
                <a:cxn ang="0">
                  <a:pos x="86" y="192"/>
                </a:cxn>
                <a:cxn ang="0">
                  <a:pos x="80" y="272"/>
                </a:cxn>
                <a:cxn ang="0">
                  <a:pos x="50" y="344"/>
                </a:cxn>
                <a:cxn ang="0">
                  <a:pos x="15" y="384"/>
                </a:cxn>
                <a:cxn ang="0">
                  <a:pos x="0" y="435"/>
                </a:cxn>
              </a:cxnLst>
              <a:rect l="0" t="0" r="r" b="b"/>
              <a:pathLst>
                <a:path w="876" h="883">
                  <a:moveTo>
                    <a:pt x="10" y="453"/>
                  </a:moveTo>
                  <a:lnTo>
                    <a:pt x="40" y="442"/>
                  </a:lnTo>
                  <a:lnTo>
                    <a:pt x="40" y="464"/>
                  </a:lnTo>
                  <a:lnTo>
                    <a:pt x="40" y="476"/>
                  </a:lnTo>
                  <a:lnTo>
                    <a:pt x="70" y="488"/>
                  </a:lnTo>
                  <a:lnTo>
                    <a:pt x="70" y="482"/>
                  </a:lnTo>
                  <a:lnTo>
                    <a:pt x="100" y="519"/>
                  </a:lnTo>
                  <a:lnTo>
                    <a:pt x="131" y="519"/>
                  </a:lnTo>
                  <a:lnTo>
                    <a:pt x="142" y="511"/>
                  </a:lnTo>
                  <a:lnTo>
                    <a:pt x="186" y="548"/>
                  </a:lnTo>
                  <a:lnTo>
                    <a:pt x="208" y="529"/>
                  </a:lnTo>
                  <a:lnTo>
                    <a:pt x="228" y="522"/>
                  </a:lnTo>
                  <a:lnTo>
                    <a:pt x="233" y="511"/>
                  </a:lnTo>
                  <a:lnTo>
                    <a:pt x="272" y="505"/>
                  </a:lnTo>
                  <a:lnTo>
                    <a:pt x="278" y="500"/>
                  </a:lnTo>
                  <a:lnTo>
                    <a:pt x="293" y="505"/>
                  </a:lnTo>
                  <a:lnTo>
                    <a:pt x="293" y="519"/>
                  </a:lnTo>
                  <a:lnTo>
                    <a:pt x="318" y="522"/>
                  </a:lnTo>
                  <a:lnTo>
                    <a:pt x="349" y="511"/>
                  </a:lnTo>
                  <a:lnTo>
                    <a:pt x="369" y="519"/>
                  </a:lnTo>
                  <a:lnTo>
                    <a:pt x="385" y="511"/>
                  </a:lnTo>
                  <a:lnTo>
                    <a:pt x="411" y="529"/>
                  </a:lnTo>
                  <a:lnTo>
                    <a:pt x="436" y="500"/>
                  </a:lnTo>
                  <a:lnTo>
                    <a:pt x="465" y="505"/>
                  </a:lnTo>
                  <a:lnTo>
                    <a:pt x="500" y="500"/>
                  </a:lnTo>
                  <a:lnTo>
                    <a:pt x="515" y="511"/>
                  </a:lnTo>
                  <a:lnTo>
                    <a:pt x="536" y="522"/>
                  </a:lnTo>
                  <a:lnTo>
                    <a:pt x="561" y="563"/>
                  </a:lnTo>
                  <a:lnTo>
                    <a:pt x="557" y="570"/>
                  </a:lnTo>
                  <a:lnTo>
                    <a:pt x="557" y="616"/>
                  </a:lnTo>
                  <a:lnTo>
                    <a:pt x="551" y="657"/>
                  </a:lnTo>
                  <a:lnTo>
                    <a:pt x="561" y="686"/>
                  </a:lnTo>
                  <a:lnTo>
                    <a:pt x="576" y="708"/>
                  </a:lnTo>
                  <a:lnTo>
                    <a:pt x="582" y="726"/>
                  </a:lnTo>
                  <a:lnTo>
                    <a:pt x="561" y="743"/>
                  </a:lnTo>
                  <a:lnTo>
                    <a:pt x="547" y="743"/>
                  </a:lnTo>
                  <a:lnTo>
                    <a:pt x="521" y="791"/>
                  </a:lnTo>
                  <a:lnTo>
                    <a:pt x="547" y="808"/>
                  </a:lnTo>
                  <a:lnTo>
                    <a:pt x="576" y="837"/>
                  </a:lnTo>
                  <a:lnTo>
                    <a:pt x="607" y="883"/>
                  </a:lnTo>
                  <a:lnTo>
                    <a:pt x="638" y="878"/>
                  </a:lnTo>
                  <a:lnTo>
                    <a:pt x="651" y="837"/>
                  </a:lnTo>
                  <a:lnTo>
                    <a:pt x="689" y="808"/>
                  </a:lnTo>
                  <a:lnTo>
                    <a:pt x="708" y="774"/>
                  </a:lnTo>
                  <a:lnTo>
                    <a:pt x="708" y="732"/>
                  </a:lnTo>
                  <a:lnTo>
                    <a:pt x="689" y="708"/>
                  </a:lnTo>
                  <a:lnTo>
                    <a:pt x="683" y="663"/>
                  </a:lnTo>
                  <a:lnTo>
                    <a:pt x="689" y="657"/>
                  </a:lnTo>
                  <a:lnTo>
                    <a:pt x="719" y="686"/>
                  </a:lnTo>
                  <a:lnTo>
                    <a:pt x="728" y="679"/>
                  </a:lnTo>
                  <a:lnTo>
                    <a:pt x="739" y="668"/>
                  </a:lnTo>
                  <a:lnTo>
                    <a:pt x="725" y="639"/>
                  </a:lnTo>
                  <a:lnTo>
                    <a:pt x="725" y="616"/>
                  </a:lnTo>
                  <a:lnTo>
                    <a:pt x="750" y="576"/>
                  </a:lnTo>
                  <a:lnTo>
                    <a:pt x="769" y="563"/>
                  </a:lnTo>
                  <a:lnTo>
                    <a:pt x="775" y="541"/>
                  </a:lnTo>
                  <a:lnTo>
                    <a:pt x="794" y="541"/>
                  </a:lnTo>
                  <a:lnTo>
                    <a:pt x="815" y="522"/>
                  </a:lnTo>
                  <a:lnTo>
                    <a:pt x="815" y="500"/>
                  </a:lnTo>
                  <a:lnTo>
                    <a:pt x="829" y="453"/>
                  </a:lnTo>
                  <a:lnTo>
                    <a:pt x="844" y="453"/>
                  </a:lnTo>
                  <a:lnTo>
                    <a:pt x="854" y="435"/>
                  </a:lnTo>
                  <a:lnTo>
                    <a:pt x="869" y="430"/>
                  </a:lnTo>
                  <a:lnTo>
                    <a:pt x="860" y="418"/>
                  </a:lnTo>
                  <a:lnTo>
                    <a:pt x="876" y="366"/>
                  </a:lnTo>
                  <a:lnTo>
                    <a:pt x="869" y="326"/>
                  </a:lnTo>
                  <a:lnTo>
                    <a:pt x="850" y="315"/>
                  </a:lnTo>
                  <a:lnTo>
                    <a:pt x="841" y="284"/>
                  </a:lnTo>
                  <a:lnTo>
                    <a:pt x="819" y="284"/>
                  </a:lnTo>
                  <a:lnTo>
                    <a:pt x="804" y="267"/>
                  </a:lnTo>
                  <a:lnTo>
                    <a:pt x="804" y="272"/>
                  </a:lnTo>
                  <a:lnTo>
                    <a:pt x="764" y="279"/>
                  </a:lnTo>
                  <a:lnTo>
                    <a:pt x="744" y="255"/>
                  </a:lnTo>
                  <a:lnTo>
                    <a:pt x="739" y="232"/>
                  </a:lnTo>
                  <a:lnTo>
                    <a:pt x="750" y="238"/>
                  </a:lnTo>
                  <a:lnTo>
                    <a:pt x="750" y="203"/>
                  </a:lnTo>
                  <a:lnTo>
                    <a:pt x="728" y="209"/>
                  </a:lnTo>
                  <a:lnTo>
                    <a:pt x="714" y="198"/>
                  </a:lnTo>
                  <a:lnTo>
                    <a:pt x="693" y="198"/>
                  </a:lnTo>
                  <a:lnTo>
                    <a:pt x="626" y="169"/>
                  </a:lnTo>
                  <a:lnTo>
                    <a:pt x="617" y="180"/>
                  </a:lnTo>
                  <a:lnTo>
                    <a:pt x="587" y="192"/>
                  </a:lnTo>
                  <a:lnTo>
                    <a:pt x="576" y="163"/>
                  </a:lnTo>
                  <a:lnTo>
                    <a:pt x="551" y="169"/>
                  </a:lnTo>
                  <a:lnTo>
                    <a:pt x="536" y="145"/>
                  </a:lnTo>
                  <a:lnTo>
                    <a:pt x="490" y="169"/>
                  </a:lnTo>
                  <a:lnTo>
                    <a:pt x="480" y="169"/>
                  </a:lnTo>
                  <a:lnTo>
                    <a:pt x="465" y="156"/>
                  </a:lnTo>
                  <a:lnTo>
                    <a:pt x="461" y="169"/>
                  </a:lnTo>
                  <a:lnTo>
                    <a:pt x="436" y="163"/>
                  </a:lnTo>
                  <a:lnTo>
                    <a:pt x="420" y="140"/>
                  </a:lnTo>
                  <a:lnTo>
                    <a:pt x="404" y="145"/>
                  </a:lnTo>
                  <a:lnTo>
                    <a:pt x="395" y="163"/>
                  </a:lnTo>
                  <a:lnTo>
                    <a:pt x="430" y="238"/>
                  </a:lnTo>
                  <a:lnTo>
                    <a:pt x="430" y="255"/>
                  </a:lnTo>
                  <a:lnTo>
                    <a:pt x="411" y="255"/>
                  </a:lnTo>
                  <a:lnTo>
                    <a:pt x="395" y="238"/>
                  </a:lnTo>
                  <a:lnTo>
                    <a:pt x="379" y="238"/>
                  </a:lnTo>
                  <a:lnTo>
                    <a:pt x="364" y="232"/>
                  </a:lnTo>
                  <a:lnTo>
                    <a:pt x="360" y="185"/>
                  </a:lnTo>
                  <a:lnTo>
                    <a:pt x="360" y="169"/>
                  </a:lnTo>
                  <a:lnTo>
                    <a:pt x="369" y="151"/>
                  </a:lnTo>
                  <a:lnTo>
                    <a:pt x="369" y="128"/>
                  </a:lnTo>
                  <a:lnTo>
                    <a:pt x="430" y="57"/>
                  </a:lnTo>
                  <a:lnTo>
                    <a:pt x="439" y="57"/>
                  </a:lnTo>
                  <a:lnTo>
                    <a:pt x="446" y="39"/>
                  </a:lnTo>
                  <a:lnTo>
                    <a:pt x="436" y="17"/>
                  </a:lnTo>
                  <a:lnTo>
                    <a:pt x="360" y="0"/>
                  </a:lnTo>
                  <a:lnTo>
                    <a:pt x="314" y="34"/>
                  </a:lnTo>
                  <a:lnTo>
                    <a:pt x="298" y="29"/>
                  </a:lnTo>
                  <a:lnTo>
                    <a:pt x="263" y="86"/>
                  </a:lnTo>
                  <a:lnTo>
                    <a:pt x="243" y="86"/>
                  </a:lnTo>
                  <a:lnTo>
                    <a:pt x="221" y="94"/>
                  </a:lnTo>
                  <a:lnTo>
                    <a:pt x="218" y="116"/>
                  </a:lnTo>
                  <a:lnTo>
                    <a:pt x="228" y="140"/>
                  </a:lnTo>
                  <a:lnTo>
                    <a:pt x="253" y="145"/>
                  </a:lnTo>
                  <a:lnTo>
                    <a:pt x="263" y="134"/>
                  </a:lnTo>
                  <a:lnTo>
                    <a:pt x="289" y="140"/>
                  </a:lnTo>
                  <a:lnTo>
                    <a:pt x="289" y="151"/>
                  </a:lnTo>
                  <a:lnTo>
                    <a:pt x="278" y="169"/>
                  </a:lnTo>
                  <a:lnTo>
                    <a:pt x="258" y="169"/>
                  </a:lnTo>
                  <a:lnTo>
                    <a:pt x="263" y="209"/>
                  </a:lnTo>
                  <a:lnTo>
                    <a:pt x="247" y="232"/>
                  </a:lnTo>
                  <a:lnTo>
                    <a:pt x="253" y="255"/>
                  </a:lnTo>
                  <a:lnTo>
                    <a:pt x="237" y="260"/>
                  </a:lnTo>
                  <a:lnTo>
                    <a:pt x="228" y="250"/>
                  </a:lnTo>
                  <a:lnTo>
                    <a:pt x="218" y="255"/>
                  </a:lnTo>
                  <a:lnTo>
                    <a:pt x="183" y="250"/>
                  </a:lnTo>
                  <a:lnTo>
                    <a:pt x="171" y="279"/>
                  </a:lnTo>
                  <a:lnTo>
                    <a:pt x="142" y="272"/>
                  </a:lnTo>
                  <a:lnTo>
                    <a:pt x="146" y="232"/>
                  </a:lnTo>
                  <a:lnTo>
                    <a:pt x="161" y="221"/>
                  </a:lnTo>
                  <a:lnTo>
                    <a:pt x="157" y="209"/>
                  </a:lnTo>
                  <a:lnTo>
                    <a:pt x="125" y="198"/>
                  </a:lnTo>
                  <a:lnTo>
                    <a:pt x="117" y="156"/>
                  </a:lnTo>
                  <a:lnTo>
                    <a:pt x="111" y="169"/>
                  </a:lnTo>
                  <a:lnTo>
                    <a:pt x="86" y="174"/>
                  </a:lnTo>
                  <a:lnTo>
                    <a:pt x="86" y="192"/>
                  </a:lnTo>
                  <a:lnTo>
                    <a:pt x="75" y="214"/>
                  </a:lnTo>
                  <a:lnTo>
                    <a:pt x="86" y="243"/>
                  </a:lnTo>
                  <a:lnTo>
                    <a:pt x="80" y="272"/>
                  </a:lnTo>
                  <a:lnTo>
                    <a:pt x="80" y="301"/>
                  </a:lnTo>
                  <a:lnTo>
                    <a:pt x="65" y="308"/>
                  </a:lnTo>
                  <a:lnTo>
                    <a:pt x="50" y="344"/>
                  </a:lnTo>
                  <a:lnTo>
                    <a:pt x="40" y="349"/>
                  </a:lnTo>
                  <a:lnTo>
                    <a:pt x="40" y="373"/>
                  </a:lnTo>
                  <a:lnTo>
                    <a:pt x="15" y="384"/>
                  </a:lnTo>
                  <a:lnTo>
                    <a:pt x="15" y="401"/>
                  </a:lnTo>
                  <a:lnTo>
                    <a:pt x="15" y="418"/>
                  </a:lnTo>
                  <a:lnTo>
                    <a:pt x="0" y="435"/>
                  </a:lnTo>
                  <a:lnTo>
                    <a:pt x="10" y="453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23"/>
            <p:cNvSpPr>
              <a:spLocks/>
            </p:cNvSpPr>
            <p:nvPr/>
          </p:nvSpPr>
          <p:spPr bwMode="auto">
            <a:xfrm>
              <a:off x="7698780" y="2817322"/>
              <a:ext cx="128076" cy="152797"/>
            </a:xfrm>
            <a:custGeom>
              <a:avLst/>
              <a:gdLst/>
              <a:ahLst/>
              <a:cxnLst>
                <a:cxn ang="0">
                  <a:pos x="0" y="92"/>
                </a:cxn>
                <a:cxn ang="0">
                  <a:pos x="21" y="103"/>
                </a:cxn>
                <a:cxn ang="0">
                  <a:pos x="41" y="98"/>
                </a:cxn>
                <a:cxn ang="0">
                  <a:pos x="51" y="98"/>
                </a:cxn>
                <a:cxn ang="0">
                  <a:pos x="67" y="87"/>
                </a:cxn>
                <a:cxn ang="0">
                  <a:pos x="72" y="69"/>
                </a:cxn>
                <a:cxn ang="0">
                  <a:pos x="82" y="52"/>
                </a:cxn>
                <a:cxn ang="0">
                  <a:pos x="82" y="23"/>
                </a:cxn>
                <a:cxn ang="0">
                  <a:pos x="72" y="4"/>
                </a:cxn>
                <a:cxn ang="0">
                  <a:pos x="62" y="4"/>
                </a:cxn>
                <a:cxn ang="0">
                  <a:pos x="47" y="0"/>
                </a:cxn>
                <a:cxn ang="0">
                  <a:pos x="21" y="11"/>
                </a:cxn>
                <a:cxn ang="0">
                  <a:pos x="6" y="11"/>
                </a:cxn>
                <a:cxn ang="0">
                  <a:pos x="15" y="58"/>
                </a:cxn>
                <a:cxn ang="0">
                  <a:pos x="0" y="92"/>
                </a:cxn>
              </a:cxnLst>
              <a:rect l="0" t="0" r="r" b="b"/>
              <a:pathLst>
                <a:path w="82" h="103">
                  <a:moveTo>
                    <a:pt x="0" y="92"/>
                  </a:moveTo>
                  <a:lnTo>
                    <a:pt x="21" y="103"/>
                  </a:lnTo>
                  <a:lnTo>
                    <a:pt x="41" y="98"/>
                  </a:lnTo>
                  <a:lnTo>
                    <a:pt x="51" y="98"/>
                  </a:lnTo>
                  <a:lnTo>
                    <a:pt x="67" y="87"/>
                  </a:lnTo>
                  <a:lnTo>
                    <a:pt x="72" y="69"/>
                  </a:lnTo>
                  <a:lnTo>
                    <a:pt x="82" y="52"/>
                  </a:lnTo>
                  <a:lnTo>
                    <a:pt x="82" y="23"/>
                  </a:lnTo>
                  <a:lnTo>
                    <a:pt x="72" y="4"/>
                  </a:lnTo>
                  <a:lnTo>
                    <a:pt x="62" y="4"/>
                  </a:lnTo>
                  <a:lnTo>
                    <a:pt x="47" y="0"/>
                  </a:lnTo>
                  <a:lnTo>
                    <a:pt x="21" y="11"/>
                  </a:lnTo>
                  <a:lnTo>
                    <a:pt x="6" y="11"/>
                  </a:lnTo>
                  <a:lnTo>
                    <a:pt x="15" y="58"/>
                  </a:lnTo>
                  <a:lnTo>
                    <a:pt x="0" y="92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24"/>
            <p:cNvSpPr>
              <a:spLocks/>
            </p:cNvSpPr>
            <p:nvPr/>
          </p:nvSpPr>
          <p:spPr bwMode="auto">
            <a:xfrm>
              <a:off x="7698780" y="2948291"/>
              <a:ext cx="265300" cy="169166"/>
            </a:xfrm>
            <a:custGeom>
              <a:avLst/>
              <a:gdLst/>
              <a:ahLst/>
              <a:cxnLst>
                <a:cxn ang="0">
                  <a:pos x="67" y="87"/>
                </a:cxn>
                <a:cxn ang="0">
                  <a:pos x="82" y="92"/>
                </a:cxn>
                <a:cxn ang="0">
                  <a:pos x="103" y="81"/>
                </a:cxn>
                <a:cxn ang="0">
                  <a:pos x="114" y="92"/>
                </a:cxn>
                <a:cxn ang="0">
                  <a:pos x="114" y="104"/>
                </a:cxn>
                <a:cxn ang="0">
                  <a:pos x="124" y="117"/>
                </a:cxn>
                <a:cxn ang="0">
                  <a:pos x="160" y="104"/>
                </a:cxn>
                <a:cxn ang="0">
                  <a:pos x="166" y="63"/>
                </a:cxn>
                <a:cxn ang="0">
                  <a:pos x="170" y="70"/>
                </a:cxn>
                <a:cxn ang="0">
                  <a:pos x="170" y="51"/>
                </a:cxn>
                <a:cxn ang="0">
                  <a:pos x="170" y="41"/>
                </a:cxn>
                <a:cxn ang="0">
                  <a:pos x="149" y="41"/>
                </a:cxn>
                <a:cxn ang="0">
                  <a:pos x="140" y="41"/>
                </a:cxn>
                <a:cxn ang="0">
                  <a:pos x="109" y="29"/>
                </a:cxn>
                <a:cxn ang="0">
                  <a:pos x="93" y="34"/>
                </a:cxn>
                <a:cxn ang="0">
                  <a:pos x="67" y="0"/>
                </a:cxn>
                <a:cxn ang="0">
                  <a:pos x="52" y="11"/>
                </a:cxn>
                <a:cxn ang="0">
                  <a:pos x="42" y="11"/>
                </a:cxn>
                <a:cxn ang="0">
                  <a:pos x="21" y="17"/>
                </a:cxn>
                <a:cxn ang="0">
                  <a:pos x="0" y="5"/>
                </a:cxn>
                <a:cxn ang="0">
                  <a:pos x="21" y="58"/>
                </a:cxn>
                <a:cxn ang="0">
                  <a:pos x="42" y="75"/>
                </a:cxn>
                <a:cxn ang="0">
                  <a:pos x="52" y="70"/>
                </a:cxn>
                <a:cxn ang="0">
                  <a:pos x="73" y="92"/>
                </a:cxn>
                <a:cxn ang="0">
                  <a:pos x="67" y="87"/>
                </a:cxn>
              </a:cxnLst>
              <a:rect l="0" t="0" r="r" b="b"/>
              <a:pathLst>
                <a:path w="170" h="117">
                  <a:moveTo>
                    <a:pt x="67" y="87"/>
                  </a:moveTo>
                  <a:lnTo>
                    <a:pt x="82" y="92"/>
                  </a:lnTo>
                  <a:lnTo>
                    <a:pt x="103" y="81"/>
                  </a:lnTo>
                  <a:lnTo>
                    <a:pt x="114" y="92"/>
                  </a:lnTo>
                  <a:lnTo>
                    <a:pt x="114" y="104"/>
                  </a:lnTo>
                  <a:lnTo>
                    <a:pt x="124" y="117"/>
                  </a:lnTo>
                  <a:lnTo>
                    <a:pt x="160" y="104"/>
                  </a:lnTo>
                  <a:lnTo>
                    <a:pt x="166" y="63"/>
                  </a:lnTo>
                  <a:lnTo>
                    <a:pt x="170" y="70"/>
                  </a:lnTo>
                  <a:lnTo>
                    <a:pt x="170" y="51"/>
                  </a:lnTo>
                  <a:lnTo>
                    <a:pt x="170" y="41"/>
                  </a:lnTo>
                  <a:lnTo>
                    <a:pt x="149" y="41"/>
                  </a:lnTo>
                  <a:lnTo>
                    <a:pt x="140" y="41"/>
                  </a:lnTo>
                  <a:lnTo>
                    <a:pt x="109" y="29"/>
                  </a:lnTo>
                  <a:lnTo>
                    <a:pt x="93" y="34"/>
                  </a:lnTo>
                  <a:lnTo>
                    <a:pt x="67" y="0"/>
                  </a:lnTo>
                  <a:lnTo>
                    <a:pt x="52" y="11"/>
                  </a:lnTo>
                  <a:lnTo>
                    <a:pt x="42" y="11"/>
                  </a:lnTo>
                  <a:lnTo>
                    <a:pt x="21" y="17"/>
                  </a:lnTo>
                  <a:lnTo>
                    <a:pt x="0" y="5"/>
                  </a:lnTo>
                  <a:lnTo>
                    <a:pt x="21" y="58"/>
                  </a:lnTo>
                  <a:lnTo>
                    <a:pt x="42" y="75"/>
                  </a:lnTo>
                  <a:lnTo>
                    <a:pt x="52" y="70"/>
                  </a:lnTo>
                  <a:lnTo>
                    <a:pt x="73" y="92"/>
                  </a:lnTo>
                  <a:lnTo>
                    <a:pt x="67" y="87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25"/>
            <p:cNvSpPr>
              <a:spLocks/>
            </p:cNvSpPr>
            <p:nvPr/>
          </p:nvSpPr>
          <p:spPr bwMode="auto">
            <a:xfrm>
              <a:off x="7964080" y="3073801"/>
              <a:ext cx="388800" cy="152797"/>
            </a:xfrm>
            <a:custGeom>
              <a:avLst/>
              <a:gdLst/>
              <a:ahLst/>
              <a:cxnLst>
                <a:cxn ang="0">
                  <a:pos x="212" y="101"/>
                </a:cxn>
                <a:cxn ang="0">
                  <a:pos x="232" y="101"/>
                </a:cxn>
                <a:cxn ang="0">
                  <a:pos x="232" y="89"/>
                </a:cxn>
                <a:cxn ang="0">
                  <a:pos x="251" y="76"/>
                </a:cxn>
                <a:cxn ang="0">
                  <a:pos x="232" y="71"/>
                </a:cxn>
                <a:cxn ang="0">
                  <a:pos x="232" y="64"/>
                </a:cxn>
                <a:cxn ang="0">
                  <a:pos x="212" y="52"/>
                </a:cxn>
                <a:cxn ang="0">
                  <a:pos x="207" y="23"/>
                </a:cxn>
                <a:cxn ang="0">
                  <a:pos x="191" y="0"/>
                </a:cxn>
                <a:cxn ang="0">
                  <a:pos x="172" y="16"/>
                </a:cxn>
                <a:cxn ang="0">
                  <a:pos x="150" y="11"/>
                </a:cxn>
                <a:cxn ang="0">
                  <a:pos x="126" y="35"/>
                </a:cxn>
                <a:cxn ang="0">
                  <a:pos x="111" y="47"/>
                </a:cxn>
                <a:cxn ang="0">
                  <a:pos x="90" y="35"/>
                </a:cxn>
                <a:cxn ang="0">
                  <a:pos x="61" y="35"/>
                </a:cxn>
                <a:cxn ang="0">
                  <a:pos x="36" y="42"/>
                </a:cxn>
                <a:cxn ang="0">
                  <a:pos x="21" y="35"/>
                </a:cxn>
                <a:cxn ang="0">
                  <a:pos x="0" y="71"/>
                </a:cxn>
                <a:cxn ang="0">
                  <a:pos x="25" y="101"/>
                </a:cxn>
                <a:cxn ang="0">
                  <a:pos x="61" y="105"/>
                </a:cxn>
                <a:cxn ang="0">
                  <a:pos x="115" y="94"/>
                </a:cxn>
                <a:cxn ang="0">
                  <a:pos x="136" y="101"/>
                </a:cxn>
                <a:cxn ang="0">
                  <a:pos x="197" y="94"/>
                </a:cxn>
                <a:cxn ang="0">
                  <a:pos x="212" y="105"/>
                </a:cxn>
                <a:cxn ang="0">
                  <a:pos x="212" y="101"/>
                </a:cxn>
              </a:cxnLst>
              <a:rect l="0" t="0" r="r" b="b"/>
              <a:pathLst>
                <a:path w="251" h="105">
                  <a:moveTo>
                    <a:pt x="212" y="101"/>
                  </a:moveTo>
                  <a:lnTo>
                    <a:pt x="232" y="101"/>
                  </a:lnTo>
                  <a:lnTo>
                    <a:pt x="232" y="89"/>
                  </a:lnTo>
                  <a:lnTo>
                    <a:pt x="251" y="76"/>
                  </a:lnTo>
                  <a:lnTo>
                    <a:pt x="232" y="71"/>
                  </a:lnTo>
                  <a:lnTo>
                    <a:pt x="232" y="64"/>
                  </a:lnTo>
                  <a:lnTo>
                    <a:pt x="212" y="52"/>
                  </a:lnTo>
                  <a:lnTo>
                    <a:pt x="207" y="23"/>
                  </a:lnTo>
                  <a:lnTo>
                    <a:pt x="191" y="0"/>
                  </a:lnTo>
                  <a:lnTo>
                    <a:pt x="172" y="16"/>
                  </a:lnTo>
                  <a:lnTo>
                    <a:pt x="150" y="11"/>
                  </a:lnTo>
                  <a:lnTo>
                    <a:pt x="126" y="35"/>
                  </a:lnTo>
                  <a:lnTo>
                    <a:pt x="111" y="47"/>
                  </a:lnTo>
                  <a:lnTo>
                    <a:pt x="90" y="35"/>
                  </a:lnTo>
                  <a:lnTo>
                    <a:pt x="61" y="35"/>
                  </a:lnTo>
                  <a:lnTo>
                    <a:pt x="36" y="42"/>
                  </a:lnTo>
                  <a:lnTo>
                    <a:pt x="21" y="35"/>
                  </a:lnTo>
                  <a:lnTo>
                    <a:pt x="0" y="71"/>
                  </a:lnTo>
                  <a:lnTo>
                    <a:pt x="25" y="101"/>
                  </a:lnTo>
                  <a:lnTo>
                    <a:pt x="61" y="105"/>
                  </a:lnTo>
                  <a:lnTo>
                    <a:pt x="115" y="94"/>
                  </a:lnTo>
                  <a:lnTo>
                    <a:pt x="136" y="101"/>
                  </a:lnTo>
                  <a:lnTo>
                    <a:pt x="197" y="94"/>
                  </a:lnTo>
                  <a:lnTo>
                    <a:pt x="212" y="105"/>
                  </a:lnTo>
                  <a:lnTo>
                    <a:pt x="212" y="101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26"/>
            <p:cNvSpPr>
              <a:spLocks/>
            </p:cNvSpPr>
            <p:nvPr/>
          </p:nvSpPr>
          <p:spPr bwMode="auto">
            <a:xfrm>
              <a:off x="8160767" y="3302997"/>
              <a:ext cx="141800" cy="223740"/>
            </a:xfrm>
            <a:custGeom>
              <a:avLst/>
              <a:gdLst/>
              <a:ahLst/>
              <a:cxnLst>
                <a:cxn ang="0">
                  <a:pos x="87" y="77"/>
                </a:cxn>
                <a:cxn ang="0">
                  <a:pos x="91" y="70"/>
                </a:cxn>
                <a:cxn ang="0">
                  <a:pos x="91" y="48"/>
                </a:cxn>
                <a:cxn ang="0">
                  <a:pos x="81" y="19"/>
                </a:cxn>
                <a:cxn ang="0">
                  <a:pos x="67" y="0"/>
                </a:cxn>
                <a:cxn ang="0">
                  <a:pos x="62" y="24"/>
                </a:cxn>
                <a:cxn ang="0">
                  <a:pos x="31" y="48"/>
                </a:cxn>
                <a:cxn ang="0">
                  <a:pos x="0" y="63"/>
                </a:cxn>
                <a:cxn ang="0">
                  <a:pos x="6" y="122"/>
                </a:cxn>
                <a:cxn ang="0">
                  <a:pos x="51" y="157"/>
                </a:cxn>
                <a:cxn ang="0">
                  <a:pos x="67" y="122"/>
                </a:cxn>
                <a:cxn ang="0">
                  <a:pos x="67" y="93"/>
                </a:cxn>
                <a:cxn ang="0">
                  <a:pos x="91" y="77"/>
                </a:cxn>
                <a:cxn ang="0">
                  <a:pos x="87" y="77"/>
                </a:cxn>
              </a:cxnLst>
              <a:rect l="0" t="0" r="r" b="b"/>
              <a:pathLst>
                <a:path w="91" h="157">
                  <a:moveTo>
                    <a:pt x="87" y="77"/>
                  </a:moveTo>
                  <a:lnTo>
                    <a:pt x="91" y="70"/>
                  </a:lnTo>
                  <a:lnTo>
                    <a:pt x="91" y="48"/>
                  </a:lnTo>
                  <a:lnTo>
                    <a:pt x="81" y="19"/>
                  </a:lnTo>
                  <a:lnTo>
                    <a:pt x="67" y="0"/>
                  </a:lnTo>
                  <a:lnTo>
                    <a:pt x="62" y="24"/>
                  </a:lnTo>
                  <a:lnTo>
                    <a:pt x="31" y="48"/>
                  </a:lnTo>
                  <a:lnTo>
                    <a:pt x="0" y="63"/>
                  </a:lnTo>
                  <a:lnTo>
                    <a:pt x="6" y="122"/>
                  </a:lnTo>
                  <a:lnTo>
                    <a:pt x="51" y="157"/>
                  </a:lnTo>
                  <a:lnTo>
                    <a:pt x="67" y="122"/>
                  </a:lnTo>
                  <a:lnTo>
                    <a:pt x="67" y="93"/>
                  </a:lnTo>
                  <a:lnTo>
                    <a:pt x="91" y="77"/>
                  </a:lnTo>
                  <a:lnTo>
                    <a:pt x="87" y="77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27"/>
            <p:cNvSpPr>
              <a:spLocks/>
            </p:cNvSpPr>
            <p:nvPr/>
          </p:nvSpPr>
          <p:spPr bwMode="auto">
            <a:xfrm>
              <a:off x="8293418" y="3302997"/>
              <a:ext cx="155521" cy="376537"/>
            </a:xfrm>
            <a:custGeom>
              <a:avLst/>
              <a:gdLst/>
              <a:ahLst/>
              <a:cxnLst>
                <a:cxn ang="0">
                  <a:pos x="50" y="250"/>
                </a:cxn>
                <a:cxn ang="0">
                  <a:pos x="79" y="261"/>
                </a:cxn>
                <a:cxn ang="0">
                  <a:pos x="94" y="255"/>
                </a:cxn>
                <a:cxn ang="0">
                  <a:pos x="94" y="232"/>
                </a:cxn>
                <a:cxn ang="0">
                  <a:pos x="85" y="215"/>
                </a:cxn>
                <a:cxn ang="0">
                  <a:pos x="85" y="197"/>
                </a:cxn>
                <a:cxn ang="0">
                  <a:pos x="79" y="168"/>
                </a:cxn>
                <a:cxn ang="0">
                  <a:pos x="94" y="135"/>
                </a:cxn>
                <a:cxn ang="0">
                  <a:pos x="89" y="87"/>
                </a:cxn>
                <a:cxn ang="0">
                  <a:pos x="94" y="63"/>
                </a:cxn>
                <a:cxn ang="0">
                  <a:pos x="100" y="47"/>
                </a:cxn>
                <a:cxn ang="0">
                  <a:pos x="79" y="53"/>
                </a:cxn>
                <a:cxn ang="0">
                  <a:pos x="64" y="47"/>
                </a:cxn>
                <a:cxn ang="0">
                  <a:pos x="54" y="18"/>
                </a:cxn>
                <a:cxn ang="0">
                  <a:pos x="44" y="0"/>
                </a:cxn>
                <a:cxn ang="0">
                  <a:pos x="35" y="5"/>
                </a:cxn>
                <a:cxn ang="0">
                  <a:pos x="29" y="29"/>
                </a:cxn>
                <a:cxn ang="0">
                  <a:pos x="19" y="47"/>
                </a:cxn>
                <a:cxn ang="0">
                  <a:pos x="10" y="47"/>
                </a:cxn>
                <a:cxn ang="0">
                  <a:pos x="5" y="70"/>
                </a:cxn>
                <a:cxn ang="0">
                  <a:pos x="0" y="77"/>
                </a:cxn>
                <a:cxn ang="0">
                  <a:pos x="10" y="111"/>
                </a:cxn>
                <a:cxn ang="0">
                  <a:pos x="19" y="135"/>
                </a:cxn>
                <a:cxn ang="0">
                  <a:pos x="14" y="145"/>
                </a:cxn>
                <a:cxn ang="0">
                  <a:pos x="19" y="174"/>
                </a:cxn>
                <a:cxn ang="0">
                  <a:pos x="29" y="221"/>
                </a:cxn>
                <a:cxn ang="0">
                  <a:pos x="50" y="250"/>
                </a:cxn>
              </a:cxnLst>
              <a:rect l="0" t="0" r="r" b="b"/>
              <a:pathLst>
                <a:path w="100" h="261">
                  <a:moveTo>
                    <a:pt x="50" y="250"/>
                  </a:moveTo>
                  <a:lnTo>
                    <a:pt x="79" y="261"/>
                  </a:lnTo>
                  <a:lnTo>
                    <a:pt x="94" y="255"/>
                  </a:lnTo>
                  <a:lnTo>
                    <a:pt x="94" y="232"/>
                  </a:lnTo>
                  <a:lnTo>
                    <a:pt x="85" y="215"/>
                  </a:lnTo>
                  <a:lnTo>
                    <a:pt x="85" y="197"/>
                  </a:lnTo>
                  <a:lnTo>
                    <a:pt x="79" y="168"/>
                  </a:lnTo>
                  <a:lnTo>
                    <a:pt x="94" y="135"/>
                  </a:lnTo>
                  <a:lnTo>
                    <a:pt x="89" y="87"/>
                  </a:lnTo>
                  <a:lnTo>
                    <a:pt x="94" y="63"/>
                  </a:lnTo>
                  <a:lnTo>
                    <a:pt x="100" y="47"/>
                  </a:lnTo>
                  <a:lnTo>
                    <a:pt x="79" y="53"/>
                  </a:lnTo>
                  <a:lnTo>
                    <a:pt x="64" y="47"/>
                  </a:lnTo>
                  <a:lnTo>
                    <a:pt x="54" y="18"/>
                  </a:lnTo>
                  <a:lnTo>
                    <a:pt x="44" y="0"/>
                  </a:lnTo>
                  <a:lnTo>
                    <a:pt x="35" y="5"/>
                  </a:lnTo>
                  <a:lnTo>
                    <a:pt x="29" y="29"/>
                  </a:lnTo>
                  <a:lnTo>
                    <a:pt x="19" y="47"/>
                  </a:lnTo>
                  <a:lnTo>
                    <a:pt x="10" y="47"/>
                  </a:lnTo>
                  <a:lnTo>
                    <a:pt x="5" y="70"/>
                  </a:lnTo>
                  <a:lnTo>
                    <a:pt x="0" y="77"/>
                  </a:lnTo>
                  <a:lnTo>
                    <a:pt x="10" y="111"/>
                  </a:lnTo>
                  <a:lnTo>
                    <a:pt x="19" y="135"/>
                  </a:lnTo>
                  <a:lnTo>
                    <a:pt x="14" y="145"/>
                  </a:lnTo>
                  <a:lnTo>
                    <a:pt x="19" y="174"/>
                  </a:lnTo>
                  <a:lnTo>
                    <a:pt x="29" y="221"/>
                  </a:lnTo>
                  <a:lnTo>
                    <a:pt x="50" y="250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28"/>
            <p:cNvSpPr>
              <a:spLocks/>
            </p:cNvSpPr>
            <p:nvPr/>
          </p:nvSpPr>
          <p:spPr bwMode="auto">
            <a:xfrm>
              <a:off x="8362029" y="3122916"/>
              <a:ext cx="224134" cy="251024"/>
            </a:xfrm>
            <a:custGeom>
              <a:avLst/>
              <a:gdLst/>
              <a:ahLst/>
              <a:cxnLst>
                <a:cxn ang="0">
                  <a:pos x="60" y="169"/>
                </a:cxn>
                <a:cxn ang="0">
                  <a:pos x="71" y="162"/>
                </a:cxn>
                <a:cxn ang="0">
                  <a:pos x="71" y="174"/>
                </a:cxn>
                <a:cxn ang="0">
                  <a:pos x="117" y="162"/>
                </a:cxn>
                <a:cxn ang="0">
                  <a:pos x="127" y="123"/>
                </a:cxn>
                <a:cxn ang="0">
                  <a:pos x="127" y="104"/>
                </a:cxn>
                <a:cxn ang="0">
                  <a:pos x="136" y="87"/>
                </a:cxn>
                <a:cxn ang="0">
                  <a:pos x="136" y="70"/>
                </a:cxn>
                <a:cxn ang="0">
                  <a:pos x="143" y="65"/>
                </a:cxn>
                <a:cxn ang="0">
                  <a:pos x="136" y="29"/>
                </a:cxn>
                <a:cxn ang="0">
                  <a:pos x="127" y="17"/>
                </a:cxn>
                <a:cxn ang="0">
                  <a:pos x="132" y="0"/>
                </a:cxn>
                <a:cxn ang="0">
                  <a:pos x="121" y="7"/>
                </a:cxn>
                <a:cxn ang="0">
                  <a:pos x="102" y="12"/>
                </a:cxn>
                <a:cxn ang="0">
                  <a:pos x="91" y="29"/>
                </a:cxn>
                <a:cxn ang="0">
                  <a:pos x="75" y="29"/>
                </a:cxn>
                <a:cxn ang="0">
                  <a:pos x="56" y="46"/>
                </a:cxn>
                <a:cxn ang="0">
                  <a:pos x="50" y="41"/>
                </a:cxn>
                <a:cxn ang="0">
                  <a:pos x="35" y="36"/>
                </a:cxn>
                <a:cxn ang="0">
                  <a:pos x="35" y="58"/>
                </a:cxn>
                <a:cxn ang="0">
                  <a:pos x="0" y="111"/>
                </a:cxn>
                <a:cxn ang="0">
                  <a:pos x="0" y="123"/>
                </a:cxn>
                <a:cxn ang="0">
                  <a:pos x="10" y="140"/>
                </a:cxn>
                <a:cxn ang="0">
                  <a:pos x="15" y="169"/>
                </a:cxn>
                <a:cxn ang="0">
                  <a:pos x="35" y="174"/>
                </a:cxn>
                <a:cxn ang="0">
                  <a:pos x="60" y="162"/>
                </a:cxn>
                <a:cxn ang="0">
                  <a:pos x="60" y="169"/>
                </a:cxn>
              </a:cxnLst>
              <a:rect l="0" t="0" r="r" b="b"/>
              <a:pathLst>
                <a:path w="143" h="174">
                  <a:moveTo>
                    <a:pt x="60" y="169"/>
                  </a:moveTo>
                  <a:lnTo>
                    <a:pt x="71" y="162"/>
                  </a:lnTo>
                  <a:lnTo>
                    <a:pt x="71" y="174"/>
                  </a:lnTo>
                  <a:lnTo>
                    <a:pt x="117" y="162"/>
                  </a:lnTo>
                  <a:lnTo>
                    <a:pt x="127" y="123"/>
                  </a:lnTo>
                  <a:lnTo>
                    <a:pt x="127" y="104"/>
                  </a:lnTo>
                  <a:lnTo>
                    <a:pt x="136" y="87"/>
                  </a:lnTo>
                  <a:lnTo>
                    <a:pt x="136" y="70"/>
                  </a:lnTo>
                  <a:lnTo>
                    <a:pt x="143" y="65"/>
                  </a:lnTo>
                  <a:lnTo>
                    <a:pt x="136" y="29"/>
                  </a:lnTo>
                  <a:lnTo>
                    <a:pt x="127" y="17"/>
                  </a:lnTo>
                  <a:lnTo>
                    <a:pt x="132" y="0"/>
                  </a:lnTo>
                  <a:lnTo>
                    <a:pt x="121" y="7"/>
                  </a:lnTo>
                  <a:lnTo>
                    <a:pt x="102" y="12"/>
                  </a:lnTo>
                  <a:lnTo>
                    <a:pt x="91" y="29"/>
                  </a:lnTo>
                  <a:lnTo>
                    <a:pt x="75" y="29"/>
                  </a:lnTo>
                  <a:lnTo>
                    <a:pt x="56" y="46"/>
                  </a:lnTo>
                  <a:lnTo>
                    <a:pt x="50" y="41"/>
                  </a:lnTo>
                  <a:lnTo>
                    <a:pt x="35" y="36"/>
                  </a:lnTo>
                  <a:lnTo>
                    <a:pt x="35" y="58"/>
                  </a:lnTo>
                  <a:lnTo>
                    <a:pt x="0" y="111"/>
                  </a:lnTo>
                  <a:lnTo>
                    <a:pt x="0" y="123"/>
                  </a:lnTo>
                  <a:lnTo>
                    <a:pt x="10" y="140"/>
                  </a:lnTo>
                  <a:lnTo>
                    <a:pt x="15" y="169"/>
                  </a:lnTo>
                  <a:lnTo>
                    <a:pt x="35" y="174"/>
                  </a:lnTo>
                  <a:lnTo>
                    <a:pt x="60" y="162"/>
                  </a:lnTo>
                  <a:lnTo>
                    <a:pt x="60" y="169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29"/>
            <p:cNvSpPr>
              <a:spLocks/>
            </p:cNvSpPr>
            <p:nvPr/>
          </p:nvSpPr>
          <p:spPr bwMode="auto">
            <a:xfrm>
              <a:off x="5654139" y="3674075"/>
              <a:ext cx="1120665" cy="1064124"/>
            </a:xfrm>
            <a:custGeom>
              <a:avLst/>
              <a:gdLst/>
              <a:ahLst/>
              <a:cxnLst>
                <a:cxn ang="0">
                  <a:pos x="0" y="286"/>
                </a:cxn>
                <a:cxn ang="0">
                  <a:pos x="19" y="315"/>
                </a:cxn>
                <a:cxn ang="0">
                  <a:pos x="14" y="380"/>
                </a:cxn>
                <a:cxn ang="0">
                  <a:pos x="25" y="437"/>
                </a:cxn>
                <a:cxn ang="0">
                  <a:pos x="35" y="508"/>
                </a:cxn>
                <a:cxn ang="0">
                  <a:pos x="45" y="555"/>
                </a:cxn>
                <a:cxn ang="0">
                  <a:pos x="39" y="577"/>
                </a:cxn>
                <a:cxn ang="0">
                  <a:pos x="89" y="705"/>
                </a:cxn>
                <a:cxn ang="0">
                  <a:pos x="96" y="729"/>
                </a:cxn>
                <a:cxn ang="0">
                  <a:pos x="126" y="689"/>
                </a:cxn>
                <a:cxn ang="0">
                  <a:pos x="115" y="653"/>
                </a:cxn>
                <a:cxn ang="0">
                  <a:pos x="126" y="635"/>
                </a:cxn>
                <a:cxn ang="0">
                  <a:pos x="136" y="572"/>
                </a:cxn>
                <a:cxn ang="0">
                  <a:pos x="121" y="543"/>
                </a:cxn>
                <a:cxn ang="0">
                  <a:pos x="151" y="536"/>
                </a:cxn>
                <a:cxn ang="0">
                  <a:pos x="171" y="543"/>
                </a:cxn>
                <a:cxn ang="0">
                  <a:pos x="196" y="519"/>
                </a:cxn>
                <a:cxn ang="0">
                  <a:pos x="246" y="519"/>
                </a:cxn>
                <a:cxn ang="0">
                  <a:pos x="246" y="484"/>
                </a:cxn>
                <a:cxn ang="0">
                  <a:pos x="312" y="471"/>
                </a:cxn>
                <a:cxn ang="0">
                  <a:pos x="362" y="414"/>
                </a:cxn>
                <a:cxn ang="0">
                  <a:pos x="394" y="373"/>
                </a:cxn>
                <a:cxn ang="0">
                  <a:pos x="408" y="380"/>
                </a:cxn>
                <a:cxn ang="0">
                  <a:pos x="444" y="361"/>
                </a:cxn>
                <a:cxn ang="0">
                  <a:pos x="449" y="310"/>
                </a:cxn>
                <a:cxn ang="0">
                  <a:pos x="465" y="291"/>
                </a:cxn>
                <a:cxn ang="0">
                  <a:pos x="499" y="267"/>
                </a:cxn>
                <a:cxn ang="0">
                  <a:pos x="519" y="245"/>
                </a:cxn>
                <a:cxn ang="0">
                  <a:pos x="565" y="267"/>
                </a:cxn>
                <a:cxn ang="0">
                  <a:pos x="615" y="257"/>
                </a:cxn>
                <a:cxn ang="0">
                  <a:pos x="631" y="320"/>
                </a:cxn>
                <a:cxn ang="0">
                  <a:pos x="681" y="303"/>
                </a:cxn>
                <a:cxn ang="0">
                  <a:pos x="716" y="281"/>
                </a:cxn>
                <a:cxn ang="0">
                  <a:pos x="691" y="245"/>
                </a:cxn>
                <a:cxn ang="0">
                  <a:pos x="691" y="169"/>
                </a:cxn>
                <a:cxn ang="0">
                  <a:pos x="697" y="117"/>
                </a:cxn>
                <a:cxn ang="0">
                  <a:pos x="645" y="70"/>
                </a:cxn>
                <a:cxn ang="0">
                  <a:pos x="606" y="63"/>
                </a:cxn>
                <a:cxn ang="0">
                  <a:pos x="540" y="88"/>
                </a:cxn>
                <a:cxn ang="0">
                  <a:pos x="504" y="77"/>
                </a:cxn>
                <a:cxn ang="0">
                  <a:pos x="454" y="80"/>
                </a:cxn>
                <a:cxn ang="0">
                  <a:pos x="429" y="63"/>
                </a:cxn>
                <a:cxn ang="0">
                  <a:pos x="408" y="63"/>
                </a:cxn>
                <a:cxn ang="0">
                  <a:pos x="362" y="88"/>
                </a:cxn>
                <a:cxn ang="0">
                  <a:pos x="322" y="106"/>
                </a:cxn>
                <a:cxn ang="0">
                  <a:pos x="262" y="77"/>
                </a:cxn>
                <a:cxn ang="0">
                  <a:pos x="207" y="46"/>
                </a:cxn>
                <a:cxn ang="0">
                  <a:pos x="171" y="0"/>
                </a:cxn>
                <a:cxn ang="0">
                  <a:pos x="111" y="17"/>
                </a:cxn>
                <a:cxn ang="0">
                  <a:pos x="105" y="46"/>
                </a:cxn>
                <a:cxn ang="0">
                  <a:pos x="161" y="63"/>
                </a:cxn>
                <a:cxn ang="0">
                  <a:pos x="89" y="106"/>
                </a:cxn>
                <a:cxn ang="0">
                  <a:pos x="115" y="135"/>
                </a:cxn>
                <a:cxn ang="0">
                  <a:pos x="96" y="146"/>
                </a:cxn>
                <a:cxn ang="0">
                  <a:pos x="70" y="151"/>
                </a:cxn>
                <a:cxn ang="0">
                  <a:pos x="76" y="175"/>
                </a:cxn>
                <a:cxn ang="0">
                  <a:pos x="29" y="180"/>
                </a:cxn>
                <a:cxn ang="0">
                  <a:pos x="35" y="209"/>
                </a:cxn>
                <a:cxn ang="0">
                  <a:pos x="4" y="215"/>
                </a:cxn>
              </a:cxnLst>
              <a:rect l="0" t="0" r="r" b="b"/>
              <a:pathLst>
                <a:path w="716" h="734">
                  <a:moveTo>
                    <a:pt x="0" y="215"/>
                  </a:moveTo>
                  <a:lnTo>
                    <a:pt x="0" y="286"/>
                  </a:lnTo>
                  <a:lnTo>
                    <a:pt x="14" y="303"/>
                  </a:lnTo>
                  <a:lnTo>
                    <a:pt x="19" y="315"/>
                  </a:lnTo>
                  <a:lnTo>
                    <a:pt x="14" y="354"/>
                  </a:lnTo>
                  <a:lnTo>
                    <a:pt x="14" y="380"/>
                  </a:lnTo>
                  <a:lnTo>
                    <a:pt x="29" y="408"/>
                  </a:lnTo>
                  <a:lnTo>
                    <a:pt x="25" y="437"/>
                  </a:lnTo>
                  <a:lnTo>
                    <a:pt x="35" y="478"/>
                  </a:lnTo>
                  <a:lnTo>
                    <a:pt x="35" y="508"/>
                  </a:lnTo>
                  <a:lnTo>
                    <a:pt x="45" y="536"/>
                  </a:lnTo>
                  <a:lnTo>
                    <a:pt x="45" y="555"/>
                  </a:lnTo>
                  <a:lnTo>
                    <a:pt x="39" y="565"/>
                  </a:lnTo>
                  <a:lnTo>
                    <a:pt x="39" y="577"/>
                  </a:lnTo>
                  <a:lnTo>
                    <a:pt x="76" y="665"/>
                  </a:lnTo>
                  <a:lnTo>
                    <a:pt x="89" y="705"/>
                  </a:lnTo>
                  <a:lnTo>
                    <a:pt x="101" y="718"/>
                  </a:lnTo>
                  <a:lnTo>
                    <a:pt x="96" y="729"/>
                  </a:lnTo>
                  <a:lnTo>
                    <a:pt x="111" y="734"/>
                  </a:lnTo>
                  <a:lnTo>
                    <a:pt x="126" y="689"/>
                  </a:lnTo>
                  <a:lnTo>
                    <a:pt x="121" y="665"/>
                  </a:lnTo>
                  <a:lnTo>
                    <a:pt x="115" y="653"/>
                  </a:lnTo>
                  <a:lnTo>
                    <a:pt x="96" y="635"/>
                  </a:lnTo>
                  <a:lnTo>
                    <a:pt x="126" y="635"/>
                  </a:lnTo>
                  <a:lnTo>
                    <a:pt x="130" y="612"/>
                  </a:lnTo>
                  <a:lnTo>
                    <a:pt x="136" y="572"/>
                  </a:lnTo>
                  <a:lnTo>
                    <a:pt x="121" y="555"/>
                  </a:lnTo>
                  <a:lnTo>
                    <a:pt x="121" y="543"/>
                  </a:lnTo>
                  <a:lnTo>
                    <a:pt x="140" y="531"/>
                  </a:lnTo>
                  <a:lnTo>
                    <a:pt x="151" y="536"/>
                  </a:lnTo>
                  <a:lnTo>
                    <a:pt x="161" y="555"/>
                  </a:lnTo>
                  <a:lnTo>
                    <a:pt x="171" y="543"/>
                  </a:lnTo>
                  <a:lnTo>
                    <a:pt x="186" y="526"/>
                  </a:lnTo>
                  <a:lnTo>
                    <a:pt x="196" y="519"/>
                  </a:lnTo>
                  <a:lnTo>
                    <a:pt x="215" y="519"/>
                  </a:lnTo>
                  <a:lnTo>
                    <a:pt x="246" y="519"/>
                  </a:lnTo>
                  <a:lnTo>
                    <a:pt x="257" y="495"/>
                  </a:lnTo>
                  <a:lnTo>
                    <a:pt x="246" y="484"/>
                  </a:lnTo>
                  <a:lnTo>
                    <a:pt x="303" y="466"/>
                  </a:lnTo>
                  <a:lnTo>
                    <a:pt x="312" y="471"/>
                  </a:lnTo>
                  <a:lnTo>
                    <a:pt x="358" y="426"/>
                  </a:lnTo>
                  <a:lnTo>
                    <a:pt x="362" y="414"/>
                  </a:lnTo>
                  <a:lnTo>
                    <a:pt x="362" y="408"/>
                  </a:lnTo>
                  <a:lnTo>
                    <a:pt x="394" y="373"/>
                  </a:lnTo>
                  <a:lnTo>
                    <a:pt x="404" y="368"/>
                  </a:lnTo>
                  <a:lnTo>
                    <a:pt x="408" y="380"/>
                  </a:lnTo>
                  <a:lnTo>
                    <a:pt x="423" y="373"/>
                  </a:lnTo>
                  <a:lnTo>
                    <a:pt x="444" y="361"/>
                  </a:lnTo>
                  <a:lnTo>
                    <a:pt x="454" y="332"/>
                  </a:lnTo>
                  <a:lnTo>
                    <a:pt x="449" y="310"/>
                  </a:lnTo>
                  <a:lnTo>
                    <a:pt x="439" y="303"/>
                  </a:lnTo>
                  <a:lnTo>
                    <a:pt x="465" y="291"/>
                  </a:lnTo>
                  <a:lnTo>
                    <a:pt x="469" y="281"/>
                  </a:lnTo>
                  <a:lnTo>
                    <a:pt x="499" y="267"/>
                  </a:lnTo>
                  <a:lnTo>
                    <a:pt x="499" y="262"/>
                  </a:lnTo>
                  <a:lnTo>
                    <a:pt x="519" y="245"/>
                  </a:lnTo>
                  <a:lnTo>
                    <a:pt x="540" y="245"/>
                  </a:lnTo>
                  <a:lnTo>
                    <a:pt x="565" y="267"/>
                  </a:lnTo>
                  <a:lnTo>
                    <a:pt x="584" y="274"/>
                  </a:lnTo>
                  <a:lnTo>
                    <a:pt x="615" y="257"/>
                  </a:lnTo>
                  <a:lnTo>
                    <a:pt x="635" y="262"/>
                  </a:lnTo>
                  <a:lnTo>
                    <a:pt x="631" y="320"/>
                  </a:lnTo>
                  <a:lnTo>
                    <a:pt x="660" y="349"/>
                  </a:lnTo>
                  <a:lnTo>
                    <a:pt x="681" y="303"/>
                  </a:lnTo>
                  <a:lnTo>
                    <a:pt x="697" y="303"/>
                  </a:lnTo>
                  <a:lnTo>
                    <a:pt x="716" y="281"/>
                  </a:lnTo>
                  <a:lnTo>
                    <a:pt x="710" y="267"/>
                  </a:lnTo>
                  <a:lnTo>
                    <a:pt x="691" y="245"/>
                  </a:lnTo>
                  <a:lnTo>
                    <a:pt x="685" y="215"/>
                  </a:lnTo>
                  <a:lnTo>
                    <a:pt x="691" y="169"/>
                  </a:lnTo>
                  <a:lnTo>
                    <a:pt x="691" y="122"/>
                  </a:lnTo>
                  <a:lnTo>
                    <a:pt x="697" y="117"/>
                  </a:lnTo>
                  <a:lnTo>
                    <a:pt x="670" y="80"/>
                  </a:lnTo>
                  <a:lnTo>
                    <a:pt x="645" y="70"/>
                  </a:lnTo>
                  <a:lnTo>
                    <a:pt x="635" y="58"/>
                  </a:lnTo>
                  <a:lnTo>
                    <a:pt x="606" y="63"/>
                  </a:lnTo>
                  <a:lnTo>
                    <a:pt x="570" y="58"/>
                  </a:lnTo>
                  <a:lnTo>
                    <a:pt x="540" y="88"/>
                  </a:lnTo>
                  <a:lnTo>
                    <a:pt x="519" y="70"/>
                  </a:lnTo>
                  <a:lnTo>
                    <a:pt x="504" y="77"/>
                  </a:lnTo>
                  <a:lnTo>
                    <a:pt x="484" y="70"/>
                  </a:lnTo>
                  <a:lnTo>
                    <a:pt x="454" y="80"/>
                  </a:lnTo>
                  <a:lnTo>
                    <a:pt x="429" y="77"/>
                  </a:lnTo>
                  <a:lnTo>
                    <a:pt x="429" y="63"/>
                  </a:lnTo>
                  <a:lnTo>
                    <a:pt x="413" y="51"/>
                  </a:lnTo>
                  <a:lnTo>
                    <a:pt x="408" y="63"/>
                  </a:lnTo>
                  <a:lnTo>
                    <a:pt x="368" y="70"/>
                  </a:lnTo>
                  <a:lnTo>
                    <a:pt x="362" y="88"/>
                  </a:lnTo>
                  <a:lnTo>
                    <a:pt x="343" y="88"/>
                  </a:lnTo>
                  <a:lnTo>
                    <a:pt x="322" y="106"/>
                  </a:lnTo>
                  <a:lnTo>
                    <a:pt x="272" y="70"/>
                  </a:lnTo>
                  <a:lnTo>
                    <a:pt x="262" y="77"/>
                  </a:lnTo>
                  <a:lnTo>
                    <a:pt x="237" y="77"/>
                  </a:lnTo>
                  <a:lnTo>
                    <a:pt x="207" y="46"/>
                  </a:lnTo>
                  <a:lnTo>
                    <a:pt x="176" y="41"/>
                  </a:lnTo>
                  <a:lnTo>
                    <a:pt x="171" y="0"/>
                  </a:lnTo>
                  <a:lnTo>
                    <a:pt x="140" y="12"/>
                  </a:lnTo>
                  <a:lnTo>
                    <a:pt x="111" y="17"/>
                  </a:lnTo>
                  <a:lnTo>
                    <a:pt x="111" y="34"/>
                  </a:lnTo>
                  <a:lnTo>
                    <a:pt x="105" y="46"/>
                  </a:lnTo>
                  <a:lnTo>
                    <a:pt x="151" y="46"/>
                  </a:lnTo>
                  <a:lnTo>
                    <a:pt x="161" y="63"/>
                  </a:lnTo>
                  <a:lnTo>
                    <a:pt x="96" y="92"/>
                  </a:lnTo>
                  <a:lnTo>
                    <a:pt x="89" y="106"/>
                  </a:lnTo>
                  <a:lnTo>
                    <a:pt x="126" y="135"/>
                  </a:lnTo>
                  <a:lnTo>
                    <a:pt x="115" y="135"/>
                  </a:lnTo>
                  <a:lnTo>
                    <a:pt x="111" y="140"/>
                  </a:lnTo>
                  <a:lnTo>
                    <a:pt x="96" y="146"/>
                  </a:lnTo>
                  <a:lnTo>
                    <a:pt x="80" y="135"/>
                  </a:lnTo>
                  <a:lnTo>
                    <a:pt x="70" y="151"/>
                  </a:lnTo>
                  <a:lnTo>
                    <a:pt x="76" y="163"/>
                  </a:lnTo>
                  <a:lnTo>
                    <a:pt x="76" y="175"/>
                  </a:lnTo>
                  <a:lnTo>
                    <a:pt x="51" y="169"/>
                  </a:lnTo>
                  <a:lnTo>
                    <a:pt x="29" y="180"/>
                  </a:lnTo>
                  <a:lnTo>
                    <a:pt x="39" y="209"/>
                  </a:lnTo>
                  <a:lnTo>
                    <a:pt x="35" y="209"/>
                  </a:lnTo>
                  <a:lnTo>
                    <a:pt x="19" y="215"/>
                  </a:lnTo>
                  <a:lnTo>
                    <a:pt x="4" y="215"/>
                  </a:lnTo>
                  <a:lnTo>
                    <a:pt x="0" y="215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30"/>
            <p:cNvSpPr>
              <a:spLocks/>
            </p:cNvSpPr>
            <p:nvPr/>
          </p:nvSpPr>
          <p:spPr bwMode="auto">
            <a:xfrm>
              <a:off x="5805087" y="4208865"/>
              <a:ext cx="626656" cy="1009554"/>
            </a:xfrm>
            <a:custGeom>
              <a:avLst/>
              <a:gdLst/>
              <a:ahLst/>
              <a:cxnLst>
                <a:cxn ang="0">
                  <a:pos x="31" y="426"/>
                </a:cxn>
                <a:cxn ang="0">
                  <a:pos x="56" y="514"/>
                </a:cxn>
                <a:cxn ang="0">
                  <a:pos x="75" y="578"/>
                </a:cxn>
                <a:cxn ang="0">
                  <a:pos x="120" y="589"/>
                </a:cxn>
                <a:cxn ang="0">
                  <a:pos x="151" y="648"/>
                </a:cxn>
                <a:cxn ang="0">
                  <a:pos x="186" y="654"/>
                </a:cxn>
                <a:cxn ang="0">
                  <a:pos x="201" y="688"/>
                </a:cxn>
                <a:cxn ang="0">
                  <a:pos x="252" y="677"/>
                </a:cxn>
                <a:cxn ang="0">
                  <a:pos x="293" y="659"/>
                </a:cxn>
                <a:cxn ang="0">
                  <a:pos x="323" y="659"/>
                </a:cxn>
                <a:cxn ang="0">
                  <a:pos x="323" y="637"/>
                </a:cxn>
                <a:cxn ang="0">
                  <a:pos x="323" y="607"/>
                </a:cxn>
                <a:cxn ang="0">
                  <a:pos x="323" y="578"/>
                </a:cxn>
                <a:cxn ang="0">
                  <a:pos x="353" y="566"/>
                </a:cxn>
                <a:cxn ang="0">
                  <a:pos x="384" y="566"/>
                </a:cxn>
                <a:cxn ang="0">
                  <a:pos x="403" y="538"/>
                </a:cxn>
                <a:cxn ang="0">
                  <a:pos x="384" y="502"/>
                </a:cxn>
                <a:cxn ang="0">
                  <a:pos x="337" y="455"/>
                </a:cxn>
                <a:cxn ang="0">
                  <a:pos x="307" y="461"/>
                </a:cxn>
                <a:cxn ang="0">
                  <a:pos x="267" y="467"/>
                </a:cxn>
                <a:cxn ang="0">
                  <a:pos x="261" y="432"/>
                </a:cxn>
                <a:cxn ang="0">
                  <a:pos x="307" y="432"/>
                </a:cxn>
                <a:cxn ang="0">
                  <a:pos x="247" y="392"/>
                </a:cxn>
                <a:cxn ang="0">
                  <a:pos x="252" y="326"/>
                </a:cxn>
                <a:cxn ang="0">
                  <a:pos x="293" y="326"/>
                </a:cxn>
                <a:cxn ang="0">
                  <a:pos x="286" y="303"/>
                </a:cxn>
                <a:cxn ang="0">
                  <a:pos x="298" y="251"/>
                </a:cxn>
                <a:cxn ang="0">
                  <a:pos x="307" y="198"/>
                </a:cxn>
                <a:cxn ang="0">
                  <a:pos x="323" y="169"/>
                </a:cxn>
                <a:cxn ang="0">
                  <a:pos x="312" y="118"/>
                </a:cxn>
                <a:cxn ang="0">
                  <a:pos x="332" y="94"/>
                </a:cxn>
                <a:cxn ang="0">
                  <a:pos x="332" y="63"/>
                </a:cxn>
                <a:cxn ang="0">
                  <a:pos x="328" y="41"/>
                </a:cxn>
                <a:cxn ang="0">
                  <a:pos x="312" y="12"/>
                </a:cxn>
                <a:cxn ang="0">
                  <a:pos x="267" y="41"/>
                </a:cxn>
                <a:cxn ang="0">
                  <a:pos x="217" y="105"/>
                </a:cxn>
                <a:cxn ang="0">
                  <a:pos x="157" y="118"/>
                </a:cxn>
                <a:cxn ang="0">
                  <a:pos x="157" y="152"/>
                </a:cxn>
                <a:cxn ang="0">
                  <a:pos x="85" y="163"/>
                </a:cxn>
                <a:cxn ang="0">
                  <a:pos x="65" y="181"/>
                </a:cxn>
                <a:cxn ang="0">
                  <a:pos x="45" y="163"/>
                </a:cxn>
                <a:cxn ang="0">
                  <a:pos x="25" y="187"/>
                </a:cxn>
                <a:cxn ang="0">
                  <a:pos x="35" y="246"/>
                </a:cxn>
                <a:cxn ang="0">
                  <a:pos x="0" y="264"/>
                </a:cxn>
                <a:cxn ang="0">
                  <a:pos x="31" y="321"/>
                </a:cxn>
              </a:cxnLst>
              <a:rect l="0" t="0" r="r" b="b"/>
              <a:pathLst>
                <a:path w="403" h="695">
                  <a:moveTo>
                    <a:pt x="15" y="366"/>
                  </a:moveTo>
                  <a:lnTo>
                    <a:pt x="31" y="426"/>
                  </a:lnTo>
                  <a:lnTo>
                    <a:pt x="45" y="455"/>
                  </a:lnTo>
                  <a:lnTo>
                    <a:pt x="56" y="514"/>
                  </a:lnTo>
                  <a:lnTo>
                    <a:pt x="60" y="542"/>
                  </a:lnTo>
                  <a:lnTo>
                    <a:pt x="75" y="578"/>
                  </a:lnTo>
                  <a:lnTo>
                    <a:pt x="85" y="578"/>
                  </a:lnTo>
                  <a:lnTo>
                    <a:pt x="120" y="589"/>
                  </a:lnTo>
                  <a:lnTo>
                    <a:pt x="116" y="607"/>
                  </a:lnTo>
                  <a:lnTo>
                    <a:pt x="151" y="648"/>
                  </a:lnTo>
                  <a:lnTo>
                    <a:pt x="171" y="654"/>
                  </a:lnTo>
                  <a:lnTo>
                    <a:pt x="186" y="654"/>
                  </a:lnTo>
                  <a:lnTo>
                    <a:pt x="192" y="683"/>
                  </a:lnTo>
                  <a:lnTo>
                    <a:pt x="201" y="688"/>
                  </a:lnTo>
                  <a:lnTo>
                    <a:pt x="232" y="695"/>
                  </a:lnTo>
                  <a:lnTo>
                    <a:pt x="252" y="677"/>
                  </a:lnTo>
                  <a:lnTo>
                    <a:pt x="277" y="672"/>
                  </a:lnTo>
                  <a:lnTo>
                    <a:pt x="293" y="659"/>
                  </a:lnTo>
                  <a:lnTo>
                    <a:pt x="307" y="659"/>
                  </a:lnTo>
                  <a:lnTo>
                    <a:pt x="323" y="659"/>
                  </a:lnTo>
                  <a:lnTo>
                    <a:pt x="332" y="648"/>
                  </a:lnTo>
                  <a:lnTo>
                    <a:pt x="323" y="637"/>
                  </a:lnTo>
                  <a:lnTo>
                    <a:pt x="323" y="625"/>
                  </a:lnTo>
                  <a:lnTo>
                    <a:pt x="323" y="607"/>
                  </a:lnTo>
                  <a:lnTo>
                    <a:pt x="318" y="607"/>
                  </a:lnTo>
                  <a:lnTo>
                    <a:pt x="323" y="578"/>
                  </a:lnTo>
                  <a:lnTo>
                    <a:pt x="332" y="566"/>
                  </a:lnTo>
                  <a:lnTo>
                    <a:pt x="353" y="566"/>
                  </a:lnTo>
                  <a:lnTo>
                    <a:pt x="373" y="571"/>
                  </a:lnTo>
                  <a:lnTo>
                    <a:pt x="384" y="566"/>
                  </a:lnTo>
                  <a:lnTo>
                    <a:pt x="384" y="560"/>
                  </a:lnTo>
                  <a:lnTo>
                    <a:pt x="403" y="538"/>
                  </a:lnTo>
                  <a:lnTo>
                    <a:pt x="403" y="514"/>
                  </a:lnTo>
                  <a:lnTo>
                    <a:pt x="384" y="502"/>
                  </a:lnTo>
                  <a:lnTo>
                    <a:pt x="378" y="461"/>
                  </a:lnTo>
                  <a:lnTo>
                    <a:pt x="337" y="455"/>
                  </a:lnTo>
                  <a:lnTo>
                    <a:pt x="328" y="467"/>
                  </a:lnTo>
                  <a:lnTo>
                    <a:pt x="307" y="461"/>
                  </a:lnTo>
                  <a:lnTo>
                    <a:pt x="298" y="450"/>
                  </a:lnTo>
                  <a:lnTo>
                    <a:pt x="267" y="467"/>
                  </a:lnTo>
                  <a:lnTo>
                    <a:pt x="257" y="450"/>
                  </a:lnTo>
                  <a:lnTo>
                    <a:pt x="261" y="432"/>
                  </a:lnTo>
                  <a:lnTo>
                    <a:pt x="286" y="438"/>
                  </a:lnTo>
                  <a:lnTo>
                    <a:pt x="307" y="432"/>
                  </a:lnTo>
                  <a:lnTo>
                    <a:pt x="318" y="421"/>
                  </a:lnTo>
                  <a:lnTo>
                    <a:pt x="247" y="392"/>
                  </a:lnTo>
                  <a:lnTo>
                    <a:pt x="247" y="338"/>
                  </a:lnTo>
                  <a:lnTo>
                    <a:pt x="252" y="326"/>
                  </a:lnTo>
                  <a:lnTo>
                    <a:pt x="273" y="332"/>
                  </a:lnTo>
                  <a:lnTo>
                    <a:pt x="293" y="326"/>
                  </a:lnTo>
                  <a:lnTo>
                    <a:pt x="286" y="315"/>
                  </a:lnTo>
                  <a:lnTo>
                    <a:pt x="286" y="303"/>
                  </a:lnTo>
                  <a:lnTo>
                    <a:pt x="277" y="280"/>
                  </a:lnTo>
                  <a:lnTo>
                    <a:pt x="298" y="251"/>
                  </a:lnTo>
                  <a:lnTo>
                    <a:pt x="323" y="246"/>
                  </a:lnTo>
                  <a:lnTo>
                    <a:pt x="307" y="198"/>
                  </a:lnTo>
                  <a:lnTo>
                    <a:pt x="307" y="181"/>
                  </a:lnTo>
                  <a:lnTo>
                    <a:pt x="323" y="169"/>
                  </a:lnTo>
                  <a:lnTo>
                    <a:pt x="318" y="158"/>
                  </a:lnTo>
                  <a:lnTo>
                    <a:pt x="312" y="118"/>
                  </a:lnTo>
                  <a:lnTo>
                    <a:pt x="328" y="111"/>
                  </a:lnTo>
                  <a:lnTo>
                    <a:pt x="332" y="94"/>
                  </a:lnTo>
                  <a:lnTo>
                    <a:pt x="323" y="75"/>
                  </a:lnTo>
                  <a:lnTo>
                    <a:pt x="332" y="63"/>
                  </a:lnTo>
                  <a:lnTo>
                    <a:pt x="332" y="46"/>
                  </a:lnTo>
                  <a:lnTo>
                    <a:pt x="328" y="41"/>
                  </a:lnTo>
                  <a:lnTo>
                    <a:pt x="328" y="5"/>
                  </a:lnTo>
                  <a:lnTo>
                    <a:pt x="312" y="12"/>
                  </a:lnTo>
                  <a:lnTo>
                    <a:pt x="302" y="0"/>
                  </a:lnTo>
                  <a:lnTo>
                    <a:pt x="267" y="41"/>
                  </a:lnTo>
                  <a:lnTo>
                    <a:pt x="267" y="52"/>
                  </a:lnTo>
                  <a:lnTo>
                    <a:pt x="217" y="105"/>
                  </a:lnTo>
                  <a:lnTo>
                    <a:pt x="207" y="100"/>
                  </a:lnTo>
                  <a:lnTo>
                    <a:pt x="157" y="118"/>
                  </a:lnTo>
                  <a:lnTo>
                    <a:pt x="161" y="129"/>
                  </a:lnTo>
                  <a:lnTo>
                    <a:pt x="157" y="152"/>
                  </a:lnTo>
                  <a:lnTo>
                    <a:pt x="100" y="152"/>
                  </a:lnTo>
                  <a:lnTo>
                    <a:pt x="85" y="163"/>
                  </a:lnTo>
                  <a:lnTo>
                    <a:pt x="81" y="176"/>
                  </a:lnTo>
                  <a:lnTo>
                    <a:pt x="65" y="181"/>
                  </a:lnTo>
                  <a:lnTo>
                    <a:pt x="56" y="169"/>
                  </a:lnTo>
                  <a:lnTo>
                    <a:pt x="45" y="163"/>
                  </a:lnTo>
                  <a:lnTo>
                    <a:pt x="25" y="176"/>
                  </a:lnTo>
                  <a:lnTo>
                    <a:pt x="25" y="187"/>
                  </a:lnTo>
                  <a:lnTo>
                    <a:pt x="40" y="206"/>
                  </a:lnTo>
                  <a:lnTo>
                    <a:pt x="35" y="246"/>
                  </a:lnTo>
                  <a:lnTo>
                    <a:pt x="31" y="264"/>
                  </a:lnTo>
                  <a:lnTo>
                    <a:pt x="0" y="264"/>
                  </a:lnTo>
                  <a:lnTo>
                    <a:pt x="25" y="297"/>
                  </a:lnTo>
                  <a:lnTo>
                    <a:pt x="31" y="321"/>
                  </a:lnTo>
                  <a:lnTo>
                    <a:pt x="15" y="366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31"/>
            <p:cNvSpPr>
              <a:spLocks/>
            </p:cNvSpPr>
            <p:nvPr/>
          </p:nvSpPr>
          <p:spPr bwMode="auto">
            <a:xfrm>
              <a:off x="6180166" y="4023326"/>
              <a:ext cx="1157256" cy="1020468"/>
            </a:xfrm>
            <a:custGeom>
              <a:avLst/>
              <a:gdLst/>
              <a:ahLst/>
              <a:cxnLst>
                <a:cxn ang="0">
                  <a:pos x="295" y="77"/>
                </a:cxn>
                <a:cxn ang="0">
                  <a:pos x="279" y="18"/>
                </a:cxn>
                <a:cxn ang="0">
                  <a:pos x="228" y="29"/>
                </a:cxn>
                <a:cxn ang="0">
                  <a:pos x="183" y="0"/>
                </a:cxn>
                <a:cxn ang="0">
                  <a:pos x="157" y="23"/>
                </a:cxn>
                <a:cxn ang="0">
                  <a:pos x="127" y="47"/>
                </a:cxn>
                <a:cxn ang="0">
                  <a:pos x="111" y="71"/>
                </a:cxn>
                <a:cxn ang="0">
                  <a:pos x="107" y="111"/>
                </a:cxn>
                <a:cxn ang="0">
                  <a:pos x="86" y="164"/>
                </a:cxn>
                <a:cxn ang="0">
                  <a:pos x="92" y="188"/>
                </a:cxn>
                <a:cxn ang="0">
                  <a:pos x="86" y="223"/>
                </a:cxn>
                <a:cxn ang="0">
                  <a:pos x="71" y="241"/>
                </a:cxn>
                <a:cxn ang="0">
                  <a:pos x="82" y="292"/>
                </a:cxn>
                <a:cxn ang="0">
                  <a:pos x="67" y="322"/>
                </a:cxn>
                <a:cxn ang="0">
                  <a:pos x="82" y="369"/>
                </a:cxn>
                <a:cxn ang="0">
                  <a:pos x="36" y="403"/>
                </a:cxn>
                <a:cxn ang="0">
                  <a:pos x="45" y="439"/>
                </a:cxn>
                <a:cxn ang="0">
                  <a:pos x="32" y="457"/>
                </a:cxn>
                <a:cxn ang="0">
                  <a:pos x="0" y="462"/>
                </a:cxn>
                <a:cxn ang="0">
                  <a:pos x="51" y="534"/>
                </a:cxn>
                <a:cxn ang="0">
                  <a:pos x="67" y="556"/>
                </a:cxn>
                <a:cxn ang="0">
                  <a:pos x="20" y="556"/>
                </a:cxn>
                <a:cxn ang="0">
                  <a:pos x="32" y="591"/>
                </a:cxn>
                <a:cxn ang="0">
                  <a:pos x="71" y="591"/>
                </a:cxn>
                <a:cxn ang="0">
                  <a:pos x="96" y="579"/>
                </a:cxn>
                <a:cxn ang="0">
                  <a:pos x="142" y="625"/>
                </a:cxn>
                <a:cxn ang="0">
                  <a:pos x="161" y="662"/>
                </a:cxn>
                <a:cxn ang="0">
                  <a:pos x="142" y="696"/>
                </a:cxn>
                <a:cxn ang="0">
                  <a:pos x="193" y="667"/>
                </a:cxn>
                <a:cxn ang="0">
                  <a:pos x="263" y="637"/>
                </a:cxn>
                <a:cxn ang="0">
                  <a:pos x="335" y="620"/>
                </a:cxn>
                <a:cxn ang="0">
                  <a:pos x="339" y="585"/>
                </a:cxn>
                <a:cxn ang="0">
                  <a:pos x="320" y="486"/>
                </a:cxn>
                <a:cxn ang="0">
                  <a:pos x="320" y="446"/>
                </a:cxn>
                <a:cxn ang="0">
                  <a:pos x="339" y="417"/>
                </a:cxn>
                <a:cxn ang="0">
                  <a:pos x="364" y="403"/>
                </a:cxn>
                <a:cxn ang="0">
                  <a:pos x="405" y="398"/>
                </a:cxn>
                <a:cxn ang="0">
                  <a:pos x="430" y="369"/>
                </a:cxn>
                <a:cxn ang="0">
                  <a:pos x="449" y="345"/>
                </a:cxn>
                <a:cxn ang="0">
                  <a:pos x="487" y="340"/>
                </a:cxn>
                <a:cxn ang="0">
                  <a:pos x="517" y="316"/>
                </a:cxn>
                <a:cxn ang="0">
                  <a:pos x="542" y="257"/>
                </a:cxn>
                <a:cxn ang="0">
                  <a:pos x="577" y="241"/>
                </a:cxn>
                <a:cxn ang="0">
                  <a:pos x="627" y="194"/>
                </a:cxn>
                <a:cxn ang="0">
                  <a:pos x="658" y="158"/>
                </a:cxn>
                <a:cxn ang="0">
                  <a:pos x="699" y="117"/>
                </a:cxn>
                <a:cxn ang="0">
                  <a:pos x="744" y="71"/>
                </a:cxn>
                <a:cxn ang="0">
                  <a:pos x="709" y="71"/>
                </a:cxn>
                <a:cxn ang="0">
                  <a:pos x="684" y="82"/>
                </a:cxn>
                <a:cxn ang="0">
                  <a:pos x="652" y="88"/>
                </a:cxn>
                <a:cxn ang="0">
                  <a:pos x="639" y="66"/>
                </a:cxn>
                <a:cxn ang="0">
                  <a:pos x="598" y="111"/>
                </a:cxn>
                <a:cxn ang="0">
                  <a:pos x="567" y="140"/>
                </a:cxn>
                <a:cxn ang="0">
                  <a:pos x="531" y="140"/>
                </a:cxn>
                <a:cxn ang="0">
                  <a:pos x="512" y="129"/>
                </a:cxn>
                <a:cxn ang="0">
                  <a:pos x="506" y="183"/>
                </a:cxn>
                <a:cxn ang="0">
                  <a:pos x="476" y="168"/>
                </a:cxn>
                <a:cxn ang="0">
                  <a:pos x="436" y="194"/>
                </a:cxn>
                <a:cxn ang="0">
                  <a:pos x="374" y="153"/>
                </a:cxn>
                <a:cxn ang="0">
                  <a:pos x="320" y="100"/>
                </a:cxn>
              </a:cxnLst>
              <a:rect l="0" t="0" r="r" b="b"/>
              <a:pathLst>
                <a:path w="744" h="702">
                  <a:moveTo>
                    <a:pt x="320" y="100"/>
                  </a:moveTo>
                  <a:lnTo>
                    <a:pt x="295" y="77"/>
                  </a:lnTo>
                  <a:lnTo>
                    <a:pt x="299" y="23"/>
                  </a:lnTo>
                  <a:lnTo>
                    <a:pt x="279" y="18"/>
                  </a:lnTo>
                  <a:lnTo>
                    <a:pt x="253" y="29"/>
                  </a:lnTo>
                  <a:lnTo>
                    <a:pt x="228" y="29"/>
                  </a:lnTo>
                  <a:lnTo>
                    <a:pt x="208" y="0"/>
                  </a:lnTo>
                  <a:lnTo>
                    <a:pt x="183" y="0"/>
                  </a:lnTo>
                  <a:lnTo>
                    <a:pt x="161" y="12"/>
                  </a:lnTo>
                  <a:lnTo>
                    <a:pt x="157" y="23"/>
                  </a:lnTo>
                  <a:lnTo>
                    <a:pt x="136" y="35"/>
                  </a:lnTo>
                  <a:lnTo>
                    <a:pt x="127" y="47"/>
                  </a:lnTo>
                  <a:lnTo>
                    <a:pt x="101" y="58"/>
                  </a:lnTo>
                  <a:lnTo>
                    <a:pt x="111" y="71"/>
                  </a:lnTo>
                  <a:lnTo>
                    <a:pt x="117" y="88"/>
                  </a:lnTo>
                  <a:lnTo>
                    <a:pt x="107" y="111"/>
                  </a:lnTo>
                  <a:lnTo>
                    <a:pt x="86" y="129"/>
                  </a:lnTo>
                  <a:lnTo>
                    <a:pt x="86" y="164"/>
                  </a:lnTo>
                  <a:lnTo>
                    <a:pt x="92" y="175"/>
                  </a:lnTo>
                  <a:lnTo>
                    <a:pt x="92" y="188"/>
                  </a:lnTo>
                  <a:lnTo>
                    <a:pt x="82" y="199"/>
                  </a:lnTo>
                  <a:lnTo>
                    <a:pt x="86" y="223"/>
                  </a:lnTo>
                  <a:lnTo>
                    <a:pt x="86" y="234"/>
                  </a:lnTo>
                  <a:lnTo>
                    <a:pt x="71" y="241"/>
                  </a:lnTo>
                  <a:lnTo>
                    <a:pt x="76" y="281"/>
                  </a:lnTo>
                  <a:lnTo>
                    <a:pt x="82" y="292"/>
                  </a:lnTo>
                  <a:lnTo>
                    <a:pt x="67" y="305"/>
                  </a:lnTo>
                  <a:lnTo>
                    <a:pt x="67" y="322"/>
                  </a:lnTo>
                  <a:lnTo>
                    <a:pt x="76" y="357"/>
                  </a:lnTo>
                  <a:lnTo>
                    <a:pt x="82" y="369"/>
                  </a:lnTo>
                  <a:lnTo>
                    <a:pt x="51" y="374"/>
                  </a:lnTo>
                  <a:lnTo>
                    <a:pt x="36" y="403"/>
                  </a:lnTo>
                  <a:lnTo>
                    <a:pt x="45" y="422"/>
                  </a:lnTo>
                  <a:lnTo>
                    <a:pt x="45" y="439"/>
                  </a:lnTo>
                  <a:lnTo>
                    <a:pt x="51" y="451"/>
                  </a:lnTo>
                  <a:lnTo>
                    <a:pt x="32" y="457"/>
                  </a:lnTo>
                  <a:lnTo>
                    <a:pt x="10" y="451"/>
                  </a:lnTo>
                  <a:lnTo>
                    <a:pt x="0" y="462"/>
                  </a:lnTo>
                  <a:lnTo>
                    <a:pt x="0" y="519"/>
                  </a:lnTo>
                  <a:lnTo>
                    <a:pt x="51" y="534"/>
                  </a:lnTo>
                  <a:lnTo>
                    <a:pt x="71" y="539"/>
                  </a:lnTo>
                  <a:lnTo>
                    <a:pt x="67" y="556"/>
                  </a:lnTo>
                  <a:lnTo>
                    <a:pt x="40" y="563"/>
                  </a:lnTo>
                  <a:lnTo>
                    <a:pt x="20" y="556"/>
                  </a:lnTo>
                  <a:lnTo>
                    <a:pt x="15" y="567"/>
                  </a:lnTo>
                  <a:lnTo>
                    <a:pt x="32" y="591"/>
                  </a:lnTo>
                  <a:lnTo>
                    <a:pt x="57" y="579"/>
                  </a:lnTo>
                  <a:lnTo>
                    <a:pt x="71" y="591"/>
                  </a:lnTo>
                  <a:lnTo>
                    <a:pt x="82" y="596"/>
                  </a:lnTo>
                  <a:lnTo>
                    <a:pt x="96" y="579"/>
                  </a:lnTo>
                  <a:lnTo>
                    <a:pt x="132" y="585"/>
                  </a:lnTo>
                  <a:lnTo>
                    <a:pt x="142" y="625"/>
                  </a:lnTo>
                  <a:lnTo>
                    <a:pt x="161" y="637"/>
                  </a:lnTo>
                  <a:lnTo>
                    <a:pt x="161" y="662"/>
                  </a:lnTo>
                  <a:lnTo>
                    <a:pt x="142" y="684"/>
                  </a:lnTo>
                  <a:lnTo>
                    <a:pt x="142" y="696"/>
                  </a:lnTo>
                  <a:lnTo>
                    <a:pt x="152" y="702"/>
                  </a:lnTo>
                  <a:lnTo>
                    <a:pt x="193" y="667"/>
                  </a:lnTo>
                  <a:lnTo>
                    <a:pt x="222" y="667"/>
                  </a:lnTo>
                  <a:lnTo>
                    <a:pt x="263" y="637"/>
                  </a:lnTo>
                  <a:lnTo>
                    <a:pt x="299" y="631"/>
                  </a:lnTo>
                  <a:lnTo>
                    <a:pt x="335" y="620"/>
                  </a:lnTo>
                  <a:lnTo>
                    <a:pt x="335" y="614"/>
                  </a:lnTo>
                  <a:lnTo>
                    <a:pt x="339" y="585"/>
                  </a:lnTo>
                  <a:lnTo>
                    <a:pt x="324" y="534"/>
                  </a:lnTo>
                  <a:lnTo>
                    <a:pt x="320" y="486"/>
                  </a:lnTo>
                  <a:lnTo>
                    <a:pt x="314" y="462"/>
                  </a:lnTo>
                  <a:lnTo>
                    <a:pt x="320" y="446"/>
                  </a:lnTo>
                  <a:lnTo>
                    <a:pt x="329" y="439"/>
                  </a:lnTo>
                  <a:lnTo>
                    <a:pt x="339" y="417"/>
                  </a:lnTo>
                  <a:lnTo>
                    <a:pt x="355" y="403"/>
                  </a:lnTo>
                  <a:lnTo>
                    <a:pt x="364" y="403"/>
                  </a:lnTo>
                  <a:lnTo>
                    <a:pt x="380" y="417"/>
                  </a:lnTo>
                  <a:lnTo>
                    <a:pt x="405" y="398"/>
                  </a:lnTo>
                  <a:lnTo>
                    <a:pt x="415" y="374"/>
                  </a:lnTo>
                  <a:lnTo>
                    <a:pt x="430" y="369"/>
                  </a:lnTo>
                  <a:lnTo>
                    <a:pt x="424" y="357"/>
                  </a:lnTo>
                  <a:lnTo>
                    <a:pt x="449" y="345"/>
                  </a:lnTo>
                  <a:lnTo>
                    <a:pt x="471" y="351"/>
                  </a:lnTo>
                  <a:lnTo>
                    <a:pt x="487" y="340"/>
                  </a:lnTo>
                  <a:lnTo>
                    <a:pt x="501" y="333"/>
                  </a:lnTo>
                  <a:lnTo>
                    <a:pt x="517" y="316"/>
                  </a:lnTo>
                  <a:lnTo>
                    <a:pt x="522" y="286"/>
                  </a:lnTo>
                  <a:lnTo>
                    <a:pt x="542" y="257"/>
                  </a:lnTo>
                  <a:lnTo>
                    <a:pt x="562" y="245"/>
                  </a:lnTo>
                  <a:lnTo>
                    <a:pt x="577" y="241"/>
                  </a:lnTo>
                  <a:lnTo>
                    <a:pt x="608" y="223"/>
                  </a:lnTo>
                  <a:lnTo>
                    <a:pt x="627" y="194"/>
                  </a:lnTo>
                  <a:lnTo>
                    <a:pt x="643" y="175"/>
                  </a:lnTo>
                  <a:lnTo>
                    <a:pt x="658" y="158"/>
                  </a:lnTo>
                  <a:lnTo>
                    <a:pt x="684" y="140"/>
                  </a:lnTo>
                  <a:lnTo>
                    <a:pt x="699" y="117"/>
                  </a:lnTo>
                  <a:lnTo>
                    <a:pt x="724" y="106"/>
                  </a:lnTo>
                  <a:lnTo>
                    <a:pt x="744" y="71"/>
                  </a:lnTo>
                  <a:lnTo>
                    <a:pt x="734" y="66"/>
                  </a:lnTo>
                  <a:lnTo>
                    <a:pt x="709" y="71"/>
                  </a:lnTo>
                  <a:lnTo>
                    <a:pt x="703" y="71"/>
                  </a:lnTo>
                  <a:lnTo>
                    <a:pt x="684" y="82"/>
                  </a:lnTo>
                  <a:lnTo>
                    <a:pt x="674" y="82"/>
                  </a:lnTo>
                  <a:lnTo>
                    <a:pt x="652" y="88"/>
                  </a:lnTo>
                  <a:lnTo>
                    <a:pt x="648" y="82"/>
                  </a:lnTo>
                  <a:lnTo>
                    <a:pt x="639" y="66"/>
                  </a:lnTo>
                  <a:lnTo>
                    <a:pt x="602" y="100"/>
                  </a:lnTo>
                  <a:lnTo>
                    <a:pt x="598" y="111"/>
                  </a:lnTo>
                  <a:lnTo>
                    <a:pt x="587" y="124"/>
                  </a:lnTo>
                  <a:lnTo>
                    <a:pt x="567" y="140"/>
                  </a:lnTo>
                  <a:lnTo>
                    <a:pt x="542" y="140"/>
                  </a:lnTo>
                  <a:lnTo>
                    <a:pt x="531" y="140"/>
                  </a:lnTo>
                  <a:lnTo>
                    <a:pt x="526" y="124"/>
                  </a:lnTo>
                  <a:lnTo>
                    <a:pt x="512" y="129"/>
                  </a:lnTo>
                  <a:lnTo>
                    <a:pt x="512" y="158"/>
                  </a:lnTo>
                  <a:lnTo>
                    <a:pt x="506" y="183"/>
                  </a:lnTo>
                  <a:lnTo>
                    <a:pt x="496" y="168"/>
                  </a:lnTo>
                  <a:lnTo>
                    <a:pt x="476" y="168"/>
                  </a:lnTo>
                  <a:lnTo>
                    <a:pt x="462" y="188"/>
                  </a:lnTo>
                  <a:lnTo>
                    <a:pt x="436" y="194"/>
                  </a:lnTo>
                  <a:lnTo>
                    <a:pt x="405" y="199"/>
                  </a:lnTo>
                  <a:lnTo>
                    <a:pt x="374" y="153"/>
                  </a:lnTo>
                  <a:lnTo>
                    <a:pt x="349" y="124"/>
                  </a:lnTo>
                  <a:lnTo>
                    <a:pt x="320" y="100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32"/>
            <p:cNvSpPr>
              <a:spLocks/>
            </p:cNvSpPr>
            <p:nvPr/>
          </p:nvSpPr>
          <p:spPr bwMode="auto">
            <a:xfrm>
              <a:off x="6852563" y="3624964"/>
              <a:ext cx="841642" cy="687587"/>
            </a:xfrm>
            <a:custGeom>
              <a:avLst/>
              <a:gdLst/>
              <a:ahLst/>
              <a:cxnLst>
                <a:cxn ang="0">
                  <a:pos x="317" y="341"/>
                </a:cxn>
                <a:cxn ang="0">
                  <a:pos x="342" y="312"/>
                </a:cxn>
                <a:cxn ang="0">
                  <a:pos x="367" y="290"/>
                </a:cxn>
                <a:cxn ang="0">
                  <a:pos x="408" y="277"/>
                </a:cxn>
                <a:cxn ang="0">
                  <a:pos x="474" y="226"/>
                </a:cxn>
                <a:cxn ang="0">
                  <a:pos x="493" y="197"/>
                </a:cxn>
                <a:cxn ang="0">
                  <a:pos x="489" y="149"/>
                </a:cxn>
                <a:cxn ang="0">
                  <a:pos x="508" y="127"/>
                </a:cxn>
                <a:cxn ang="0">
                  <a:pos x="539" y="103"/>
                </a:cxn>
                <a:cxn ang="0">
                  <a:pos x="518" y="63"/>
                </a:cxn>
                <a:cxn ang="0">
                  <a:pos x="468" y="63"/>
                </a:cxn>
                <a:cxn ang="0">
                  <a:pos x="464" y="34"/>
                </a:cxn>
                <a:cxn ang="0">
                  <a:pos x="439" y="22"/>
                </a:cxn>
                <a:cxn ang="0">
                  <a:pos x="418" y="12"/>
                </a:cxn>
                <a:cxn ang="0">
                  <a:pos x="392" y="22"/>
                </a:cxn>
                <a:cxn ang="0">
                  <a:pos x="398" y="45"/>
                </a:cxn>
                <a:cxn ang="0">
                  <a:pos x="363" y="45"/>
                </a:cxn>
                <a:cxn ang="0">
                  <a:pos x="322" y="63"/>
                </a:cxn>
                <a:cxn ang="0">
                  <a:pos x="317" y="40"/>
                </a:cxn>
                <a:cxn ang="0">
                  <a:pos x="287" y="12"/>
                </a:cxn>
                <a:cxn ang="0">
                  <a:pos x="247" y="29"/>
                </a:cxn>
                <a:cxn ang="0">
                  <a:pos x="215" y="34"/>
                </a:cxn>
                <a:cxn ang="0">
                  <a:pos x="190" y="51"/>
                </a:cxn>
                <a:cxn ang="0">
                  <a:pos x="177" y="120"/>
                </a:cxn>
                <a:cxn ang="0">
                  <a:pos x="136" y="138"/>
                </a:cxn>
                <a:cxn ang="0">
                  <a:pos x="111" y="175"/>
                </a:cxn>
                <a:cxn ang="0">
                  <a:pos x="86" y="237"/>
                </a:cxn>
                <a:cxn ang="0">
                  <a:pos x="90" y="277"/>
                </a:cxn>
                <a:cxn ang="0">
                  <a:pos x="50" y="255"/>
                </a:cxn>
                <a:cxn ang="0">
                  <a:pos x="50" y="306"/>
                </a:cxn>
                <a:cxn ang="0">
                  <a:pos x="69" y="364"/>
                </a:cxn>
                <a:cxn ang="0">
                  <a:pos x="10" y="436"/>
                </a:cxn>
                <a:cxn ang="0">
                  <a:pos x="25" y="469"/>
                </a:cxn>
                <a:cxn ang="0">
                  <a:pos x="55" y="451"/>
                </a:cxn>
                <a:cxn ang="0">
                  <a:pos x="75" y="436"/>
                </a:cxn>
                <a:cxn ang="0">
                  <a:pos x="86" y="407"/>
                </a:cxn>
                <a:cxn ang="0">
                  <a:pos x="105" y="423"/>
                </a:cxn>
                <a:cxn ang="0">
                  <a:pos x="155" y="407"/>
                </a:cxn>
                <a:cxn ang="0">
                  <a:pos x="202" y="353"/>
                </a:cxn>
                <a:cxn ang="0">
                  <a:pos x="215" y="370"/>
                </a:cxn>
                <a:cxn ang="0">
                  <a:pos x="247" y="364"/>
                </a:cxn>
                <a:cxn ang="0">
                  <a:pos x="291" y="349"/>
                </a:cxn>
                <a:cxn ang="0">
                  <a:pos x="306" y="359"/>
                </a:cxn>
              </a:cxnLst>
              <a:rect l="0" t="0" r="r" b="b"/>
              <a:pathLst>
                <a:path w="539" h="475">
                  <a:moveTo>
                    <a:pt x="306" y="359"/>
                  </a:moveTo>
                  <a:lnTo>
                    <a:pt x="317" y="341"/>
                  </a:lnTo>
                  <a:lnTo>
                    <a:pt x="342" y="324"/>
                  </a:lnTo>
                  <a:lnTo>
                    <a:pt x="342" y="312"/>
                  </a:lnTo>
                  <a:lnTo>
                    <a:pt x="363" y="306"/>
                  </a:lnTo>
                  <a:lnTo>
                    <a:pt x="367" y="290"/>
                  </a:lnTo>
                  <a:lnTo>
                    <a:pt x="392" y="290"/>
                  </a:lnTo>
                  <a:lnTo>
                    <a:pt x="408" y="277"/>
                  </a:lnTo>
                  <a:lnTo>
                    <a:pt x="439" y="266"/>
                  </a:lnTo>
                  <a:lnTo>
                    <a:pt x="474" y="226"/>
                  </a:lnTo>
                  <a:lnTo>
                    <a:pt x="474" y="219"/>
                  </a:lnTo>
                  <a:lnTo>
                    <a:pt x="493" y="197"/>
                  </a:lnTo>
                  <a:lnTo>
                    <a:pt x="499" y="175"/>
                  </a:lnTo>
                  <a:lnTo>
                    <a:pt x="489" y="149"/>
                  </a:lnTo>
                  <a:lnTo>
                    <a:pt x="493" y="138"/>
                  </a:lnTo>
                  <a:lnTo>
                    <a:pt x="508" y="127"/>
                  </a:lnTo>
                  <a:lnTo>
                    <a:pt x="524" y="117"/>
                  </a:lnTo>
                  <a:lnTo>
                    <a:pt x="539" y="103"/>
                  </a:lnTo>
                  <a:lnTo>
                    <a:pt x="518" y="74"/>
                  </a:lnTo>
                  <a:lnTo>
                    <a:pt x="518" y="63"/>
                  </a:lnTo>
                  <a:lnTo>
                    <a:pt x="493" y="69"/>
                  </a:lnTo>
                  <a:lnTo>
                    <a:pt x="468" y="63"/>
                  </a:lnTo>
                  <a:lnTo>
                    <a:pt x="464" y="45"/>
                  </a:lnTo>
                  <a:lnTo>
                    <a:pt x="464" y="34"/>
                  </a:lnTo>
                  <a:lnTo>
                    <a:pt x="453" y="22"/>
                  </a:lnTo>
                  <a:lnTo>
                    <a:pt x="439" y="22"/>
                  </a:lnTo>
                  <a:lnTo>
                    <a:pt x="428" y="12"/>
                  </a:lnTo>
                  <a:lnTo>
                    <a:pt x="418" y="12"/>
                  </a:lnTo>
                  <a:lnTo>
                    <a:pt x="403" y="0"/>
                  </a:lnTo>
                  <a:lnTo>
                    <a:pt x="392" y="22"/>
                  </a:lnTo>
                  <a:lnTo>
                    <a:pt x="403" y="40"/>
                  </a:lnTo>
                  <a:lnTo>
                    <a:pt x="398" y="45"/>
                  </a:lnTo>
                  <a:lnTo>
                    <a:pt x="388" y="51"/>
                  </a:lnTo>
                  <a:lnTo>
                    <a:pt x="363" y="45"/>
                  </a:lnTo>
                  <a:lnTo>
                    <a:pt x="353" y="58"/>
                  </a:lnTo>
                  <a:lnTo>
                    <a:pt x="322" y="63"/>
                  </a:lnTo>
                  <a:lnTo>
                    <a:pt x="317" y="51"/>
                  </a:lnTo>
                  <a:lnTo>
                    <a:pt x="317" y="40"/>
                  </a:lnTo>
                  <a:lnTo>
                    <a:pt x="312" y="17"/>
                  </a:lnTo>
                  <a:lnTo>
                    <a:pt x="287" y="12"/>
                  </a:lnTo>
                  <a:lnTo>
                    <a:pt x="266" y="29"/>
                  </a:lnTo>
                  <a:lnTo>
                    <a:pt x="247" y="29"/>
                  </a:lnTo>
                  <a:lnTo>
                    <a:pt x="231" y="29"/>
                  </a:lnTo>
                  <a:lnTo>
                    <a:pt x="215" y="34"/>
                  </a:lnTo>
                  <a:lnTo>
                    <a:pt x="206" y="58"/>
                  </a:lnTo>
                  <a:lnTo>
                    <a:pt x="190" y="51"/>
                  </a:lnTo>
                  <a:lnTo>
                    <a:pt x="177" y="98"/>
                  </a:lnTo>
                  <a:lnTo>
                    <a:pt x="177" y="120"/>
                  </a:lnTo>
                  <a:lnTo>
                    <a:pt x="161" y="138"/>
                  </a:lnTo>
                  <a:lnTo>
                    <a:pt x="136" y="138"/>
                  </a:lnTo>
                  <a:lnTo>
                    <a:pt x="130" y="157"/>
                  </a:lnTo>
                  <a:lnTo>
                    <a:pt x="111" y="175"/>
                  </a:lnTo>
                  <a:lnTo>
                    <a:pt x="86" y="219"/>
                  </a:lnTo>
                  <a:lnTo>
                    <a:pt x="86" y="237"/>
                  </a:lnTo>
                  <a:lnTo>
                    <a:pt x="100" y="266"/>
                  </a:lnTo>
                  <a:lnTo>
                    <a:pt x="90" y="277"/>
                  </a:lnTo>
                  <a:lnTo>
                    <a:pt x="80" y="277"/>
                  </a:lnTo>
                  <a:lnTo>
                    <a:pt x="50" y="255"/>
                  </a:lnTo>
                  <a:lnTo>
                    <a:pt x="44" y="261"/>
                  </a:lnTo>
                  <a:lnTo>
                    <a:pt x="50" y="306"/>
                  </a:lnTo>
                  <a:lnTo>
                    <a:pt x="69" y="335"/>
                  </a:lnTo>
                  <a:lnTo>
                    <a:pt x="69" y="364"/>
                  </a:lnTo>
                  <a:lnTo>
                    <a:pt x="50" y="407"/>
                  </a:lnTo>
                  <a:lnTo>
                    <a:pt x="10" y="436"/>
                  </a:lnTo>
                  <a:lnTo>
                    <a:pt x="0" y="475"/>
                  </a:lnTo>
                  <a:lnTo>
                    <a:pt x="25" y="469"/>
                  </a:lnTo>
                  <a:lnTo>
                    <a:pt x="39" y="451"/>
                  </a:lnTo>
                  <a:lnTo>
                    <a:pt x="55" y="451"/>
                  </a:lnTo>
                  <a:lnTo>
                    <a:pt x="75" y="465"/>
                  </a:lnTo>
                  <a:lnTo>
                    <a:pt x="75" y="436"/>
                  </a:lnTo>
                  <a:lnTo>
                    <a:pt x="75" y="412"/>
                  </a:lnTo>
                  <a:lnTo>
                    <a:pt x="86" y="407"/>
                  </a:lnTo>
                  <a:lnTo>
                    <a:pt x="94" y="418"/>
                  </a:lnTo>
                  <a:lnTo>
                    <a:pt x="105" y="423"/>
                  </a:lnTo>
                  <a:lnTo>
                    <a:pt x="130" y="423"/>
                  </a:lnTo>
                  <a:lnTo>
                    <a:pt x="155" y="407"/>
                  </a:lnTo>
                  <a:lnTo>
                    <a:pt x="165" y="382"/>
                  </a:lnTo>
                  <a:lnTo>
                    <a:pt x="202" y="353"/>
                  </a:lnTo>
                  <a:lnTo>
                    <a:pt x="212" y="364"/>
                  </a:lnTo>
                  <a:lnTo>
                    <a:pt x="215" y="370"/>
                  </a:lnTo>
                  <a:lnTo>
                    <a:pt x="237" y="364"/>
                  </a:lnTo>
                  <a:lnTo>
                    <a:pt x="247" y="364"/>
                  </a:lnTo>
                  <a:lnTo>
                    <a:pt x="266" y="353"/>
                  </a:lnTo>
                  <a:lnTo>
                    <a:pt x="291" y="349"/>
                  </a:lnTo>
                  <a:lnTo>
                    <a:pt x="306" y="349"/>
                  </a:lnTo>
                  <a:lnTo>
                    <a:pt x="306" y="359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Freeform 33"/>
            <p:cNvSpPr>
              <a:spLocks/>
            </p:cNvSpPr>
            <p:nvPr/>
          </p:nvSpPr>
          <p:spPr bwMode="auto">
            <a:xfrm>
              <a:off x="6116128" y="4918280"/>
              <a:ext cx="599211" cy="796728"/>
            </a:xfrm>
            <a:custGeom>
              <a:avLst/>
              <a:gdLst/>
              <a:ahLst/>
              <a:cxnLst>
                <a:cxn ang="0">
                  <a:pos x="86" y="543"/>
                </a:cxn>
                <a:cxn ang="0">
                  <a:pos x="121" y="548"/>
                </a:cxn>
                <a:cxn ang="0">
                  <a:pos x="161" y="531"/>
                </a:cxn>
                <a:cxn ang="0">
                  <a:pos x="192" y="461"/>
                </a:cxn>
                <a:cxn ang="0">
                  <a:pos x="232" y="449"/>
                </a:cxn>
                <a:cxn ang="0">
                  <a:pos x="248" y="414"/>
                </a:cxn>
                <a:cxn ang="0">
                  <a:pos x="257" y="385"/>
                </a:cxn>
                <a:cxn ang="0">
                  <a:pos x="283" y="337"/>
                </a:cxn>
                <a:cxn ang="0">
                  <a:pos x="339" y="332"/>
                </a:cxn>
                <a:cxn ang="0">
                  <a:pos x="339" y="274"/>
                </a:cxn>
                <a:cxn ang="0">
                  <a:pos x="330" y="206"/>
                </a:cxn>
                <a:cxn ang="0">
                  <a:pos x="369" y="105"/>
                </a:cxn>
                <a:cxn ang="0">
                  <a:pos x="381" y="63"/>
                </a:cxn>
                <a:cxn ang="0">
                  <a:pos x="381" y="0"/>
                </a:cxn>
                <a:cxn ang="0">
                  <a:pos x="309" y="12"/>
                </a:cxn>
                <a:cxn ang="0">
                  <a:pos x="238" y="46"/>
                </a:cxn>
                <a:cxn ang="0">
                  <a:pos x="182" y="70"/>
                </a:cxn>
                <a:cxn ang="0">
                  <a:pos x="156" y="70"/>
                </a:cxn>
                <a:cxn ang="0">
                  <a:pos x="127" y="75"/>
                </a:cxn>
                <a:cxn ang="0">
                  <a:pos x="127" y="111"/>
                </a:cxn>
                <a:cxn ang="0">
                  <a:pos x="127" y="140"/>
                </a:cxn>
                <a:cxn ang="0">
                  <a:pos x="131" y="163"/>
                </a:cxn>
                <a:cxn ang="0">
                  <a:pos x="96" y="163"/>
                </a:cxn>
                <a:cxn ang="0">
                  <a:pos x="54" y="180"/>
                </a:cxn>
                <a:cxn ang="0">
                  <a:pos x="0" y="192"/>
                </a:cxn>
                <a:cxn ang="0">
                  <a:pos x="14" y="228"/>
                </a:cxn>
                <a:cxn ang="0">
                  <a:pos x="45" y="245"/>
                </a:cxn>
                <a:cxn ang="0">
                  <a:pos x="39" y="298"/>
                </a:cxn>
                <a:cxn ang="0">
                  <a:pos x="75" y="326"/>
                </a:cxn>
                <a:cxn ang="0">
                  <a:pos x="80" y="374"/>
                </a:cxn>
                <a:cxn ang="0">
                  <a:pos x="70" y="449"/>
                </a:cxn>
                <a:cxn ang="0">
                  <a:pos x="75" y="502"/>
                </a:cxn>
                <a:cxn ang="0">
                  <a:pos x="64" y="526"/>
                </a:cxn>
              </a:cxnLst>
              <a:rect l="0" t="0" r="r" b="b"/>
              <a:pathLst>
                <a:path w="385" h="548">
                  <a:moveTo>
                    <a:pt x="64" y="526"/>
                  </a:moveTo>
                  <a:lnTo>
                    <a:pt x="86" y="543"/>
                  </a:lnTo>
                  <a:lnTo>
                    <a:pt x="101" y="548"/>
                  </a:lnTo>
                  <a:lnTo>
                    <a:pt x="121" y="548"/>
                  </a:lnTo>
                  <a:lnTo>
                    <a:pt x="131" y="538"/>
                  </a:lnTo>
                  <a:lnTo>
                    <a:pt x="161" y="531"/>
                  </a:lnTo>
                  <a:lnTo>
                    <a:pt x="187" y="472"/>
                  </a:lnTo>
                  <a:lnTo>
                    <a:pt x="192" y="461"/>
                  </a:lnTo>
                  <a:lnTo>
                    <a:pt x="207" y="454"/>
                  </a:lnTo>
                  <a:lnTo>
                    <a:pt x="232" y="449"/>
                  </a:lnTo>
                  <a:lnTo>
                    <a:pt x="257" y="425"/>
                  </a:lnTo>
                  <a:lnTo>
                    <a:pt x="248" y="414"/>
                  </a:lnTo>
                  <a:lnTo>
                    <a:pt x="242" y="403"/>
                  </a:lnTo>
                  <a:lnTo>
                    <a:pt x="257" y="385"/>
                  </a:lnTo>
                  <a:lnTo>
                    <a:pt x="273" y="374"/>
                  </a:lnTo>
                  <a:lnTo>
                    <a:pt x="283" y="337"/>
                  </a:lnTo>
                  <a:lnTo>
                    <a:pt x="317" y="337"/>
                  </a:lnTo>
                  <a:lnTo>
                    <a:pt x="339" y="332"/>
                  </a:lnTo>
                  <a:lnTo>
                    <a:pt x="334" y="298"/>
                  </a:lnTo>
                  <a:lnTo>
                    <a:pt x="339" y="274"/>
                  </a:lnTo>
                  <a:lnTo>
                    <a:pt x="339" y="245"/>
                  </a:lnTo>
                  <a:lnTo>
                    <a:pt x="330" y="206"/>
                  </a:lnTo>
                  <a:lnTo>
                    <a:pt x="339" y="158"/>
                  </a:lnTo>
                  <a:lnTo>
                    <a:pt x="369" y="105"/>
                  </a:lnTo>
                  <a:lnTo>
                    <a:pt x="381" y="81"/>
                  </a:lnTo>
                  <a:lnTo>
                    <a:pt x="381" y="63"/>
                  </a:lnTo>
                  <a:lnTo>
                    <a:pt x="385" y="46"/>
                  </a:lnTo>
                  <a:lnTo>
                    <a:pt x="381" y="0"/>
                  </a:lnTo>
                  <a:lnTo>
                    <a:pt x="344" y="12"/>
                  </a:lnTo>
                  <a:lnTo>
                    <a:pt x="309" y="12"/>
                  </a:lnTo>
                  <a:lnTo>
                    <a:pt x="267" y="46"/>
                  </a:lnTo>
                  <a:lnTo>
                    <a:pt x="238" y="46"/>
                  </a:lnTo>
                  <a:lnTo>
                    <a:pt x="202" y="81"/>
                  </a:lnTo>
                  <a:lnTo>
                    <a:pt x="182" y="70"/>
                  </a:lnTo>
                  <a:lnTo>
                    <a:pt x="177" y="75"/>
                  </a:lnTo>
                  <a:lnTo>
                    <a:pt x="156" y="70"/>
                  </a:lnTo>
                  <a:lnTo>
                    <a:pt x="141" y="70"/>
                  </a:lnTo>
                  <a:lnTo>
                    <a:pt x="127" y="75"/>
                  </a:lnTo>
                  <a:lnTo>
                    <a:pt x="121" y="105"/>
                  </a:lnTo>
                  <a:lnTo>
                    <a:pt x="127" y="111"/>
                  </a:lnTo>
                  <a:lnTo>
                    <a:pt x="121" y="129"/>
                  </a:lnTo>
                  <a:lnTo>
                    <a:pt x="127" y="140"/>
                  </a:lnTo>
                  <a:lnTo>
                    <a:pt x="136" y="151"/>
                  </a:lnTo>
                  <a:lnTo>
                    <a:pt x="131" y="163"/>
                  </a:lnTo>
                  <a:lnTo>
                    <a:pt x="115" y="163"/>
                  </a:lnTo>
                  <a:lnTo>
                    <a:pt x="96" y="163"/>
                  </a:lnTo>
                  <a:lnTo>
                    <a:pt x="86" y="175"/>
                  </a:lnTo>
                  <a:lnTo>
                    <a:pt x="54" y="180"/>
                  </a:lnTo>
                  <a:lnTo>
                    <a:pt x="35" y="198"/>
                  </a:lnTo>
                  <a:lnTo>
                    <a:pt x="0" y="192"/>
                  </a:lnTo>
                  <a:lnTo>
                    <a:pt x="0" y="209"/>
                  </a:lnTo>
                  <a:lnTo>
                    <a:pt x="14" y="228"/>
                  </a:lnTo>
                  <a:lnTo>
                    <a:pt x="28" y="245"/>
                  </a:lnTo>
                  <a:lnTo>
                    <a:pt x="45" y="245"/>
                  </a:lnTo>
                  <a:lnTo>
                    <a:pt x="35" y="274"/>
                  </a:lnTo>
                  <a:lnTo>
                    <a:pt x="39" y="298"/>
                  </a:lnTo>
                  <a:lnTo>
                    <a:pt x="39" y="315"/>
                  </a:lnTo>
                  <a:lnTo>
                    <a:pt x="75" y="326"/>
                  </a:lnTo>
                  <a:lnTo>
                    <a:pt x="89" y="315"/>
                  </a:lnTo>
                  <a:lnTo>
                    <a:pt x="80" y="374"/>
                  </a:lnTo>
                  <a:lnTo>
                    <a:pt x="96" y="397"/>
                  </a:lnTo>
                  <a:lnTo>
                    <a:pt x="70" y="449"/>
                  </a:lnTo>
                  <a:lnTo>
                    <a:pt x="70" y="472"/>
                  </a:lnTo>
                  <a:lnTo>
                    <a:pt x="75" y="502"/>
                  </a:lnTo>
                  <a:lnTo>
                    <a:pt x="60" y="519"/>
                  </a:lnTo>
                  <a:lnTo>
                    <a:pt x="64" y="526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34"/>
            <p:cNvSpPr>
              <a:spLocks/>
            </p:cNvSpPr>
            <p:nvPr/>
          </p:nvSpPr>
          <p:spPr bwMode="auto">
            <a:xfrm>
              <a:off x="7922911" y="2779121"/>
              <a:ext cx="763883" cy="589360"/>
            </a:xfrm>
            <a:custGeom>
              <a:avLst/>
              <a:gdLst/>
              <a:ahLst/>
              <a:cxnLst>
                <a:cxn ang="0">
                  <a:pos x="318" y="255"/>
                </a:cxn>
                <a:cxn ang="0">
                  <a:pos x="328" y="227"/>
                </a:cxn>
                <a:cxn ang="0">
                  <a:pos x="353" y="186"/>
                </a:cxn>
                <a:cxn ang="0">
                  <a:pos x="383" y="169"/>
                </a:cxn>
                <a:cxn ang="0">
                  <a:pos x="403" y="145"/>
                </a:cxn>
                <a:cxn ang="0">
                  <a:pos x="425" y="128"/>
                </a:cxn>
                <a:cxn ang="0">
                  <a:pos x="459" y="102"/>
                </a:cxn>
                <a:cxn ang="0">
                  <a:pos x="484" y="80"/>
                </a:cxn>
                <a:cxn ang="0">
                  <a:pos x="490" y="44"/>
                </a:cxn>
                <a:cxn ang="0">
                  <a:pos x="490" y="29"/>
                </a:cxn>
                <a:cxn ang="0">
                  <a:pos x="475" y="15"/>
                </a:cxn>
                <a:cxn ang="0">
                  <a:pos x="459" y="15"/>
                </a:cxn>
                <a:cxn ang="0">
                  <a:pos x="428" y="22"/>
                </a:cxn>
                <a:cxn ang="0">
                  <a:pos x="399" y="34"/>
                </a:cxn>
                <a:cxn ang="0">
                  <a:pos x="368" y="39"/>
                </a:cxn>
                <a:cxn ang="0">
                  <a:pos x="333" y="97"/>
                </a:cxn>
                <a:cxn ang="0">
                  <a:pos x="314" y="116"/>
                </a:cxn>
                <a:cxn ang="0">
                  <a:pos x="273" y="121"/>
                </a:cxn>
                <a:cxn ang="0">
                  <a:pos x="212" y="128"/>
                </a:cxn>
                <a:cxn ang="0">
                  <a:pos x="157" y="150"/>
                </a:cxn>
                <a:cxn ang="0">
                  <a:pos x="107" y="157"/>
                </a:cxn>
                <a:cxn ang="0">
                  <a:pos x="65" y="140"/>
                </a:cxn>
                <a:cxn ang="0">
                  <a:pos x="36" y="150"/>
                </a:cxn>
                <a:cxn ang="0">
                  <a:pos x="31" y="186"/>
                </a:cxn>
                <a:cxn ang="0">
                  <a:pos x="15" y="215"/>
                </a:cxn>
                <a:cxn ang="0">
                  <a:pos x="21" y="244"/>
                </a:cxn>
                <a:cxn ang="0">
                  <a:pos x="62" y="244"/>
                </a:cxn>
                <a:cxn ang="0">
                  <a:pos x="116" y="237"/>
                </a:cxn>
                <a:cxn ang="0">
                  <a:pos x="161" y="232"/>
                </a:cxn>
                <a:cxn ang="0">
                  <a:pos x="197" y="215"/>
                </a:cxn>
                <a:cxn ang="0">
                  <a:pos x="232" y="227"/>
                </a:cxn>
                <a:cxn ang="0">
                  <a:pos x="258" y="266"/>
                </a:cxn>
                <a:cxn ang="0">
                  <a:pos x="277" y="278"/>
                </a:cxn>
                <a:cxn ang="0">
                  <a:pos x="258" y="295"/>
                </a:cxn>
                <a:cxn ang="0">
                  <a:pos x="238" y="321"/>
                </a:cxn>
                <a:cxn ang="0">
                  <a:pos x="232" y="379"/>
                </a:cxn>
                <a:cxn ang="0">
                  <a:pos x="248" y="401"/>
                </a:cxn>
                <a:cxn ang="0">
                  <a:pos x="267" y="390"/>
                </a:cxn>
                <a:cxn ang="0">
                  <a:pos x="283" y="361"/>
                </a:cxn>
                <a:cxn ang="0">
                  <a:pos x="314" y="295"/>
                </a:cxn>
              </a:cxnLst>
              <a:rect l="0" t="0" r="r" b="b"/>
              <a:pathLst>
                <a:path w="490" h="408">
                  <a:moveTo>
                    <a:pt x="318" y="273"/>
                  </a:moveTo>
                  <a:lnTo>
                    <a:pt x="318" y="255"/>
                  </a:lnTo>
                  <a:lnTo>
                    <a:pt x="328" y="237"/>
                  </a:lnTo>
                  <a:lnTo>
                    <a:pt x="328" y="227"/>
                  </a:lnTo>
                  <a:lnTo>
                    <a:pt x="348" y="215"/>
                  </a:lnTo>
                  <a:lnTo>
                    <a:pt x="353" y="186"/>
                  </a:lnTo>
                  <a:lnTo>
                    <a:pt x="374" y="174"/>
                  </a:lnTo>
                  <a:lnTo>
                    <a:pt x="383" y="169"/>
                  </a:lnTo>
                  <a:lnTo>
                    <a:pt x="389" y="150"/>
                  </a:lnTo>
                  <a:lnTo>
                    <a:pt x="403" y="145"/>
                  </a:lnTo>
                  <a:lnTo>
                    <a:pt x="409" y="131"/>
                  </a:lnTo>
                  <a:lnTo>
                    <a:pt x="425" y="128"/>
                  </a:lnTo>
                  <a:lnTo>
                    <a:pt x="444" y="102"/>
                  </a:lnTo>
                  <a:lnTo>
                    <a:pt x="459" y="102"/>
                  </a:lnTo>
                  <a:lnTo>
                    <a:pt x="469" y="92"/>
                  </a:lnTo>
                  <a:lnTo>
                    <a:pt x="484" y="80"/>
                  </a:lnTo>
                  <a:lnTo>
                    <a:pt x="490" y="68"/>
                  </a:lnTo>
                  <a:lnTo>
                    <a:pt x="490" y="44"/>
                  </a:lnTo>
                  <a:lnTo>
                    <a:pt x="479" y="39"/>
                  </a:lnTo>
                  <a:lnTo>
                    <a:pt x="490" y="29"/>
                  </a:lnTo>
                  <a:lnTo>
                    <a:pt x="490" y="0"/>
                  </a:lnTo>
                  <a:lnTo>
                    <a:pt x="475" y="15"/>
                  </a:lnTo>
                  <a:lnTo>
                    <a:pt x="469" y="22"/>
                  </a:lnTo>
                  <a:lnTo>
                    <a:pt x="459" y="15"/>
                  </a:lnTo>
                  <a:lnTo>
                    <a:pt x="440" y="22"/>
                  </a:lnTo>
                  <a:lnTo>
                    <a:pt x="428" y="22"/>
                  </a:lnTo>
                  <a:lnTo>
                    <a:pt x="415" y="22"/>
                  </a:lnTo>
                  <a:lnTo>
                    <a:pt x="399" y="34"/>
                  </a:lnTo>
                  <a:lnTo>
                    <a:pt x="383" y="34"/>
                  </a:lnTo>
                  <a:lnTo>
                    <a:pt x="368" y="39"/>
                  </a:lnTo>
                  <a:lnTo>
                    <a:pt x="339" y="80"/>
                  </a:lnTo>
                  <a:lnTo>
                    <a:pt x="333" y="97"/>
                  </a:lnTo>
                  <a:lnTo>
                    <a:pt x="318" y="102"/>
                  </a:lnTo>
                  <a:lnTo>
                    <a:pt x="314" y="116"/>
                  </a:lnTo>
                  <a:lnTo>
                    <a:pt x="289" y="121"/>
                  </a:lnTo>
                  <a:lnTo>
                    <a:pt x="273" y="121"/>
                  </a:lnTo>
                  <a:lnTo>
                    <a:pt x="242" y="121"/>
                  </a:lnTo>
                  <a:lnTo>
                    <a:pt x="212" y="128"/>
                  </a:lnTo>
                  <a:lnTo>
                    <a:pt x="192" y="121"/>
                  </a:lnTo>
                  <a:lnTo>
                    <a:pt x="157" y="150"/>
                  </a:lnTo>
                  <a:lnTo>
                    <a:pt x="136" y="145"/>
                  </a:lnTo>
                  <a:lnTo>
                    <a:pt x="107" y="157"/>
                  </a:lnTo>
                  <a:lnTo>
                    <a:pt x="75" y="145"/>
                  </a:lnTo>
                  <a:lnTo>
                    <a:pt x="65" y="140"/>
                  </a:lnTo>
                  <a:lnTo>
                    <a:pt x="62" y="150"/>
                  </a:lnTo>
                  <a:lnTo>
                    <a:pt x="36" y="150"/>
                  </a:lnTo>
                  <a:lnTo>
                    <a:pt x="25" y="157"/>
                  </a:lnTo>
                  <a:lnTo>
                    <a:pt x="31" y="186"/>
                  </a:lnTo>
                  <a:lnTo>
                    <a:pt x="15" y="179"/>
                  </a:lnTo>
                  <a:lnTo>
                    <a:pt x="15" y="215"/>
                  </a:lnTo>
                  <a:lnTo>
                    <a:pt x="0" y="227"/>
                  </a:lnTo>
                  <a:lnTo>
                    <a:pt x="21" y="244"/>
                  </a:lnTo>
                  <a:lnTo>
                    <a:pt x="46" y="237"/>
                  </a:lnTo>
                  <a:lnTo>
                    <a:pt x="62" y="244"/>
                  </a:lnTo>
                  <a:lnTo>
                    <a:pt x="87" y="237"/>
                  </a:lnTo>
                  <a:lnTo>
                    <a:pt x="116" y="237"/>
                  </a:lnTo>
                  <a:lnTo>
                    <a:pt x="136" y="244"/>
                  </a:lnTo>
                  <a:lnTo>
                    <a:pt x="161" y="232"/>
                  </a:lnTo>
                  <a:lnTo>
                    <a:pt x="176" y="215"/>
                  </a:lnTo>
                  <a:lnTo>
                    <a:pt x="197" y="215"/>
                  </a:lnTo>
                  <a:lnTo>
                    <a:pt x="217" y="203"/>
                  </a:lnTo>
                  <a:lnTo>
                    <a:pt x="232" y="227"/>
                  </a:lnTo>
                  <a:lnTo>
                    <a:pt x="238" y="255"/>
                  </a:lnTo>
                  <a:lnTo>
                    <a:pt x="258" y="266"/>
                  </a:lnTo>
                  <a:lnTo>
                    <a:pt x="258" y="273"/>
                  </a:lnTo>
                  <a:lnTo>
                    <a:pt x="277" y="278"/>
                  </a:lnTo>
                  <a:lnTo>
                    <a:pt x="258" y="284"/>
                  </a:lnTo>
                  <a:lnTo>
                    <a:pt x="258" y="295"/>
                  </a:lnTo>
                  <a:lnTo>
                    <a:pt x="238" y="302"/>
                  </a:lnTo>
                  <a:lnTo>
                    <a:pt x="238" y="321"/>
                  </a:lnTo>
                  <a:lnTo>
                    <a:pt x="217" y="361"/>
                  </a:lnTo>
                  <a:lnTo>
                    <a:pt x="232" y="379"/>
                  </a:lnTo>
                  <a:lnTo>
                    <a:pt x="242" y="408"/>
                  </a:lnTo>
                  <a:lnTo>
                    <a:pt x="248" y="401"/>
                  </a:lnTo>
                  <a:lnTo>
                    <a:pt x="258" y="401"/>
                  </a:lnTo>
                  <a:lnTo>
                    <a:pt x="267" y="390"/>
                  </a:lnTo>
                  <a:lnTo>
                    <a:pt x="267" y="366"/>
                  </a:lnTo>
                  <a:lnTo>
                    <a:pt x="283" y="361"/>
                  </a:lnTo>
                  <a:lnTo>
                    <a:pt x="283" y="350"/>
                  </a:lnTo>
                  <a:lnTo>
                    <a:pt x="314" y="295"/>
                  </a:lnTo>
                  <a:lnTo>
                    <a:pt x="318" y="273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Freeform 35"/>
            <p:cNvSpPr>
              <a:spLocks/>
            </p:cNvSpPr>
            <p:nvPr/>
          </p:nvSpPr>
          <p:spPr bwMode="auto">
            <a:xfrm>
              <a:off x="8416918" y="2915549"/>
              <a:ext cx="228707" cy="278307"/>
            </a:xfrm>
            <a:custGeom>
              <a:avLst/>
              <a:gdLst/>
              <a:ahLst/>
              <a:cxnLst>
                <a:cxn ang="0">
                  <a:pos x="103" y="173"/>
                </a:cxn>
                <a:cxn ang="0">
                  <a:pos x="128" y="131"/>
                </a:cxn>
                <a:cxn ang="0">
                  <a:pos x="138" y="108"/>
                </a:cxn>
                <a:cxn ang="0">
                  <a:pos x="134" y="65"/>
                </a:cxn>
                <a:cxn ang="0">
                  <a:pos x="149" y="43"/>
                </a:cxn>
                <a:cxn ang="0">
                  <a:pos x="143" y="0"/>
                </a:cxn>
                <a:cxn ang="0">
                  <a:pos x="134" y="6"/>
                </a:cxn>
                <a:cxn ang="0">
                  <a:pos x="108" y="30"/>
                </a:cxn>
                <a:cxn ang="0">
                  <a:pos x="93" y="30"/>
                </a:cxn>
                <a:cxn ang="0">
                  <a:pos x="87" y="48"/>
                </a:cxn>
                <a:cxn ang="0">
                  <a:pos x="67" y="54"/>
                </a:cxn>
                <a:cxn ang="0">
                  <a:pos x="67" y="72"/>
                </a:cxn>
                <a:cxn ang="0">
                  <a:pos x="36" y="89"/>
                </a:cxn>
                <a:cxn ang="0">
                  <a:pos x="32" y="120"/>
                </a:cxn>
                <a:cxn ang="0">
                  <a:pos x="10" y="131"/>
                </a:cxn>
                <a:cxn ang="0">
                  <a:pos x="10" y="142"/>
                </a:cxn>
                <a:cxn ang="0">
                  <a:pos x="0" y="161"/>
                </a:cxn>
                <a:cxn ang="0">
                  <a:pos x="0" y="179"/>
                </a:cxn>
                <a:cxn ang="0">
                  <a:pos x="10" y="179"/>
                </a:cxn>
                <a:cxn ang="0">
                  <a:pos x="21" y="190"/>
                </a:cxn>
                <a:cxn ang="0">
                  <a:pos x="42" y="173"/>
                </a:cxn>
                <a:cxn ang="0">
                  <a:pos x="61" y="173"/>
                </a:cxn>
                <a:cxn ang="0">
                  <a:pos x="67" y="154"/>
                </a:cxn>
                <a:cxn ang="0">
                  <a:pos x="87" y="149"/>
                </a:cxn>
                <a:cxn ang="0">
                  <a:pos x="99" y="142"/>
                </a:cxn>
                <a:cxn ang="0">
                  <a:pos x="93" y="154"/>
                </a:cxn>
                <a:cxn ang="0">
                  <a:pos x="103" y="173"/>
                </a:cxn>
              </a:cxnLst>
              <a:rect l="0" t="0" r="r" b="b"/>
              <a:pathLst>
                <a:path w="149" h="190">
                  <a:moveTo>
                    <a:pt x="103" y="173"/>
                  </a:moveTo>
                  <a:lnTo>
                    <a:pt x="128" y="131"/>
                  </a:lnTo>
                  <a:lnTo>
                    <a:pt x="138" y="108"/>
                  </a:lnTo>
                  <a:lnTo>
                    <a:pt x="134" y="65"/>
                  </a:lnTo>
                  <a:lnTo>
                    <a:pt x="149" y="43"/>
                  </a:lnTo>
                  <a:lnTo>
                    <a:pt x="143" y="0"/>
                  </a:lnTo>
                  <a:lnTo>
                    <a:pt x="134" y="6"/>
                  </a:lnTo>
                  <a:lnTo>
                    <a:pt x="108" y="30"/>
                  </a:lnTo>
                  <a:lnTo>
                    <a:pt x="93" y="30"/>
                  </a:lnTo>
                  <a:lnTo>
                    <a:pt x="87" y="48"/>
                  </a:lnTo>
                  <a:lnTo>
                    <a:pt x="67" y="54"/>
                  </a:lnTo>
                  <a:lnTo>
                    <a:pt x="67" y="72"/>
                  </a:lnTo>
                  <a:lnTo>
                    <a:pt x="36" y="89"/>
                  </a:lnTo>
                  <a:lnTo>
                    <a:pt x="32" y="120"/>
                  </a:lnTo>
                  <a:lnTo>
                    <a:pt x="10" y="131"/>
                  </a:lnTo>
                  <a:lnTo>
                    <a:pt x="10" y="142"/>
                  </a:lnTo>
                  <a:lnTo>
                    <a:pt x="0" y="161"/>
                  </a:lnTo>
                  <a:lnTo>
                    <a:pt x="0" y="179"/>
                  </a:lnTo>
                  <a:lnTo>
                    <a:pt x="10" y="179"/>
                  </a:lnTo>
                  <a:lnTo>
                    <a:pt x="21" y="190"/>
                  </a:lnTo>
                  <a:lnTo>
                    <a:pt x="42" y="173"/>
                  </a:lnTo>
                  <a:lnTo>
                    <a:pt x="61" y="173"/>
                  </a:lnTo>
                  <a:lnTo>
                    <a:pt x="67" y="154"/>
                  </a:lnTo>
                  <a:lnTo>
                    <a:pt x="87" y="149"/>
                  </a:lnTo>
                  <a:lnTo>
                    <a:pt x="99" y="142"/>
                  </a:lnTo>
                  <a:lnTo>
                    <a:pt x="93" y="154"/>
                  </a:lnTo>
                  <a:lnTo>
                    <a:pt x="103" y="173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Freeform 36"/>
            <p:cNvSpPr>
              <a:spLocks/>
            </p:cNvSpPr>
            <p:nvPr/>
          </p:nvSpPr>
          <p:spPr bwMode="auto">
            <a:xfrm>
              <a:off x="5887421" y="5032880"/>
              <a:ext cx="384228" cy="671214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6" y="13"/>
                </a:cxn>
                <a:cxn ang="0">
                  <a:pos x="0" y="35"/>
                </a:cxn>
                <a:cxn ang="0">
                  <a:pos x="25" y="75"/>
                </a:cxn>
                <a:cxn ang="0">
                  <a:pos x="31" y="75"/>
                </a:cxn>
                <a:cxn ang="0">
                  <a:pos x="46" y="101"/>
                </a:cxn>
                <a:cxn ang="0">
                  <a:pos x="51" y="123"/>
                </a:cxn>
                <a:cxn ang="0">
                  <a:pos x="65" y="130"/>
                </a:cxn>
                <a:cxn ang="0">
                  <a:pos x="97" y="193"/>
                </a:cxn>
                <a:cxn ang="0">
                  <a:pos x="97" y="221"/>
                </a:cxn>
                <a:cxn ang="0">
                  <a:pos x="92" y="227"/>
                </a:cxn>
                <a:cxn ang="0">
                  <a:pos x="101" y="256"/>
                </a:cxn>
                <a:cxn ang="0">
                  <a:pos x="123" y="290"/>
                </a:cxn>
                <a:cxn ang="0">
                  <a:pos x="139" y="348"/>
                </a:cxn>
                <a:cxn ang="0">
                  <a:pos x="139" y="378"/>
                </a:cxn>
                <a:cxn ang="0">
                  <a:pos x="178" y="431"/>
                </a:cxn>
                <a:cxn ang="0">
                  <a:pos x="209" y="460"/>
                </a:cxn>
                <a:cxn ang="0">
                  <a:pos x="224" y="443"/>
                </a:cxn>
                <a:cxn ang="0">
                  <a:pos x="215" y="414"/>
                </a:cxn>
                <a:cxn ang="0">
                  <a:pos x="219" y="385"/>
                </a:cxn>
                <a:cxn ang="0">
                  <a:pos x="229" y="348"/>
                </a:cxn>
                <a:cxn ang="0">
                  <a:pos x="244" y="325"/>
                </a:cxn>
                <a:cxn ang="0">
                  <a:pos x="224" y="308"/>
                </a:cxn>
                <a:cxn ang="0">
                  <a:pos x="229" y="279"/>
                </a:cxn>
                <a:cxn ang="0">
                  <a:pos x="240" y="245"/>
                </a:cxn>
                <a:cxn ang="0">
                  <a:pos x="224" y="256"/>
                </a:cxn>
                <a:cxn ang="0">
                  <a:pos x="183" y="245"/>
                </a:cxn>
                <a:cxn ang="0">
                  <a:pos x="189" y="227"/>
                </a:cxn>
                <a:cxn ang="0">
                  <a:pos x="178" y="203"/>
                </a:cxn>
                <a:cxn ang="0">
                  <a:pos x="189" y="174"/>
                </a:cxn>
                <a:cxn ang="0">
                  <a:pos x="173" y="174"/>
                </a:cxn>
                <a:cxn ang="0">
                  <a:pos x="152" y="152"/>
                </a:cxn>
                <a:cxn ang="0">
                  <a:pos x="142" y="141"/>
                </a:cxn>
                <a:cxn ang="0">
                  <a:pos x="142" y="116"/>
                </a:cxn>
                <a:cxn ang="0">
                  <a:pos x="133" y="112"/>
                </a:cxn>
                <a:cxn ang="0">
                  <a:pos x="126" y="82"/>
                </a:cxn>
                <a:cxn ang="0">
                  <a:pos x="113" y="82"/>
                </a:cxn>
                <a:cxn ang="0">
                  <a:pos x="82" y="75"/>
                </a:cxn>
                <a:cxn ang="0">
                  <a:pos x="46" y="35"/>
                </a:cxn>
                <a:cxn ang="0">
                  <a:pos x="46" y="13"/>
                </a:cxn>
                <a:cxn ang="0">
                  <a:pos x="10" y="0"/>
                </a:cxn>
                <a:cxn ang="0">
                  <a:pos x="0" y="6"/>
                </a:cxn>
              </a:cxnLst>
              <a:rect l="0" t="0" r="r" b="b"/>
              <a:pathLst>
                <a:path w="244" h="460">
                  <a:moveTo>
                    <a:pt x="0" y="6"/>
                  </a:moveTo>
                  <a:lnTo>
                    <a:pt x="6" y="13"/>
                  </a:lnTo>
                  <a:lnTo>
                    <a:pt x="0" y="35"/>
                  </a:lnTo>
                  <a:lnTo>
                    <a:pt x="25" y="75"/>
                  </a:lnTo>
                  <a:lnTo>
                    <a:pt x="31" y="75"/>
                  </a:lnTo>
                  <a:lnTo>
                    <a:pt x="46" y="101"/>
                  </a:lnTo>
                  <a:lnTo>
                    <a:pt x="51" y="123"/>
                  </a:lnTo>
                  <a:lnTo>
                    <a:pt x="65" y="130"/>
                  </a:lnTo>
                  <a:lnTo>
                    <a:pt x="97" y="193"/>
                  </a:lnTo>
                  <a:lnTo>
                    <a:pt x="97" y="221"/>
                  </a:lnTo>
                  <a:lnTo>
                    <a:pt x="92" y="227"/>
                  </a:lnTo>
                  <a:lnTo>
                    <a:pt x="101" y="256"/>
                  </a:lnTo>
                  <a:lnTo>
                    <a:pt x="123" y="290"/>
                  </a:lnTo>
                  <a:lnTo>
                    <a:pt x="139" y="348"/>
                  </a:lnTo>
                  <a:lnTo>
                    <a:pt x="139" y="378"/>
                  </a:lnTo>
                  <a:lnTo>
                    <a:pt x="178" y="431"/>
                  </a:lnTo>
                  <a:lnTo>
                    <a:pt x="209" y="460"/>
                  </a:lnTo>
                  <a:lnTo>
                    <a:pt x="224" y="443"/>
                  </a:lnTo>
                  <a:lnTo>
                    <a:pt x="215" y="414"/>
                  </a:lnTo>
                  <a:lnTo>
                    <a:pt x="219" y="385"/>
                  </a:lnTo>
                  <a:lnTo>
                    <a:pt x="229" y="348"/>
                  </a:lnTo>
                  <a:lnTo>
                    <a:pt x="244" y="325"/>
                  </a:lnTo>
                  <a:lnTo>
                    <a:pt x="224" y="308"/>
                  </a:lnTo>
                  <a:lnTo>
                    <a:pt x="229" y="279"/>
                  </a:lnTo>
                  <a:lnTo>
                    <a:pt x="240" y="245"/>
                  </a:lnTo>
                  <a:lnTo>
                    <a:pt x="224" y="256"/>
                  </a:lnTo>
                  <a:lnTo>
                    <a:pt x="183" y="245"/>
                  </a:lnTo>
                  <a:lnTo>
                    <a:pt x="189" y="227"/>
                  </a:lnTo>
                  <a:lnTo>
                    <a:pt x="178" y="203"/>
                  </a:lnTo>
                  <a:lnTo>
                    <a:pt x="189" y="174"/>
                  </a:lnTo>
                  <a:lnTo>
                    <a:pt x="173" y="174"/>
                  </a:lnTo>
                  <a:lnTo>
                    <a:pt x="152" y="152"/>
                  </a:lnTo>
                  <a:lnTo>
                    <a:pt x="142" y="141"/>
                  </a:lnTo>
                  <a:lnTo>
                    <a:pt x="142" y="116"/>
                  </a:lnTo>
                  <a:lnTo>
                    <a:pt x="133" y="112"/>
                  </a:lnTo>
                  <a:lnTo>
                    <a:pt x="126" y="82"/>
                  </a:lnTo>
                  <a:lnTo>
                    <a:pt x="113" y="82"/>
                  </a:lnTo>
                  <a:lnTo>
                    <a:pt x="82" y="75"/>
                  </a:lnTo>
                  <a:lnTo>
                    <a:pt x="46" y="35"/>
                  </a:lnTo>
                  <a:lnTo>
                    <a:pt x="46" y="13"/>
                  </a:lnTo>
                  <a:lnTo>
                    <a:pt x="10" y="0"/>
                  </a:lnTo>
                  <a:lnTo>
                    <a:pt x="0" y="6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Freeform 37"/>
            <p:cNvSpPr>
              <a:spLocks/>
            </p:cNvSpPr>
            <p:nvPr/>
          </p:nvSpPr>
          <p:spPr bwMode="auto">
            <a:xfrm>
              <a:off x="5105242" y="3286627"/>
              <a:ext cx="823345" cy="703956"/>
            </a:xfrm>
            <a:custGeom>
              <a:avLst/>
              <a:gdLst/>
              <a:ahLst/>
              <a:cxnLst>
                <a:cxn ang="0">
                  <a:pos x="31" y="133"/>
                </a:cxn>
                <a:cxn ang="0">
                  <a:pos x="81" y="179"/>
                </a:cxn>
                <a:cxn ang="0">
                  <a:pos x="142" y="179"/>
                </a:cxn>
                <a:cxn ang="0">
                  <a:pos x="158" y="197"/>
                </a:cxn>
                <a:cxn ang="0">
                  <a:pos x="132" y="208"/>
                </a:cxn>
                <a:cxn ang="0">
                  <a:pos x="86" y="208"/>
                </a:cxn>
                <a:cxn ang="0">
                  <a:pos x="56" y="197"/>
                </a:cxn>
                <a:cxn ang="0">
                  <a:pos x="97" y="308"/>
                </a:cxn>
                <a:cxn ang="0">
                  <a:pos x="167" y="383"/>
                </a:cxn>
                <a:cxn ang="0">
                  <a:pos x="223" y="409"/>
                </a:cxn>
                <a:cxn ang="0">
                  <a:pos x="292" y="383"/>
                </a:cxn>
                <a:cxn ang="0">
                  <a:pos x="338" y="314"/>
                </a:cxn>
                <a:cxn ang="0">
                  <a:pos x="360" y="308"/>
                </a:cxn>
                <a:cxn ang="0">
                  <a:pos x="363" y="361"/>
                </a:cxn>
                <a:cxn ang="0">
                  <a:pos x="363" y="395"/>
                </a:cxn>
                <a:cxn ang="0">
                  <a:pos x="369" y="438"/>
                </a:cxn>
                <a:cxn ang="0">
                  <a:pos x="353" y="489"/>
                </a:cxn>
                <a:cxn ang="0">
                  <a:pos x="385" y="482"/>
                </a:cxn>
                <a:cxn ang="0">
                  <a:pos x="385" y="453"/>
                </a:cxn>
                <a:cxn ang="0">
                  <a:pos x="419" y="453"/>
                </a:cxn>
                <a:cxn ang="0">
                  <a:pos x="425" y="424"/>
                </a:cxn>
                <a:cxn ang="0">
                  <a:pos x="444" y="420"/>
                </a:cxn>
                <a:cxn ang="0">
                  <a:pos x="465" y="409"/>
                </a:cxn>
                <a:cxn ang="0">
                  <a:pos x="460" y="390"/>
                </a:cxn>
                <a:cxn ang="0">
                  <a:pos x="450" y="366"/>
                </a:cxn>
                <a:cxn ang="0">
                  <a:pos x="511" y="337"/>
                </a:cxn>
                <a:cxn ang="0">
                  <a:pos x="475" y="320"/>
                </a:cxn>
                <a:cxn ang="0">
                  <a:pos x="465" y="308"/>
                </a:cxn>
                <a:cxn ang="0">
                  <a:pos x="495" y="291"/>
                </a:cxn>
                <a:cxn ang="0">
                  <a:pos x="495" y="249"/>
                </a:cxn>
                <a:cxn ang="0">
                  <a:pos x="505" y="215"/>
                </a:cxn>
                <a:cxn ang="0">
                  <a:pos x="527" y="191"/>
                </a:cxn>
                <a:cxn ang="0">
                  <a:pos x="440" y="110"/>
                </a:cxn>
                <a:cxn ang="0">
                  <a:pos x="404" y="63"/>
                </a:cxn>
                <a:cxn ang="0">
                  <a:pos x="379" y="34"/>
                </a:cxn>
                <a:cxn ang="0">
                  <a:pos x="324" y="22"/>
                </a:cxn>
                <a:cxn ang="0">
                  <a:pos x="233" y="0"/>
                </a:cxn>
                <a:cxn ang="0">
                  <a:pos x="233" y="34"/>
                </a:cxn>
                <a:cxn ang="0">
                  <a:pos x="208" y="34"/>
                </a:cxn>
                <a:cxn ang="0">
                  <a:pos x="151" y="34"/>
                </a:cxn>
                <a:cxn ang="0">
                  <a:pos x="126" y="45"/>
                </a:cxn>
                <a:cxn ang="0">
                  <a:pos x="97" y="29"/>
                </a:cxn>
                <a:cxn ang="0">
                  <a:pos x="71" y="34"/>
                </a:cxn>
                <a:cxn ang="0">
                  <a:pos x="46" y="34"/>
                </a:cxn>
                <a:cxn ang="0">
                  <a:pos x="0" y="103"/>
                </a:cxn>
              </a:cxnLst>
              <a:rect l="0" t="0" r="r" b="b"/>
              <a:pathLst>
                <a:path w="527" h="489">
                  <a:moveTo>
                    <a:pt x="0" y="103"/>
                  </a:moveTo>
                  <a:lnTo>
                    <a:pt x="31" y="133"/>
                  </a:lnTo>
                  <a:lnTo>
                    <a:pt x="50" y="146"/>
                  </a:lnTo>
                  <a:lnTo>
                    <a:pt x="81" y="179"/>
                  </a:lnTo>
                  <a:lnTo>
                    <a:pt x="107" y="191"/>
                  </a:lnTo>
                  <a:lnTo>
                    <a:pt x="142" y="179"/>
                  </a:lnTo>
                  <a:lnTo>
                    <a:pt x="158" y="186"/>
                  </a:lnTo>
                  <a:lnTo>
                    <a:pt x="158" y="197"/>
                  </a:lnTo>
                  <a:lnTo>
                    <a:pt x="136" y="197"/>
                  </a:lnTo>
                  <a:lnTo>
                    <a:pt x="132" y="208"/>
                  </a:lnTo>
                  <a:lnTo>
                    <a:pt x="97" y="208"/>
                  </a:lnTo>
                  <a:lnTo>
                    <a:pt x="86" y="208"/>
                  </a:lnTo>
                  <a:lnTo>
                    <a:pt x="71" y="204"/>
                  </a:lnTo>
                  <a:lnTo>
                    <a:pt x="56" y="197"/>
                  </a:lnTo>
                  <a:lnTo>
                    <a:pt x="50" y="220"/>
                  </a:lnTo>
                  <a:lnTo>
                    <a:pt x="97" y="308"/>
                  </a:lnTo>
                  <a:lnTo>
                    <a:pt x="151" y="372"/>
                  </a:lnTo>
                  <a:lnTo>
                    <a:pt x="167" y="383"/>
                  </a:lnTo>
                  <a:lnTo>
                    <a:pt x="183" y="395"/>
                  </a:lnTo>
                  <a:lnTo>
                    <a:pt x="223" y="409"/>
                  </a:lnTo>
                  <a:lnTo>
                    <a:pt x="267" y="390"/>
                  </a:lnTo>
                  <a:lnTo>
                    <a:pt x="292" y="383"/>
                  </a:lnTo>
                  <a:lnTo>
                    <a:pt x="328" y="361"/>
                  </a:lnTo>
                  <a:lnTo>
                    <a:pt x="338" y="314"/>
                  </a:lnTo>
                  <a:lnTo>
                    <a:pt x="338" y="267"/>
                  </a:lnTo>
                  <a:lnTo>
                    <a:pt x="360" y="308"/>
                  </a:lnTo>
                  <a:lnTo>
                    <a:pt x="363" y="325"/>
                  </a:lnTo>
                  <a:lnTo>
                    <a:pt x="363" y="361"/>
                  </a:lnTo>
                  <a:lnTo>
                    <a:pt x="360" y="372"/>
                  </a:lnTo>
                  <a:lnTo>
                    <a:pt x="363" y="395"/>
                  </a:lnTo>
                  <a:lnTo>
                    <a:pt x="369" y="412"/>
                  </a:lnTo>
                  <a:lnTo>
                    <a:pt x="369" y="438"/>
                  </a:lnTo>
                  <a:lnTo>
                    <a:pt x="353" y="472"/>
                  </a:lnTo>
                  <a:lnTo>
                    <a:pt x="353" y="489"/>
                  </a:lnTo>
                  <a:lnTo>
                    <a:pt x="369" y="489"/>
                  </a:lnTo>
                  <a:lnTo>
                    <a:pt x="385" y="482"/>
                  </a:lnTo>
                  <a:lnTo>
                    <a:pt x="394" y="482"/>
                  </a:lnTo>
                  <a:lnTo>
                    <a:pt x="385" y="453"/>
                  </a:lnTo>
                  <a:lnTo>
                    <a:pt x="400" y="449"/>
                  </a:lnTo>
                  <a:lnTo>
                    <a:pt x="419" y="453"/>
                  </a:lnTo>
                  <a:lnTo>
                    <a:pt x="425" y="431"/>
                  </a:lnTo>
                  <a:lnTo>
                    <a:pt x="425" y="424"/>
                  </a:lnTo>
                  <a:lnTo>
                    <a:pt x="435" y="409"/>
                  </a:lnTo>
                  <a:lnTo>
                    <a:pt x="444" y="420"/>
                  </a:lnTo>
                  <a:lnTo>
                    <a:pt x="460" y="412"/>
                  </a:lnTo>
                  <a:lnTo>
                    <a:pt x="465" y="409"/>
                  </a:lnTo>
                  <a:lnTo>
                    <a:pt x="475" y="409"/>
                  </a:lnTo>
                  <a:lnTo>
                    <a:pt x="460" y="390"/>
                  </a:lnTo>
                  <a:lnTo>
                    <a:pt x="444" y="378"/>
                  </a:lnTo>
                  <a:lnTo>
                    <a:pt x="450" y="366"/>
                  </a:lnTo>
                  <a:lnTo>
                    <a:pt x="486" y="349"/>
                  </a:lnTo>
                  <a:lnTo>
                    <a:pt x="511" y="337"/>
                  </a:lnTo>
                  <a:lnTo>
                    <a:pt x="501" y="320"/>
                  </a:lnTo>
                  <a:lnTo>
                    <a:pt x="475" y="320"/>
                  </a:lnTo>
                  <a:lnTo>
                    <a:pt x="460" y="325"/>
                  </a:lnTo>
                  <a:lnTo>
                    <a:pt x="465" y="308"/>
                  </a:lnTo>
                  <a:lnTo>
                    <a:pt x="460" y="296"/>
                  </a:lnTo>
                  <a:lnTo>
                    <a:pt x="495" y="291"/>
                  </a:lnTo>
                  <a:lnTo>
                    <a:pt x="490" y="267"/>
                  </a:lnTo>
                  <a:lnTo>
                    <a:pt x="495" y="249"/>
                  </a:lnTo>
                  <a:lnTo>
                    <a:pt x="495" y="232"/>
                  </a:lnTo>
                  <a:lnTo>
                    <a:pt x="505" y="215"/>
                  </a:lnTo>
                  <a:lnTo>
                    <a:pt x="527" y="204"/>
                  </a:lnTo>
                  <a:lnTo>
                    <a:pt x="527" y="191"/>
                  </a:lnTo>
                  <a:lnTo>
                    <a:pt x="520" y="179"/>
                  </a:lnTo>
                  <a:lnTo>
                    <a:pt x="440" y="110"/>
                  </a:lnTo>
                  <a:lnTo>
                    <a:pt x="429" y="80"/>
                  </a:lnTo>
                  <a:lnTo>
                    <a:pt x="404" y="63"/>
                  </a:lnTo>
                  <a:lnTo>
                    <a:pt x="410" y="40"/>
                  </a:lnTo>
                  <a:lnTo>
                    <a:pt x="379" y="34"/>
                  </a:lnTo>
                  <a:lnTo>
                    <a:pt x="363" y="40"/>
                  </a:lnTo>
                  <a:lnTo>
                    <a:pt x="324" y="22"/>
                  </a:lnTo>
                  <a:lnTo>
                    <a:pt x="248" y="0"/>
                  </a:lnTo>
                  <a:lnTo>
                    <a:pt x="233" y="0"/>
                  </a:lnTo>
                  <a:lnTo>
                    <a:pt x="227" y="16"/>
                  </a:lnTo>
                  <a:lnTo>
                    <a:pt x="233" y="34"/>
                  </a:lnTo>
                  <a:lnTo>
                    <a:pt x="212" y="34"/>
                  </a:lnTo>
                  <a:lnTo>
                    <a:pt x="208" y="34"/>
                  </a:lnTo>
                  <a:lnTo>
                    <a:pt x="192" y="16"/>
                  </a:lnTo>
                  <a:lnTo>
                    <a:pt x="151" y="34"/>
                  </a:lnTo>
                  <a:lnTo>
                    <a:pt x="142" y="45"/>
                  </a:lnTo>
                  <a:lnTo>
                    <a:pt x="126" y="45"/>
                  </a:lnTo>
                  <a:lnTo>
                    <a:pt x="116" y="34"/>
                  </a:lnTo>
                  <a:lnTo>
                    <a:pt x="97" y="29"/>
                  </a:lnTo>
                  <a:lnTo>
                    <a:pt x="86" y="34"/>
                  </a:lnTo>
                  <a:lnTo>
                    <a:pt x="71" y="34"/>
                  </a:lnTo>
                  <a:lnTo>
                    <a:pt x="56" y="29"/>
                  </a:lnTo>
                  <a:lnTo>
                    <a:pt x="46" y="34"/>
                  </a:lnTo>
                  <a:lnTo>
                    <a:pt x="36" y="63"/>
                  </a:lnTo>
                  <a:lnTo>
                    <a:pt x="0" y="103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Freeform 38"/>
            <p:cNvSpPr>
              <a:spLocks/>
            </p:cNvSpPr>
            <p:nvPr/>
          </p:nvSpPr>
          <p:spPr bwMode="auto">
            <a:xfrm>
              <a:off x="6733635" y="3417596"/>
              <a:ext cx="306469" cy="403821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13" y="20"/>
                </a:cxn>
                <a:cxn ang="0">
                  <a:pos x="106" y="88"/>
                </a:cxn>
                <a:cxn ang="0">
                  <a:pos x="63" y="172"/>
                </a:cxn>
                <a:cxn ang="0">
                  <a:pos x="0" y="279"/>
                </a:cxn>
              </a:cxnLst>
              <a:rect l="0" t="0" r="r" b="b"/>
              <a:pathLst>
                <a:path w="197" h="279">
                  <a:moveTo>
                    <a:pt x="197" y="0"/>
                  </a:moveTo>
                  <a:lnTo>
                    <a:pt x="113" y="20"/>
                  </a:lnTo>
                  <a:lnTo>
                    <a:pt x="106" y="88"/>
                  </a:lnTo>
                  <a:lnTo>
                    <a:pt x="63" y="172"/>
                  </a:lnTo>
                  <a:lnTo>
                    <a:pt x="0" y="279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938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Freeform 39"/>
            <p:cNvSpPr>
              <a:spLocks/>
            </p:cNvSpPr>
            <p:nvPr/>
          </p:nvSpPr>
          <p:spPr bwMode="auto">
            <a:xfrm>
              <a:off x="6390576" y="2517183"/>
              <a:ext cx="297318" cy="2291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" y="37"/>
                </a:cxn>
                <a:cxn ang="0">
                  <a:pos x="78" y="75"/>
                </a:cxn>
                <a:cxn ang="0">
                  <a:pos x="141" y="113"/>
                </a:cxn>
                <a:cxn ang="0">
                  <a:pos x="190" y="159"/>
                </a:cxn>
              </a:cxnLst>
              <a:rect l="0" t="0" r="r" b="b"/>
              <a:pathLst>
                <a:path w="190" h="159">
                  <a:moveTo>
                    <a:pt x="0" y="0"/>
                  </a:moveTo>
                  <a:lnTo>
                    <a:pt x="43" y="37"/>
                  </a:lnTo>
                  <a:lnTo>
                    <a:pt x="78" y="75"/>
                  </a:lnTo>
                  <a:lnTo>
                    <a:pt x="141" y="113"/>
                  </a:lnTo>
                  <a:lnTo>
                    <a:pt x="190" y="159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938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6858000" y="1524000"/>
            <a:ext cx="1524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4343400" y="1752600"/>
            <a:ext cx="24384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9" idx="4"/>
          </p:cNvCxnSpPr>
          <p:nvPr/>
        </p:nvCxnSpPr>
        <p:spPr>
          <a:xfrm>
            <a:off x="7042150" y="1693863"/>
            <a:ext cx="1592263" cy="668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197403" y="125413"/>
            <a:ext cx="7439186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lang="en-GB" sz="2400" b="1" dirty="0">
                <a:solidFill>
                  <a:schemeClr val="bg1"/>
                </a:solidFill>
              </a:rPr>
              <a:t>Singrauli CBM Block - At a </a:t>
            </a:r>
            <a:r>
              <a:rPr lang="en-GB" sz="2400" b="1" dirty="0" smtClean="0">
                <a:solidFill>
                  <a:schemeClr val="bg1"/>
                </a:solidFill>
              </a:rPr>
              <a:t>Glance</a:t>
            </a:r>
            <a:endParaRPr lang="en-US" sz="2400" b="1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233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D52536-3106-4443-8482-9591F8C3EE0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38200" y="1124744"/>
            <a:ext cx="7239000" cy="5186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Font typeface="Helvetica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>
              <a:spcBef>
                <a:spcPct val="20000"/>
              </a:spcBef>
              <a:buClr>
                <a:srgbClr val="FF3300"/>
              </a:buClr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Font typeface="Helvetica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FontTx/>
              <a:buNone/>
            </a:pPr>
            <a:r>
              <a:rPr lang="en-US" sz="1600" b="1" dirty="0">
                <a:latin typeface="Calibri" panose="020F0502020204030204" pitchFamily="34" charset="0"/>
              </a:rPr>
              <a:t>Exploration- Challenges</a:t>
            </a:r>
          </a:p>
          <a:p>
            <a:pPr marL="398463" indent="-236538" eaLnBrk="1" hangingPunct="1">
              <a:spcBef>
                <a:spcPts val="600"/>
              </a:spcBef>
              <a:buClrTx/>
            </a:pPr>
            <a:r>
              <a:rPr lang="en-US" sz="1600" b="1" dirty="0">
                <a:latin typeface="Calibri" panose="020F0502020204030204" pitchFamily="34" charset="0"/>
              </a:rPr>
              <a:t>Establish Coal Thickness &amp; Continuity</a:t>
            </a:r>
          </a:p>
          <a:p>
            <a:pPr marL="398463" indent="-236538" eaLnBrk="1" hangingPunct="1">
              <a:spcBef>
                <a:spcPts val="600"/>
              </a:spcBef>
              <a:buClrTx/>
            </a:pPr>
            <a:r>
              <a:rPr lang="en-US" sz="1600" b="1" dirty="0">
                <a:latin typeface="Calibri" panose="020F0502020204030204" pitchFamily="34" charset="0"/>
              </a:rPr>
              <a:t> Accurately measure Gas content &amp; Saturation</a:t>
            </a:r>
          </a:p>
          <a:p>
            <a:pPr marL="398463" indent="-236538" eaLnBrk="1" hangingPunct="1">
              <a:spcBef>
                <a:spcPts val="600"/>
              </a:spcBef>
              <a:buClrTx/>
            </a:pPr>
            <a:r>
              <a:rPr lang="en-US" sz="1600" b="1" dirty="0">
                <a:latin typeface="Calibri" panose="020F0502020204030204" pitchFamily="34" charset="0"/>
              </a:rPr>
              <a:t>Get fix on Permeability Variations</a:t>
            </a:r>
          </a:p>
          <a:p>
            <a:pPr marL="398463" indent="-236538" eaLnBrk="1" hangingPunct="1">
              <a:spcBef>
                <a:spcPts val="600"/>
              </a:spcBef>
              <a:buClrTx/>
            </a:pPr>
            <a:r>
              <a:rPr lang="en-US" sz="1600" b="1" dirty="0">
                <a:latin typeface="Calibri" panose="020F0502020204030204" pitchFamily="34" charset="0"/>
              </a:rPr>
              <a:t>Establish CBM Well Producibility </a:t>
            </a:r>
          </a:p>
          <a:p>
            <a:pPr marL="398463" indent="-236538" eaLnBrk="1" hangingPunct="1">
              <a:spcBef>
                <a:spcPts val="600"/>
              </a:spcBef>
              <a:buClrTx/>
            </a:pPr>
            <a:r>
              <a:rPr lang="en-US" sz="1600" b="1" dirty="0">
                <a:latin typeface="Calibri" panose="020F0502020204030204" pitchFamily="34" charset="0"/>
              </a:rPr>
              <a:t>Get CBM Reserves Certification for Bankability</a:t>
            </a:r>
          </a:p>
          <a:p>
            <a:pPr eaLnBrk="1" hangingPunct="1">
              <a:spcBef>
                <a:spcPts val="600"/>
              </a:spcBef>
              <a:buClrTx/>
              <a:buFontTx/>
              <a:buNone/>
            </a:pPr>
            <a:r>
              <a:rPr lang="en-US" sz="1600" b="1" dirty="0">
                <a:latin typeface="Calibri" panose="020F0502020204030204" pitchFamily="34" charset="0"/>
              </a:rPr>
              <a:t>Field Development-Challenges</a:t>
            </a:r>
          </a:p>
          <a:p>
            <a:pPr marL="398463" lvl="2" indent="-236538" eaLnBrk="1" hangingPunct="1">
              <a:spcBef>
                <a:spcPts val="600"/>
              </a:spcBef>
              <a:buClrTx/>
            </a:pPr>
            <a:r>
              <a:rPr lang="en-US" sz="1600" b="1" dirty="0" smtClean="0">
                <a:latin typeface="Calibri" panose="020F0502020204030204" pitchFamily="34" charset="0"/>
              </a:rPr>
              <a:t>Land Acquisition</a:t>
            </a:r>
          </a:p>
          <a:p>
            <a:pPr marL="398463" lvl="2" indent="-236538" eaLnBrk="1" hangingPunct="1">
              <a:spcBef>
                <a:spcPts val="600"/>
              </a:spcBef>
              <a:buClrTx/>
            </a:pPr>
            <a:r>
              <a:rPr lang="en-US" sz="1600" b="1" dirty="0" smtClean="0">
                <a:latin typeface="Calibri" panose="020F0502020204030204" pitchFamily="34" charset="0"/>
              </a:rPr>
              <a:t>CBM </a:t>
            </a:r>
            <a:r>
              <a:rPr lang="en-US" sz="1600" b="1" dirty="0">
                <a:latin typeface="Calibri" panose="020F0502020204030204" pitchFamily="34" charset="0"/>
              </a:rPr>
              <a:t>Well Drilling</a:t>
            </a:r>
          </a:p>
          <a:p>
            <a:pPr marL="398463" lvl="2" indent="-236538" eaLnBrk="1" hangingPunct="1">
              <a:spcBef>
                <a:spcPts val="600"/>
              </a:spcBef>
              <a:buClrTx/>
            </a:pPr>
            <a:r>
              <a:rPr lang="en-US" sz="1600" b="1" dirty="0" smtClean="0">
                <a:latin typeface="Calibri" panose="020F0502020204030204" pitchFamily="34" charset="0"/>
              </a:rPr>
              <a:t>CBM </a:t>
            </a:r>
            <a:r>
              <a:rPr lang="en-US" sz="1600" b="1" dirty="0">
                <a:latin typeface="Calibri" panose="020F0502020204030204" pitchFamily="34" charset="0"/>
              </a:rPr>
              <a:t>Well Completion </a:t>
            </a:r>
          </a:p>
          <a:p>
            <a:pPr marL="398463" lvl="2" indent="-236538" eaLnBrk="1" hangingPunct="1">
              <a:spcBef>
                <a:spcPts val="600"/>
              </a:spcBef>
              <a:buClrTx/>
            </a:pPr>
            <a:r>
              <a:rPr lang="en-US" sz="1600" b="1" dirty="0" smtClean="0">
                <a:latin typeface="Calibri" panose="020F0502020204030204" pitchFamily="34" charset="0"/>
              </a:rPr>
              <a:t>CBM </a:t>
            </a:r>
            <a:r>
              <a:rPr lang="en-US" sz="1600" b="1" dirty="0">
                <a:latin typeface="Calibri" panose="020F0502020204030204" pitchFamily="34" charset="0"/>
              </a:rPr>
              <a:t>Well Spacing</a:t>
            </a:r>
          </a:p>
          <a:p>
            <a:pPr marL="398463" lvl="2" indent="-236538" eaLnBrk="1" hangingPunct="1">
              <a:spcBef>
                <a:spcPts val="600"/>
              </a:spcBef>
              <a:buClrTx/>
            </a:pPr>
            <a:r>
              <a:rPr lang="en-US" sz="1600" b="1" dirty="0" smtClean="0">
                <a:latin typeface="Calibri" panose="020F0502020204030204" pitchFamily="34" charset="0"/>
              </a:rPr>
              <a:t>Surface </a:t>
            </a:r>
            <a:r>
              <a:rPr lang="en-US" sz="1600" b="1" dirty="0">
                <a:latin typeface="Calibri" panose="020F0502020204030204" pitchFamily="34" charset="0"/>
              </a:rPr>
              <a:t>facilities &amp; Production Operations</a:t>
            </a:r>
          </a:p>
          <a:p>
            <a:pPr marL="398463" lvl="2" indent="-236538" eaLnBrk="1" hangingPunct="1">
              <a:spcBef>
                <a:spcPts val="600"/>
              </a:spcBef>
              <a:buClrTx/>
            </a:pPr>
            <a:r>
              <a:rPr lang="en-US" sz="1600" b="1" dirty="0" smtClean="0">
                <a:latin typeface="Calibri" panose="020F0502020204030204" pitchFamily="34" charset="0"/>
              </a:rPr>
              <a:t>Produced water Handling</a:t>
            </a:r>
          </a:p>
          <a:p>
            <a:pPr marL="398463" lvl="2" indent="-236538" eaLnBrk="1" hangingPunct="1">
              <a:spcBef>
                <a:spcPts val="600"/>
              </a:spcBef>
              <a:buClrTx/>
            </a:pPr>
            <a:r>
              <a:rPr lang="en-US" sz="1600" b="1" dirty="0" smtClean="0">
                <a:latin typeface="Calibri" panose="020F0502020204030204" pitchFamily="34" charset="0"/>
              </a:rPr>
              <a:t>Gas </a:t>
            </a:r>
            <a:r>
              <a:rPr lang="en-US" sz="1600" b="1" dirty="0">
                <a:latin typeface="Calibri" panose="020F0502020204030204" pitchFamily="34" charset="0"/>
              </a:rPr>
              <a:t>Evacuation &amp; Marketing</a:t>
            </a:r>
          </a:p>
          <a:p>
            <a:pPr marL="398463" lvl="2" indent="-236538" eaLnBrk="1" hangingPunct="1">
              <a:spcBef>
                <a:spcPts val="600"/>
              </a:spcBef>
              <a:buClrTx/>
            </a:pPr>
            <a:r>
              <a:rPr lang="en-US" sz="1600" b="1" dirty="0" smtClean="0">
                <a:latin typeface="Calibri" panose="020F0502020204030204" pitchFamily="34" charset="0"/>
              </a:rPr>
              <a:t>Social</a:t>
            </a:r>
            <a:r>
              <a:rPr lang="en-US" sz="1600" b="1" dirty="0">
                <a:latin typeface="Calibri" panose="020F0502020204030204" pitchFamily="34" charset="0"/>
              </a:rPr>
              <a:t>, Environmental, Logistical &amp; Regulatory</a:t>
            </a:r>
          </a:p>
          <a:p>
            <a:pPr lvl="2"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endParaRPr lang="en-US" sz="1600" b="1" dirty="0">
              <a:latin typeface="Calibri" panose="020F0502020204030204" pitchFamily="34" charset="0"/>
            </a:endParaRPr>
          </a:p>
        </p:txBody>
      </p:sp>
      <p:sp>
        <p:nvSpPr>
          <p:cNvPr id="4" name="Text Box 28"/>
          <p:cNvSpPr txBox="1">
            <a:spLocks noChangeArrowheads="1"/>
          </p:cNvSpPr>
          <p:nvPr/>
        </p:nvSpPr>
        <p:spPr bwMode="auto">
          <a:xfrm>
            <a:off x="304800" y="381000"/>
            <a:ext cx="6264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400" b="1" dirty="0">
                <a:solidFill>
                  <a:schemeClr val="tx1"/>
                </a:solidFill>
                <a:latin typeface="+mn-lt"/>
              </a:rPr>
              <a:t> </a:t>
            </a:r>
            <a:endParaRPr lang="en-US" sz="24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79673" y="252413"/>
            <a:ext cx="6942832" cy="512762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sz="2400" b="1" dirty="0">
                <a:solidFill>
                  <a:schemeClr val="bg1"/>
                </a:solidFill>
                <a:latin typeface="Calibri" pitchFamily="34" charset="0"/>
              </a:rPr>
              <a:t>CBM Challenges</a:t>
            </a:r>
          </a:p>
        </p:txBody>
      </p:sp>
    </p:spTree>
    <p:extLst>
      <p:ext uri="{BB962C8B-B14F-4D97-AF65-F5344CB8AC3E}">
        <p14:creationId xmlns:p14="http://schemas.microsoft.com/office/powerpoint/2010/main" xmlns="" val="35763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BB459EC9-DB6F-4FFF-9F16-82F551145B57}" type="slidenum">
              <a:rPr lang="en-IN" smtClean="0"/>
              <a:pPr>
                <a:defRPr/>
              </a:pPr>
              <a:t>14</a:t>
            </a:fld>
            <a:endParaRPr lang="en-IN" dirty="0"/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7"/>
            <a:ext cx="8286807" cy="503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23436" y="116632"/>
            <a:ext cx="7172900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Singrauli CBM </a:t>
            </a:r>
            <a:r>
              <a:rPr lang="en-US" sz="2400" b="1" dirty="0">
                <a:solidFill>
                  <a:schemeClr val="bg1"/>
                </a:solidFill>
                <a:latin typeface="+mj-lt"/>
                <a:ea typeface="Calibri"/>
                <a:cs typeface="Calibri"/>
              </a:rPr>
              <a:t>Lineament Map</a:t>
            </a:r>
            <a:endParaRPr lang="en-US" sz="2400" b="1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200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3EC3039A-57AA-432E-A4E0-A411FC6130C8}" type="slidenum">
              <a:rPr lang="en-IN" smtClean="0"/>
              <a:pPr>
                <a:defRPr/>
              </a:pPr>
              <a:t>15</a:t>
            </a:fld>
            <a:endParaRPr lang="en-IN" dirty="0"/>
          </a:p>
        </p:txBody>
      </p:sp>
      <p:sp>
        <p:nvSpPr>
          <p:cNvPr id="4" name="Freeform 3"/>
          <p:cNvSpPr/>
          <p:nvPr/>
        </p:nvSpPr>
        <p:spPr bwMode="auto">
          <a:xfrm>
            <a:off x="35496" y="1214422"/>
            <a:ext cx="6000792" cy="4214842"/>
          </a:xfrm>
          <a:custGeom>
            <a:avLst/>
            <a:gdLst>
              <a:gd name="connsiteX0" fmla="*/ 0 w 6705600"/>
              <a:gd name="connsiteY0" fmla="*/ 2467429 h 4383314"/>
              <a:gd name="connsiteX1" fmla="*/ 769257 w 6705600"/>
              <a:gd name="connsiteY1" fmla="*/ 1407886 h 4383314"/>
              <a:gd name="connsiteX2" fmla="*/ 899886 w 6705600"/>
              <a:gd name="connsiteY2" fmla="*/ 682172 h 4383314"/>
              <a:gd name="connsiteX3" fmla="*/ 2075543 w 6705600"/>
              <a:gd name="connsiteY3" fmla="*/ 653143 h 4383314"/>
              <a:gd name="connsiteX4" fmla="*/ 2598057 w 6705600"/>
              <a:gd name="connsiteY4" fmla="*/ 203200 h 4383314"/>
              <a:gd name="connsiteX5" fmla="*/ 3788228 w 6705600"/>
              <a:gd name="connsiteY5" fmla="*/ 43543 h 4383314"/>
              <a:gd name="connsiteX6" fmla="*/ 4644571 w 6705600"/>
              <a:gd name="connsiteY6" fmla="*/ 87086 h 4383314"/>
              <a:gd name="connsiteX7" fmla="*/ 5050971 w 6705600"/>
              <a:gd name="connsiteY7" fmla="*/ 0 h 4383314"/>
              <a:gd name="connsiteX8" fmla="*/ 5297714 w 6705600"/>
              <a:gd name="connsiteY8" fmla="*/ 261257 h 4383314"/>
              <a:gd name="connsiteX9" fmla="*/ 6125028 w 6705600"/>
              <a:gd name="connsiteY9" fmla="*/ 188686 h 4383314"/>
              <a:gd name="connsiteX10" fmla="*/ 6139543 w 6705600"/>
              <a:gd name="connsiteY10" fmla="*/ 493486 h 4383314"/>
              <a:gd name="connsiteX11" fmla="*/ 6589486 w 6705600"/>
              <a:gd name="connsiteY11" fmla="*/ 522514 h 4383314"/>
              <a:gd name="connsiteX12" fmla="*/ 6691086 w 6705600"/>
              <a:gd name="connsiteY12" fmla="*/ 1117600 h 4383314"/>
              <a:gd name="connsiteX13" fmla="*/ 6705600 w 6705600"/>
              <a:gd name="connsiteY13" fmla="*/ 2017486 h 4383314"/>
              <a:gd name="connsiteX14" fmla="*/ 6676571 w 6705600"/>
              <a:gd name="connsiteY14" fmla="*/ 2554514 h 4383314"/>
              <a:gd name="connsiteX15" fmla="*/ 6473371 w 6705600"/>
              <a:gd name="connsiteY15" fmla="*/ 3338286 h 4383314"/>
              <a:gd name="connsiteX16" fmla="*/ 6168571 w 6705600"/>
              <a:gd name="connsiteY16" fmla="*/ 4267200 h 4383314"/>
              <a:gd name="connsiteX17" fmla="*/ 5704114 w 6705600"/>
              <a:gd name="connsiteY17" fmla="*/ 4383314 h 4383314"/>
              <a:gd name="connsiteX18" fmla="*/ 4093028 w 6705600"/>
              <a:gd name="connsiteY18" fmla="*/ 3889829 h 4383314"/>
              <a:gd name="connsiteX19" fmla="*/ 2612571 w 6705600"/>
              <a:gd name="connsiteY19" fmla="*/ 2960914 h 4383314"/>
              <a:gd name="connsiteX20" fmla="*/ 754743 w 6705600"/>
              <a:gd name="connsiteY20" fmla="*/ 3004457 h 4383314"/>
              <a:gd name="connsiteX21" fmla="*/ 449943 w 6705600"/>
              <a:gd name="connsiteY21" fmla="*/ 2888343 h 4383314"/>
              <a:gd name="connsiteX22" fmla="*/ 0 w 6705600"/>
              <a:gd name="connsiteY22" fmla="*/ 2467429 h 438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705600" h="4383314">
                <a:moveTo>
                  <a:pt x="0" y="2467429"/>
                </a:moveTo>
                <a:lnTo>
                  <a:pt x="769257" y="1407886"/>
                </a:lnTo>
                <a:lnTo>
                  <a:pt x="899886" y="682172"/>
                </a:lnTo>
                <a:lnTo>
                  <a:pt x="2075543" y="653143"/>
                </a:lnTo>
                <a:lnTo>
                  <a:pt x="2598057" y="203200"/>
                </a:lnTo>
                <a:lnTo>
                  <a:pt x="3788228" y="43543"/>
                </a:lnTo>
                <a:lnTo>
                  <a:pt x="4644571" y="87086"/>
                </a:lnTo>
                <a:lnTo>
                  <a:pt x="5050971" y="0"/>
                </a:lnTo>
                <a:lnTo>
                  <a:pt x="5297714" y="261257"/>
                </a:lnTo>
                <a:lnTo>
                  <a:pt x="6125028" y="188686"/>
                </a:lnTo>
                <a:lnTo>
                  <a:pt x="6139543" y="493486"/>
                </a:lnTo>
                <a:lnTo>
                  <a:pt x="6589486" y="522514"/>
                </a:lnTo>
                <a:lnTo>
                  <a:pt x="6691086" y="1117600"/>
                </a:lnTo>
                <a:lnTo>
                  <a:pt x="6705600" y="2017486"/>
                </a:lnTo>
                <a:lnTo>
                  <a:pt x="6676571" y="2554514"/>
                </a:lnTo>
                <a:lnTo>
                  <a:pt x="6473371" y="3338286"/>
                </a:lnTo>
                <a:lnTo>
                  <a:pt x="6168571" y="4267200"/>
                </a:lnTo>
                <a:lnTo>
                  <a:pt x="5704114" y="4383314"/>
                </a:lnTo>
                <a:lnTo>
                  <a:pt x="4093028" y="3889829"/>
                </a:lnTo>
                <a:lnTo>
                  <a:pt x="2612571" y="2960914"/>
                </a:lnTo>
                <a:lnTo>
                  <a:pt x="754743" y="3004457"/>
                </a:lnTo>
                <a:lnTo>
                  <a:pt x="449943" y="2888343"/>
                </a:lnTo>
                <a:lnTo>
                  <a:pt x="0" y="2467429"/>
                </a:lnTo>
                <a:close/>
              </a:path>
            </a:pathLst>
          </a:custGeom>
          <a:solidFill>
            <a:srgbClr val="00B05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IN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2250074" y="2786058"/>
            <a:ext cx="71438" cy="7143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IN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2178636" y="2571744"/>
            <a:ext cx="71438" cy="7143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IN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821446" y="3286124"/>
            <a:ext cx="71438" cy="7143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IN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2678702" y="3929066"/>
            <a:ext cx="71438" cy="7143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IN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4464652" y="4071942"/>
            <a:ext cx="71438" cy="7143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IN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4678966" y="3143248"/>
            <a:ext cx="71438" cy="7143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IN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4821842" y="1643050"/>
            <a:ext cx="71438" cy="7143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IN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5321908" y="1571612"/>
            <a:ext cx="71438" cy="7143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IN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821446" y="2357431"/>
            <a:ext cx="714380" cy="26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</a:rPr>
              <a:t>SC-03</a:t>
            </a: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73846" y="2879201"/>
            <a:ext cx="714380" cy="26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</a:rPr>
              <a:t>SC-08</a:t>
            </a: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64256" y="3379267"/>
            <a:ext cx="714380" cy="26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</a:rPr>
              <a:t>SC-07</a:t>
            </a: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392950" y="3665019"/>
            <a:ext cx="714380" cy="26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</a:rPr>
              <a:t>SC-01</a:t>
            </a: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36090" y="2879201"/>
            <a:ext cx="714380" cy="26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</a:rPr>
              <a:t>SC-04</a:t>
            </a: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178900" y="4165085"/>
            <a:ext cx="714380" cy="26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</a:rPr>
              <a:t>SC-02</a:t>
            </a: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36156" y="1664755"/>
            <a:ext cx="714380" cy="26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</a:rPr>
              <a:t>SC-05</a:t>
            </a:r>
            <a:endParaRPr lang="en-IN" sz="1200" dirty="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50338" y="1428736"/>
            <a:ext cx="714380" cy="26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</a:rPr>
              <a:t>SC-06</a:t>
            </a:r>
            <a:endParaRPr lang="en-IN" sz="1200" dirty="0">
              <a:solidFill>
                <a:schemeClr val="tx1"/>
              </a:solidFill>
            </a:endParaRPr>
          </a:p>
        </p:txBody>
      </p:sp>
      <p:grpSp>
        <p:nvGrpSpPr>
          <p:cNvPr id="47" name="Group 83"/>
          <p:cNvGrpSpPr>
            <a:grpSpLocks/>
          </p:cNvGrpSpPr>
          <p:nvPr/>
        </p:nvGrpSpPr>
        <p:grpSpPr bwMode="auto">
          <a:xfrm>
            <a:off x="4536090" y="1766878"/>
            <a:ext cx="381000" cy="304800"/>
            <a:chOff x="1104" y="2064"/>
            <a:chExt cx="240" cy="192"/>
          </a:xfrm>
        </p:grpSpPr>
        <p:sp>
          <p:nvSpPr>
            <p:cNvPr id="48" name="Oval 84"/>
            <p:cNvSpPr>
              <a:spLocks noChangeArrowheads="1"/>
            </p:cNvSpPr>
            <p:nvPr/>
          </p:nvSpPr>
          <p:spPr bwMode="auto">
            <a:xfrm>
              <a:off x="1104" y="2160"/>
              <a:ext cx="48" cy="48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49" name="Oval 85"/>
            <p:cNvSpPr>
              <a:spLocks noChangeArrowheads="1"/>
            </p:cNvSpPr>
            <p:nvPr/>
          </p:nvSpPr>
          <p:spPr bwMode="auto">
            <a:xfrm>
              <a:off x="1104" y="2064"/>
              <a:ext cx="48" cy="48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0" name="Oval 86"/>
            <p:cNvSpPr>
              <a:spLocks noChangeArrowheads="1"/>
            </p:cNvSpPr>
            <p:nvPr/>
          </p:nvSpPr>
          <p:spPr bwMode="auto">
            <a:xfrm>
              <a:off x="1200" y="2112"/>
              <a:ext cx="48" cy="48"/>
            </a:xfrm>
            <a:prstGeom prst="ellipse">
              <a:avLst/>
            </a:prstGeom>
            <a:solidFill>
              <a:srgbClr val="3399FF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1" name="Oval 87"/>
            <p:cNvSpPr>
              <a:spLocks noChangeArrowheads="1"/>
            </p:cNvSpPr>
            <p:nvPr/>
          </p:nvSpPr>
          <p:spPr bwMode="auto">
            <a:xfrm>
              <a:off x="1296" y="2064"/>
              <a:ext cx="48" cy="48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2" name="Oval 88"/>
            <p:cNvSpPr>
              <a:spLocks noChangeArrowheads="1"/>
            </p:cNvSpPr>
            <p:nvPr/>
          </p:nvSpPr>
          <p:spPr bwMode="auto">
            <a:xfrm>
              <a:off x="1248" y="2208"/>
              <a:ext cx="48" cy="48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53" name="Text Box 92"/>
          <p:cNvSpPr txBox="1">
            <a:spLocks noChangeArrowheads="1"/>
          </p:cNvSpPr>
          <p:nvPr/>
        </p:nvSpPr>
        <p:spPr bwMode="auto">
          <a:xfrm>
            <a:off x="3607396" y="2279057"/>
            <a:ext cx="990600" cy="2926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1418" tIns="45709" rIns="91418" bIns="45709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>
                <a:solidFill>
                  <a:schemeClr val="tx1"/>
                </a:solidFill>
                <a:cs typeface="Arial" pitchFamily="34" charset="0"/>
              </a:rPr>
              <a:t>Five Spot</a:t>
            </a:r>
          </a:p>
        </p:txBody>
      </p:sp>
      <p:cxnSp>
        <p:nvCxnSpPr>
          <p:cNvPr id="54" name="Straight Arrow Connector 53"/>
          <p:cNvCxnSpPr/>
          <p:nvPr/>
        </p:nvCxnSpPr>
        <p:spPr bwMode="auto">
          <a:xfrm rot="5400000" flipH="1" flipV="1">
            <a:off x="4250338" y="2000240"/>
            <a:ext cx="285752" cy="14287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157956" y="5951035"/>
            <a:ext cx="8899525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EXPLORATION  </a:t>
            </a:r>
            <a:r>
              <a:rPr lang="en-US" sz="1200" b="1" dirty="0" smtClean="0">
                <a:solidFill>
                  <a:schemeClr val="tx1"/>
                </a:solidFill>
              </a:rPr>
              <a:t>Fixing CBM Gas-in-place and identification of CBM fairway by core hole drilling</a:t>
            </a:r>
            <a:r>
              <a:rPr lang="en-US" b="1" dirty="0" smtClean="0">
                <a:solidFill>
                  <a:schemeClr val="tx1"/>
                </a:solidFill>
              </a:rPr>
              <a:t> OBJECTIVES 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   </a:t>
            </a:r>
            <a:r>
              <a:rPr lang="en-US" sz="1200" b="1" dirty="0" smtClean="0">
                <a:solidFill>
                  <a:schemeClr val="tx1"/>
                </a:solidFill>
              </a:rPr>
              <a:t>Fixing </a:t>
            </a:r>
            <a:r>
              <a:rPr lang="en-US" sz="1200" b="1" dirty="0">
                <a:solidFill>
                  <a:schemeClr val="tx1"/>
                </a:solidFill>
              </a:rPr>
              <a:t>well </a:t>
            </a:r>
            <a:r>
              <a:rPr lang="en-US" sz="1200" b="1" dirty="0" smtClean="0">
                <a:solidFill>
                  <a:schemeClr val="tx1"/>
                </a:solidFill>
              </a:rPr>
              <a:t>producibility </a:t>
            </a:r>
            <a:r>
              <a:rPr lang="en-US" sz="1200" b="1" dirty="0">
                <a:solidFill>
                  <a:schemeClr val="tx1"/>
                </a:solidFill>
              </a:rPr>
              <a:t>from 5-spot cluster wells further refined </a:t>
            </a:r>
            <a:r>
              <a:rPr lang="en-US" sz="1200" b="1" dirty="0" smtClean="0">
                <a:solidFill>
                  <a:schemeClr val="tx1"/>
                </a:solidFill>
              </a:rPr>
              <a:t>by commercial pilots</a:t>
            </a: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</a:rPr>
              <a:t>	</a:t>
            </a:r>
            <a:r>
              <a:rPr lang="en-US" sz="1200" dirty="0" smtClean="0">
                <a:solidFill>
                  <a:schemeClr val="tx1"/>
                </a:solidFill>
              </a:rPr>
              <a:t>		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 bwMode="auto">
          <a:xfrm>
            <a:off x="66514" y="146050"/>
            <a:ext cx="7439186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Singrauli Prospect Evaluation</a:t>
            </a:r>
            <a:endParaRPr lang="en-US" sz="2400" b="1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6191672" y="980728"/>
            <a:ext cx="2844824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039" tIns="41020" rIns="82039" bIns="41020"/>
          <a:lstStyle/>
          <a:p>
            <a:pPr marL="742950" lvl="1" indent="-285750">
              <a:lnSpc>
                <a:spcPct val="110000"/>
              </a:lnSpc>
              <a:spcBef>
                <a:spcPct val="20000"/>
              </a:spcBef>
            </a:pPr>
            <a:endParaRPr lang="en-US" sz="400" dirty="0">
              <a:solidFill>
                <a:srgbClr val="FFFF66"/>
              </a:solidFill>
              <a:latin typeface="Arial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400" b="1" dirty="0">
                <a:solidFill>
                  <a:schemeClr val="tx1"/>
                </a:solidFill>
                <a:latin typeface="+mn-lt"/>
              </a:rPr>
              <a:t>Core Program  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u="sng" dirty="0" smtClean="0">
                <a:solidFill>
                  <a:schemeClr val="tx1"/>
                </a:solidFill>
                <a:latin typeface="+mn-lt"/>
              </a:rPr>
              <a:t>Core </a:t>
            </a:r>
            <a:r>
              <a:rPr lang="en-US" sz="1200" u="sng" dirty="0">
                <a:solidFill>
                  <a:schemeClr val="tx1"/>
                </a:solidFill>
                <a:latin typeface="+mn-lt"/>
              </a:rPr>
              <a:t>&amp; Log</a:t>
            </a:r>
          </a:p>
          <a:p>
            <a:pPr marL="342900" indent="-250825">
              <a:lnSpc>
                <a:spcPct val="110000"/>
              </a:lnSpc>
              <a:spcBef>
                <a:spcPct val="20000"/>
              </a:spcBef>
            </a:pP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Gas 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Content, Adsorption Isotherm</a:t>
            </a:r>
          </a:p>
          <a:p>
            <a:pPr marL="342900" indent="-250825">
              <a:lnSpc>
                <a:spcPct val="110000"/>
              </a:lnSpc>
              <a:spcBef>
                <a:spcPct val="20000"/>
              </a:spcBef>
            </a:pP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Sorption 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Time, Saturation</a:t>
            </a:r>
          </a:p>
          <a:p>
            <a:pPr marL="342900" indent="-250825">
              <a:lnSpc>
                <a:spcPct val="110000"/>
              </a:lnSpc>
              <a:spcBef>
                <a:spcPct val="20000"/>
              </a:spcBef>
            </a:pP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Will 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adjacent intervals impact production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b="1" dirty="0" smtClean="0">
                <a:solidFill>
                  <a:schemeClr val="tx1"/>
                </a:solidFill>
                <a:latin typeface="+mn-lt"/>
              </a:rPr>
              <a:t>Perm </a:t>
            </a:r>
            <a:r>
              <a:rPr lang="en-US" sz="1200" b="1" dirty="0">
                <a:solidFill>
                  <a:schemeClr val="tx1"/>
                </a:solidFill>
                <a:latin typeface="+mn-lt"/>
              </a:rPr>
              <a:t>Test Program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u="sng" dirty="0" smtClean="0">
                <a:solidFill>
                  <a:schemeClr val="tx1"/>
                </a:solidFill>
                <a:latin typeface="+mn-lt"/>
              </a:rPr>
              <a:t>Injection </a:t>
            </a:r>
            <a:r>
              <a:rPr lang="en-US" sz="1200" u="sng" dirty="0">
                <a:solidFill>
                  <a:schemeClr val="tx1"/>
                </a:solidFill>
                <a:latin typeface="+mn-lt"/>
              </a:rPr>
              <a:t>/ Falloff Permeability Test</a:t>
            </a:r>
            <a:endParaRPr lang="en-US" sz="1200" dirty="0">
              <a:solidFill>
                <a:schemeClr val="tx1"/>
              </a:solidFill>
              <a:latin typeface="+mn-lt"/>
            </a:endParaRPr>
          </a:p>
          <a:p>
            <a:pPr marL="342900" indent="-250825">
              <a:lnSpc>
                <a:spcPct val="110000"/>
              </a:lnSpc>
              <a:spcBef>
                <a:spcPct val="20000"/>
              </a:spcBef>
            </a:pP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Absolute 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Permeability</a:t>
            </a:r>
          </a:p>
          <a:p>
            <a:pPr marL="342900" indent="-250825">
              <a:lnSpc>
                <a:spcPct val="110000"/>
              </a:lnSpc>
              <a:spcBef>
                <a:spcPct val="20000"/>
              </a:spcBef>
            </a:pP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Stress 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Sensitive Permeability</a:t>
            </a:r>
          </a:p>
          <a:p>
            <a:pPr marL="342900" indent="-250825">
              <a:lnSpc>
                <a:spcPct val="110000"/>
              </a:lnSpc>
              <a:spcBef>
                <a:spcPct val="20000"/>
              </a:spcBef>
            </a:pP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Indication 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of Perm Anisotropy</a:t>
            </a:r>
          </a:p>
          <a:p>
            <a:pPr marL="342900" indent="-250825">
              <a:lnSpc>
                <a:spcPct val="110000"/>
              </a:lnSpc>
              <a:spcBef>
                <a:spcPct val="20000"/>
              </a:spcBef>
            </a:pPr>
            <a:r>
              <a:rPr lang="en-US" sz="1200" i="1" dirty="0" smtClean="0">
                <a:solidFill>
                  <a:schemeClr val="tx1"/>
                </a:solidFill>
                <a:latin typeface="+mn-lt"/>
              </a:rPr>
              <a:t>Completion </a:t>
            </a:r>
            <a:r>
              <a:rPr lang="en-US" sz="1200" i="1" dirty="0">
                <a:solidFill>
                  <a:schemeClr val="tx1"/>
                </a:solidFill>
                <a:latin typeface="+mn-lt"/>
              </a:rPr>
              <a:t>Effectiveness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b="1" dirty="0" smtClean="0">
                <a:solidFill>
                  <a:schemeClr val="tx1"/>
                </a:solidFill>
                <a:latin typeface="+mn-lt"/>
              </a:rPr>
              <a:t>Production </a:t>
            </a:r>
            <a:r>
              <a:rPr lang="en-US" sz="1200" b="1" dirty="0">
                <a:solidFill>
                  <a:schemeClr val="tx1"/>
                </a:solidFill>
                <a:latin typeface="+mn-lt"/>
              </a:rPr>
              <a:t>Test (5-Spot Pilot)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u="sng" dirty="0" smtClean="0">
                <a:solidFill>
                  <a:schemeClr val="tx1"/>
                </a:solidFill>
                <a:latin typeface="+mn-lt"/>
              </a:rPr>
              <a:t>Interference </a:t>
            </a:r>
            <a:r>
              <a:rPr lang="en-US" sz="1200" u="sng" dirty="0">
                <a:solidFill>
                  <a:schemeClr val="tx1"/>
                </a:solidFill>
                <a:latin typeface="+mn-lt"/>
              </a:rPr>
              <a:t>&amp; Production Test</a:t>
            </a:r>
          </a:p>
          <a:p>
            <a:pPr marL="342900" indent="-250825">
              <a:lnSpc>
                <a:spcPct val="110000"/>
              </a:lnSpc>
              <a:spcBef>
                <a:spcPct val="20000"/>
              </a:spcBef>
            </a:pP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Completion 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Effectiveness</a:t>
            </a:r>
          </a:p>
          <a:p>
            <a:pPr marL="342900" indent="-250825">
              <a:lnSpc>
                <a:spcPct val="110000"/>
              </a:lnSpc>
              <a:spcBef>
                <a:spcPct val="20000"/>
              </a:spcBef>
            </a:pP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Permeability 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Anisotropy &amp; Orientation</a:t>
            </a:r>
          </a:p>
          <a:p>
            <a:pPr marL="342900" indent="-250825">
              <a:lnSpc>
                <a:spcPct val="110000"/>
              </a:lnSpc>
              <a:spcBef>
                <a:spcPct val="20000"/>
              </a:spcBef>
            </a:pP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Relative 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Permeability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b="1" dirty="0" smtClean="0">
                <a:solidFill>
                  <a:schemeClr val="tx1"/>
                </a:solidFill>
                <a:latin typeface="+mn-lt"/>
              </a:rPr>
              <a:t>Reservoir </a:t>
            </a:r>
            <a:r>
              <a:rPr lang="en-US" sz="1200" b="1" dirty="0">
                <a:solidFill>
                  <a:schemeClr val="tx1"/>
                </a:solidFill>
                <a:latin typeface="+mn-lt"/>
              </a:rPr>
              <a:t>Simulation</a:t>
            </a:r>
          </a:p>
          <a:p>
            <a:pPr marL="342900" indent="-250825">
              <a:lnSpc>
                <a:spcPct val="110000"/>
              </a:lnSpc>
              <a:spcBef>
                <a:spcPct val="20000"/>
              </a:spcBef>
            </a:pP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Spacing 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&amp; Pattern</a:t>
            </a:r>
          </a:p>
          <a:p>
            <a:pPr marL="342900" indent="-250825">
              <a:lnSpc>
                <a:spcPct val="110000"/>
              </a:lnSpc>
              <a:spcBef>
                <a:spcPct val="20000"/>
              </a:spcBef>
            </a:pP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Field 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/ Area Production Potential</a:t>
            </a:r>
          </a:p>
          <a:p>
            <a:pPr marL="342900" indent="-250825">
              <a:lnSpc>
                <a:spcPct val="110000"/>
              </a:lnSpc>
              <a:spcBef>
                <a:spcPct val="20000"/>
              </a:spcBef>
            </a:pPr>
            <a:r>
              <a:rPr lang="en-US" sz="1200" dirty="0" smtClean="0">
                <a:solidFill>
                  <a:schemeClr val="tx1"/>
                </a:solidFill>
                <a:latin typeface="+mn-lt"/>
              </a:rPr>
              <a:t>Field </a:t>
            </a:r>
            <a:r>
              <a:rPr lang="en-US" sz="1200" dirty="0">
                <a:solidFill>
                  <a:schemeClr val="tx1"/>
                </a:solidFill>
                <a:latin typeface="+mn-lt"/>
              </a:rPr>
              <a:t>/ Area Development Program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endParaRPr lang="en-US" sz="1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547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3010842"/>
            <a:ext cx="6048672" cy="1066230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Geology of the Block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3E928627-45D2-4BAC-81C9-C3F42B83CCBC}" type="slidenum">
              <a:rPr lang="en-IN" smtClean="0"/>
              <a:pPr>
                <a:defRPr/>
              </a:pPr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95277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3E928627-45D2-4BAC-81C9-C3F42B83CCBC}" type="slidenum">
              <a:rPr lang="en-IN" smtClean="0"/>
              <a:pPr>
                <a:defRPr/>
              </a:pPr>
              <a:t>17</a:t>
            </a:fld>
            <a:endParaRPr lang="en-IN"/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5650731" y="1239614"/>
            <a:ext cx="3263900" cy="4800600"/>
            <a:chOff x="384" y="768"/>
            <a:chExt cx="1824" cy="3168"/>
          </a:xfrm>
        </p:grpSpPr>
        <p:pic>
          <p:nvPicPr>
            <p:cNvPr id="7" name="Picture 9"/>
            <p:cNvPicPr>
              <a:picLocks noChangeAspect="1" noChangeArrowheads="1"/>
            </p:cNvPicPr>
            <p:nvPr/>
          </p:nvPicPr>
          <p:blipFill>
            <a:blip r:embed="rId2" cstate="print"/>
            <a:srcRect l="1563" t="14583" r="57031" b="1042"/>
            <a:stretch>
              <a:fillRect/>
            </a:stretch>
          </p:blipFill>
          <p:spPr bwMode="auto">
            <a:xfrm>
              <a:off x="384" y="768"/>
              <a:ext cx="1824" cy="3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481" y="2976"/>
              <a:ext cx="622" cy="16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400">
                <a:spcBef>
                  <a:spcPct val="50000"/>
                </a:spcBef>
                <a:defRPr/>
              </a:pPr>
              <a:r>
                <a:rPr lang="en-US" sz="1000" b="1">
                  <a:solidFill>
                    <a:schemeClr val="tx1"/>
                  </a:solidFill>
                  <a:latin typeface="+mj-lt"/>
                  <a:ea typeface="+mn-ea"/>
                </a:rPr>
                <a:t>Barren measure</a:t>
              </a:r>
            </a:p>
          </p:txBody>
        </p:sp>
      </p:grp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73469" y="1340768"/>
            <a:ext cx="4751387" cy="4358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63538" indent="-333375" algn="just" defTabSz="914400">
              <a:lnSpc>
                <a:spcPct val="15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b="1" dirty="0">
                <a:solidFill>
                  <a:schemeClr val="tx1"/>
                </a:solidFill>
                <a:latin typeface="+mj-lt"/>
                <a:ea typeface="+mn-ea"/>
              </a:rPr>
              <a:t>The </a:t>
            </a:r>
            <a:r>
              <a:rPr lang="en-US" b="1" dirty="0" err="1">
                <a:solidFill>
                  <a:schemeClr val="tx1"/>
                </a:solidFill>
                <a:latin typeface="+mj-lt"/>
                <a:ea typeface="+mn-ea"/>
              </a:rPr>
              <a:t>Barakars</a:t>
            </a:r>
            <a:r>
              <a:rPr lang="en-US" b="1" dirty="0">
                <a:solidFill>
                  <a:schemeClr val="tx1"/>
                </a:solidFill>
                <a:latin typeface="+mj-lt"/>
                <a:ea typeface="+mn-ea"/>
              </a:rPr>
              <a:t> grade conformably into Iron Stone </a:t>
            </a:r>
            <a:r>
              <a:rPr lang="en-US" b="1" dirty="0" err="1">
                <a:solidFill>
                  <a:schemeClr val="tx1"/>
                </a:solidFill>
                <a:latin typeface="+mj-lt"/>
                <a:ea typeface="+mn-ea"/>
              </a:rPr>
              <a:t>Shales</a:t>
            </a:r>
            <a:r>
              <a:rPr lang="en-US" b="1" dirty="0">
                <a:solidFill>
                  <a:schemeClr val="tx1"/>
                </a:solidFill>
                <a:latin typeface="+mj-lt"/>
                <a:ea typeface="+mn-ea"/>
              </a:rPr>
              <a:t> also called Barren Measures </a:t>
            </a:r>
          </a:p>
          <a:p>
            <a:pPr marL="363538" indent="-333375" algn="just" defTabSz="914400">
              <a:lnSpc>
                <a:spcPct val="15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b="1" dirty="0">
                <a:solidFill>
                  <a:schemeClr val="tx1"/>
                </a:solidFill>
                <a:latin typeface="+mj-lt"/>
                <a:ea typeface="+mn-ea"/>
              </a:rPr>
              <a:t>The overlain Raniganj formation progressively grades  into a thick sequence of strata of  </a:t>
            </a:r>
            <a:r>
              <a:rPr lang="en-US" b="1" dirty="0" err="1">
                <a:solidFill>
                  <a:schemeClr val="tx1"/>
                </a:solidFill>
                <a:latin typeface="+mj-lt"/>
                <a:ea typeface="+mn-ea"/>
              </a:rPr>
              <a:t>Panchet</a:t>
            </a:r>
            <a:r>
              <a:rPr lang="en-US" b="1" dirty="0">
                <a:solidFill>
                  <a:schemeClr val="tx1"/>
                </a:solidFill>
                <a:latin typeface="+mj-lt"/>
                <a:ea typeface="+mn-ea"/>
              </a:rPr>
              <a:t> formation. </a:t>
            </a:r>
          </a:p>
          <a:p>
            <a:pPr marL="363538" indent="-333375" algn="just" defTabSz="914400">
              <a:lnSpc>
                <a:spcPct val="150000"/>
              </a:lnSpc>
              <a:spcBef>
                <a:spcPts val="600"/>
              </a:spcBef>
              <a:buFontTx/>
              <a:buChar char="•"/>
              <a:defRPr/>
            </a:pPr>
            <a:r>
              <a:rPr lang="en-US" b="1" dirty="0">
                <a:solidFill>
                  <a:schemeClr val="tx1"/>
                </a:solidFill>
                <a:latin typeface="+mj-lt"/>
                <a:ea typeface="+mn-ea"/>
              </a:rPr>
              <a:t>Coarse, pebbly, ferruginous quartz </a:t>
            </a:r>
            <a:r>
              <a:rPr lang="en-US" b="1" dirty="0" err="1">
                <a:solidFill>
                  <a:schemeClr val="tx1"/>
                </a:solidFill>
                <a:latin typeface="+mj-lt"/>
                <a:ea typeface="+mn-ea"/>
              </a:rPr>
              <a:t>arenite</a:t>
            </a:r>
            <a:r>
              <a:rPr lang="en-US" b="1" dirty="0">
                <a:solidFill>
                  <a:schemeClr val="tx1"/>
                </a:solidFill>
                <a:latin typeface="+mj-lt"/>
                <a:ea typeface="+mn-ea"/>
              </a:rPr>
              <a:t> with subordinate amount of clays rest </a:t>
            </a:r>
            <a:r>
              <a:rPr lang="en-US" b="1" dirty="0" err="1">
                <a:solidFill>
                  <a:schemeClr val="tx1"/>
                </a:solidFill>
                <a:latin typeface="+mj-lt"/>
                <a:ea typeface="+mn-ea"/>
              </a:rPr>
              <a:t>unconformably</a:t>
            </a:r>
            <a:r>
              <a:rPr lang="en-US" b="1" dirty="0">
                <a:solidFill>
                  <a:schemeClr val="tx1"/>
                </a:solidFill>
                <a:latin typeface="+mj-lt"/>
                <a:ea typeface="+mn-ea"/>
              </a:rPr>
              <a:t> lay over </a:t>
            </a:r>
            <a:r>
              <a:rPr lang="en-US" b="1" dirty="0" err="1">
                <a:solidFill>
                  <a:schemeClr val="tx1"/>
                </a:solidFill>
                <a:latin typeface="+mj-lt"/>
                <a:ea typeface="+mn-ea"/>
              </a:rPr>
              <a:t>Panchet</a:t>
            </a:r>
            <a:r>
              <a:rPr lang="en-US" b="1" dirty="0">
                <a:solidFill>
                  <a:schemeClr val="tx1"/>
                </a:solidFill>
                <a:latin typeface="+mj-lt"/>
                <a:ea typeface="+mn-ea"/>
              </a:rPr>
              <a:t> formation, referred to as Supra </a:t>
            </a:r>
            <a:r>
              <a:rPr lang="en-US" b="1" dirty="0" err="1">
                <a:solidFill>
                  <a:schemeClr val="tx1"/>
                </a:solidFill>
                <a:latin typeface="+mj-lt"/>
                <a:ea typeface="+mn-ea"/>
              </a:rPr>
              <a:t>Panchets</a:t>
            </a:r>
            <a:r>
              <a:rPr lang="en-US" b="1" dirty="0">
                <a:solidFill>
                  <a:schemeClr val="tx1"/>
                </a:solidFill>
                <a:latin typeface="+mj-lt"/>
                <a:ea typeface="+mn-ea"/>
              </a:rPr>
              <a:t> and Tertiary Sediments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73469" y="105853"/>
            <a:ext cx="7169854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2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GEOLOGY </a:t>
            </a:r>
            <a:r>
              <a:rPr lang="en-US" sz="2400" b="1" dirty="0">
                <a:latin typeface="Calibri" panose="020F0502020204030204" pitchFamily="34" charset="0"/>
                <a:cs typeface="Arial" panose="020B0604020202020204" pitchFamily="34" charset="0"/>
              </a:rPr>
              <a:t>OF THE </a:t>
            </a:r>
            <a:r>
              <a:rPr lang="en-US" sz="2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BLOCK</a:t>
            </a:r>
            <a:endParaRPr lang="en-US" sz="2400" b="1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286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913118"/>
            <a:ext cx="8534752" cy="801370"/>
          </a:xfrm>
        </p:spPr>
        <p:txBody>
          <a:bodyPr/>
          <a:lstStyle/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Type </a:t>
            </a:r>
            <a:r>
              <a:rPr lang="en-US" sz="2000" dirty="0">
                <a:solidFill>
                  <a:schemeClr val="tx1"/>
                </a:solidFill>
              </a:rPr>
              <a:t>Well Completion Intervals and Reservoir Simulation Single Well Model </a:t>
            </a:r>
            <a:r>
              <a:rPr lang="en-US" sz="2000" dirty="0" smtClean="0">
                <a:solidFill>
                  <a:schemeClr val="tx1"/>
                </a:solidFill>
              </a:rPr>
              <a:t>Layout for Areas B1 &amp; B2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914" t="39903"/>
          <a:stretch/>
        </p:blipFill>
        <p:spPr bwMode="auto">
          <a:xfrm>
            <a:off x="212444" y="3484141"/>
            <a:ext cx="4508926" cy="2730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405" t="46077"/>
          <a:stretch/>
        </p:blipFill>
        <p:spPr bwMode="auto">
          <a:xfrm>
            <a:off x="4601858" y="3630922"/>
            <a:ext cx="4542142" cy="245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9800" name="Text Box 8"/>
          <p:cNvSpPr txBox="1">
            <a:spLocks noChangeArrowheads="1"/>
          </p:cNvSpPr>
          <p:nvPr/>
        </p:nvSpPr>
        <p:spPr bwMode="auto">
          <a:xfrm>
            <a:off x="2009707" y="4089301"/>
            <a:ext cx="4572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B1</a:t>
            </a:r>
          </a:p>
        </p:txBody>
      </p:sp>
      <p:sp>
        <p:nvSpPr>
          <p:cNvPr id="289802" name="Text Box 10"/>
          <p:cNvSpPr txBox="1">
            <a:spLocks noChangeArrowheads="1"/>
          </p:cNvSpPr>
          <p:nvPr/>
        </p:nvSpPr>
        <p:spPr bwMode="auto">
          <a:xfrm>
            <a:off x="6601021" y="4231751"/>
            <a:ext cx="4572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B2</a:t>
            </a:r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6205" y="1891667"/>
            <a:ext cx="4886125" cy="1680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86176" y="176436"/>
            <a:ext cx="7439186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Coal Thickness Summary</a:t>
            </a:r>
            <a:endParaRPr lang="en-US" sz="2400" b="1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9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2"/>
          <p:cNvSpPr>
            <a:spLocks noChangeArrowheads="1"/>
          </p:cNvSpPr>
          <p:nvPr/>
        </p:nvSpPr>
        <p:spPr bwMode="auto">
          <a:xfrm>
            <a:off x="323528" y="1127641"/>
            <a:ext cx="3456384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>
              <a:spcBef>
                <a:spcPct val="20000"/>
              </a:spcBef>
              <a:buClr>
                <a:srgbClr val="FF3300"/>
              </a:buClr>
              <a:buFont typeface="Helvetica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Font typeface="Helvetica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en-US" sz="16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Major </a:t>
            </a:r>
            <a:r>
              <a:rPr lang="en-US" sz="16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precautions </a:t>
            </a:r>
            <a:r>
              <a:rPr lang="en-US" sz="1600" b="1" dirty="0">
                <a:latin typeface="Calibri" panose="020F0502020204030204" pitchFamily="34" charset="0"/>
                <a:cs typeface="Times New Roman" panose="02020603050405020304" pitchFamily="18" charset="0"/>
              </a:rPr>
              <a:t>taken are:</a:t>
            </a:r>
            <a:endParaRPr lang="en-US" sz="1600" b="1" dirty="0">
              <a:latin typeface="Calibri" panose="020F0502020204030204" pitchFamily="34" charset="0"/>
            </a:endParaRPr>
          </a:p>
          <a:p>
            <a:pPr marL="285750" lvl="1" algn="just">
              <a:lnSpc>
                <a:spcPct val="150000"/>
              </a:lnSpc>
              <a:spcBef>
                <a:spcPct val="0"/>
              </a:spcBef>
              <a:buClrTx/>
              <a:buFontTx/>
              <a:buChar char="•"/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minimize the lost gas time.</a:t>
            </a:r>
            <a:endParaRPr lang="en-US" sz="1600" b="1" dirty="0">
              <a:latin typeface="Calibri" panose="020F0502020204030204" pitchFamily="34" charset="0"/>
            </a:endParaRPr>
          </a:p>
          <a:p>
            <a:pPr marL="285750" lvl="1" algn="just">
              <a:lnSpc>
                <a:spcPct val="150000"/>
              </a:lnSpc>
              <a:spcBef>
                <a:spcPct val="0"/>
              </a:spcBef>
              <a:buClrTx/>
              <a:buFontTx/>
              <a:buChar char="•"/>
            </a:pPr>
            <a:r>
              <a:rPr lang="en-US" sz="1600" b="1" dirty="0">
                <a:latin typeface="Calibri" panose="020F0502020204030204" pitchFamily="34" charset="0"/>
              </a:rPr>
              <a:t>To record accurate desorbed gas volume and weight of coal samples.</a:t>
            </a:r>
          </a:p>
          <a:p>
            <a:pPr marL="285750" lvl="1" algn="just">
              <a:lnSpc>
                <a:spcPct val="150000"/>
              </a:lnSpc>
              <a:spcBef>
                <a:spcPct val="0"/>
              </a:spcBef>
              <a:buClrTx/>
              <a:buFontTx/>
              <a:buChar char="•"/>
            </a:pPr>
            <a:r>
              <a:rPr lang="en-US" sz="1600" b="1" dirty="0">
                <a:latin typeface="Calibri" panose="020F0502020204030204" pitchFamily="34" charset="0"/>
              </a:rPr>
              <a:t>Correction of head-space volume</a:t>
            </a:r>
          </a:p>
          <a:p>
            <a:pPr marL="285750" lvl="1" algn="just">
              <a:lnSpc>
                <a:spcPct val="150000"/>
              </a:lnSpc>
              <a:spcBef>
                <a:spcPct val="0"/>
              </a:spcBef>
              <a:buClrTx/>
              <a:buFontTx/>
              <a:buChar char="•"/>
            </a:pPr>
            <a:r>
              <a:rPr lang="en-US" sz="1600" b="1" dirty="0">
                <a:latin typeface="Calibri" panose="020F0502020204030204" pitchFamily="34" charset="0"/>
              </a:rPr>
              <a:t>To ensure zero leakage of gas during the entire period of desorption.</a:t>
            </a:r>
          </a:p>
          <a:p>
            <a:pPr marL="285750" lvl="1" algn="just">
              <a:lnSpc>
                <a:spcPct val="150000"/>
              </a:lnSpc>
              <a:spcBef>
                <a:spcPct val="0"/>
              </a:spcBef>
              <a:buClrTx/>
              <a:buFontTx/>
              <a:buChar char="•"/>
            </a:pPr>
            <a:r>
              <a:rPr lang="en-US" sz="1600" b="1" dirty="0">
                <a:latin typeface="Calibri" panose="020F0502020204030204" pitchFamily="34" charset="0"/>
                <a:cs typeface="Times New Roman" panose="02020603050405020304" pitchFamily="18" charset="0"/>
              </a:rPr>
              <a:t>Maintain Reservoir temperature</a:t>
            </a:r>
            <a:endParaRPr lang="en-US" sz="1600" b="1" dirty="0">
              <a:latin typeface="Calibri" panose="020F0502020204030204" pitchFamily="34" charset="0"/>
            </a:endParaRPr>
          </a:p>
          <a:p>
            <a:pPr marL="285750" lvl="1" algn="just">
              <a:lnSpc>
                <a:spcPct val="150000"/>
              </a:lnSpc>
              <a:spcBef>
                <a:spcPct val="0"/>
              </a:spcBef>
              <a:buClrTx/>
              <a:buFontTx/>
              <a:buChar char="•"/>
            </a:pPr>
            <a:r>
              <a:rPr lang="en-US" sz="1600" b="1" dirty="0">
                <a:latin typeface="Calibri" panose="020F0502020204030204" pitchFamily="34" charset="0"/>
              </a:rPr>
              <a:t>To determine the residual gas through an industry standard procedure.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95536" y="181521"/>
            <a:ext cx="6768752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IN" sz="2400" b="1" dirty="0" smtClean="0">
                <a:solidFill>
                  <a:schemeClr val="bg1"/>
                </a:solidFill>
              </a:rPr>
              <a:t>Gas Content Measurements</a:t>
            </a:r>
            <a:endParaRPr lang="en-IN" sz="2400" b="1" dirty="0">
              <a:solidFill>
                <a:schemeClr val="bg1"/>
              </a:solidFill>
              <a:ea typeface="Arial Unicode MS" pitchFamily="34" charset="-128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 l="5404" r="8132"/>
          <a:stretch>
            <a:fillRect/>
          </a:stretch>
        </p:blipFill>
        <p:spPr bwMode="auto">
          <a:xfrm>
            <a:off x="4119790" y="1196752"/>
            <a:ext cx="2396426" cy="18722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/>
          <a:srcRect l="9742" r="6925"/>
          <a:stretch>
            <a:fillRect/>
          </a:stretch>
        </p:blipFill>
        <p:spPr bwMode="auto">
          <a:xfrm>
            <a:off x="6642076" y="1196752"/>
            <a:ext cx="2322412" cy="18722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644008" y="3356992"/>
          <a:ext cx="3924300" cy="2451100"/>
        </p:xfrm>
        <a:graphic>
          <a:graphicData uri="http://schemas.openxmlformats.org/presentationml/2006/ole">
            <p:oleObj spid="_x0000_s1026" name="Bitmap Image" r:id="rId6" imgW="6571429" imgH="4095238" progId="PBrush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8653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Text Box 2"/>
          <p:cNvSpPr txBox="1">
            <a:spLocks noChangeArrowheads="1"/>
          </p:cNvSpPr>
          <p:nvPr/>
        </p:nvSpPr>
        <p:spPr bwMode="auto">
          <a:xfrm>
            <a:off x="467544" y="260648"/>
            <a:ext cx="6019800" cy="46166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/>
          <a:p>
            <a:pPr defTabSz="457200" eaLnBrk="1" hangingPunct="1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defRPr/>
            </a:pPr>
            <a:r>
              <a:rPr lang="en-US" sz="2400" b="1" dirty="0">
                <a:latin typeface="Calibri" pitchFamily="34" charset="0"/>
                <a:ea typeface="+mn-ea"/>
              </a:rPr>
              <a:t>Acres to Diamonds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124744"/>
            <a:ext cx="8352928" cy="4704184"/>
          </a:xfrm>
          <a:noFill/>
          <a:ln/>
        </p:spPr>
        <p:txBody>
          <a:bodyPr/>
          <a:lstStyle/>
          <a:p>
            <a:pPr marL="176213" indent="-176213" algn="just"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</a:rPr>
              <a:t>A </a:t>
            </a:r>
            <a:r>
              <a:rPr lang="en-US" sz="1800" b="1" dirty="0">
                <a:solidFill>
                  <a:schemeClr val="tx1"/>
                </a:solidFill>
              </a:rPr>
              <a:t>prosperous farmer in Southern Africa wanted to be a diamond prospector, so he sold </a:t>
            </a:r>
            <a:r>
              <a:rPr lang="en-US" sz="1800" b="1" dirty="0" smtClean="0">
                <a:solidFill>
                  <a:schemeClr val="tx1"/>
                </a:solidFill>
              </a:rPr>
              <a:t>the </a:t>
            </a:r>
            <a:r>
              <a:rPr lang="en-US" sz="1800" b="1" dirty="0">
                <a:solidFill>
                  <a:schemeClr val="tx1"/>
                </a:solidFill>
              </a:rPr>
              <a:t>farm and went searching for diamonds.  </a:t>
            </a:r>
            <a:r>
              <a:rPr lang="en-US" sz="1800" b="1" dirty="0" smtClean="0">
                <a:solidFill>
                  <a:schemeClr val="tx1"/>
                </a:solidFill>
              </a:rPr>
              <a:t>After 2 years, </a:t>
            </a:r>
            <a:r>
              <a:rPr lang="en-US" sz="1800" b="1" dirty="0">
                <a:solidFill>
                  <a:schemeClr val="tx1"/>
                </a:solidFill>
              </a:rPr>
              <a:t>finally out of money and having found no diamonds he </a:t>
            </a:r>
            <a:r>
              <a:rPr lang="en-US" sz="1800" b="1" dirty="0" smtClean="0">
                <a:solidFill>
                  <a:schemeClr val="tx1"/>
                </a:solidFill>
              </a:rPr>
              <a:t>drowned </a:t>
            </a:r>
            <a:r>
              <a:rPr lang="en-US" sz="1800" b="1" dirty="0">
                <a:solidFill>
                  <a:schemeClr val="tx1"/>
                </a:solidFill>
              </a:rPr>
              <a:t>himself into the </a:t>
            </a:r>
            <a:r>
              <a:rPr lang="en-US" sz="1800" b="1" dirty="0" smtClean="0">
                <a:solidFill>
                  <a:schemeClr val="tx1"/>
                </a:solidFill>
              </a:rPr>
              <a:t>ocean</a:t>
            </a:r>
            <a:endParaRPr lang="en-US" sz="1800" b="1" dirty="0">
              <a:solidFill>
                <a:schemeClr val="tx1"/>
              </a:solidFill>
            </a:endParaRPr>
          </a:p>
          <a:p>
            <a:pPr marL="176213" indent="-176213" algn="just"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</a:rPr>
              <a:t>The </a:t>
            </a:r>
            <a:r>
              <a:rPr lang="en-US" sz="1800" b="1" dirty="0">
                <a:solidFill>
                  <a:schemeClr val="tx1"/>
                </a:solidFill>
              </a:rPr>
              <a:t>new farm owner </a:t>
            </a:r>
            <a:r>
              <a:rPr lang="en-US" sz="1800" b="1" dirty="0" smtClean="0">
                <a:solidFill>
                  <a:schemeClr val="tx1"/>
                </a:solidFill>
              </a:rPr>
              <a:t>while </a:t>
            </a:r>
            <a:r>
              <a:rPr lang="en-US" sz="1800" b="1" dirty="0">
                <a:solidFill>
                  <a:schemeClr val="tx1"/>
                </a:solidFill>
              </a:rPr>
              <a:t>walking along the stream after a hard day of working in the </a:t>
            </a:r>
            <a:r>
              <a:rPr lang="en-US" sz="1800" b="1" dirty="0" smtClean="0">
                <a:solidFill>
                  <a:schemeClr val="tx1"/>
                </a:solidFill>
              </a:rPr>
              <a:t>fields,  retrieved </a:t>
            </a:r>
            <a:r>
              <a:rPr lang="en-US" sz="1800" b="1" dirty="0">
                <a:solidFill>
                  <a:schemeClr val="tx1"/>
                </a:solidFill>
              </a:rPr>
              <a:t>an interesting rock.  He </a:t>
            </a:r>
            <a:r>
              <a:rPr lang="en-US" sz="1800" b="1" dirty="0" smtClean="0">
                <a:solidFill>
                  <a:schemeClr val="tx1"/>
                </a:solidFill>
              </a:rPr>
              <a:t>placed </a:t>
            </a:r>
            <a:r>
              <a:rPr lang="en-US" sz="1800" b="1" dirty="0">
                <a:solidFill>
                  <a:schemeClr val="tx1"/>
                </a:solidFill>
              </a:rPr>
              <a:t>the rock on his fire place mantel </a:t>
            </a:r>
            <a:r>
              <a:rPr lang="en-US" sz="1800" b="1" dirty="0" smtClean="0">
                <a:solidFill>
                  <a:schemeClr val="tx1"/>
                </a:solidFill>
              </a:rPr>
              <a:t> as show </a:t>
            </a:r>
            <a:r>
              <a:rPr lang="en-US" sz="1800" b="1" dirty="0" smtClean="0">
                <a:solidFill>
                  <a:schemeClr val="tx1"/>
                </a:solidFill>
              </a:rPr>
              <a:t>piece</a:t>
            </a:r>
            <a:endParaRPr lang="en-US" sz="1800" b="1" dirty="0">
              <a:solidFill>
                <a:schemeClr val="tx1"/>
              </a:solidFill>
            </a:endParaRPr>
          </a:p>
          <a:p>
            <a:pPr marL="176213" indent="-176213" algn="just"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</a:rPr>
              <a:t>Weeks passed, </a:t>
            </a:r>
            <a:r>
              <a:rPr lang="en-US" sz="1800" b="1" dirty="0">
                <a:solidFill>
                  <a:schemeClr val="tx1"/>
                </a:solidFill>
              </a:rPr>
              <a:t>when a friend </a:t>
            </a:r>
            <a:r>
              <a:rPr lang="en-US" sz="1800" b="1" dirty="0" smtClean="0">
                <a:solidFill>
                  <a:schemeClr val="tx1"/>
                </a:solidFill>
              </a:rPr>
              <a:t>visited and enquired </a:t>
            </a:r>
            <a:r>
              <a:rPr lang="en-US" sz="1800" b="1" dirty="0">
                <a:solidFill>
                  <a:schemeClr val="tx1"/>
                </a:solidFill>
              </a:rPr>
              <a:t>as to how the farmer got </a:t>
            </a:r>
            <a:r>
              <a:rPr lang="en-US" sz="1800" b="1" dirty="0" smtClean="0">
                <a:solidFill>
                  <a:schemeClr val="tx1"/>
                </a:solidFill>
              </a:rPr>
              <a:t>this </a:t>
            </a:r>
            <a:r>
              <a:rPr lang="en-US" sz="1800" b="1" dirty="0">
                <a:solidFill>
                  <a:schemeClr val="tx1"/>
                </a:solidFill>
              </a:rPr>
              <a:t>rock.  The new farmer informs that there are numerous similar rocks down by the creek.  The friend then informs that the rock is a </a:t>
            </a:r>
            <a:r>
              <a:rPr lang="en-US" sz="1800" b="1" dirty="0" smtClean="0">
                <a:solidFill>
                  <a:schemeClr val="tx1"/>
                </a:solidFill>
              </a:rPr>
              <a:t>diamond</a:t>
            </a:r>
            <a:endParaRPr lang="en-US" sz="1800" b="1" dirty="0">
              <a:solidFill>
                <a:schemeClr val="tx1"/>
              </a:solidFill>
            </a:endParaRPr>
          </a:p>
          <a:p>
            <a:pPr marL="176213" indent="-176213" algn="just"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</a:rPr>
              <a:t>The </a:t>
            </a:r>
            <a:r>
              <a:rPr lang="en-US" sz="1800" b="1" dirty="0">
                <a:solidFill>
                  <a:schemeClr val="tx1"/>
                </a:solidFill>
              </a:rPr>
              <a:t>farm overlaid one of South Africa’s largest diamond </a:t>
            </a:r>
            <a:r>
              <a:rPr lang="en-US" sz="1800" b="1" dirty="0" smtClean="0">
                <a:solidFill>
                  <a:schemeClr val="tx1"/>
                </a:solidFill>
              </a:rPr>
              <a:t>deposits</a:t>
            </a:r>
            <a:endParaRPr lang="en-US" sz="1800" b="1" dirty="0">
              <a:solidFill>
                <a:schemeClr val="tx1"/>
              </a:solidFill>
            </a:endParaRPr>
          </a:p>
          <a:p>
            <a:pPr marL="176213" indent="-176213" algn="just"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</a:rPr>
              <a:t>The </a:t>
            </a:r>
            <a:r>
              <a:rPr lang="en-US" sz="1800" b="1" dirty="0">
                <a:solidFill>
                  <a:schemeClr val="tx1"/>
                </a:solidFill>
              </a:rPr>
              <a:t>first farmer, the would be diamond prospector failed to understand what he was looking </a:t>
            </a:r>
            <a:r>
              <a:rPr lang="en-US" sz="1800" b="1" dirty="0" smtClean="0">
                <a:solidFill>
                  <a:schemeClr val="tx1"/>
                </a:solidFill>
              </a:rPr>
              <a:t>for</a:t>
            </a:r>
            <a:endParaRPr lang="en-US" sz="1800" b="1" dirty="0">
              <a:solidFill>
                <a:schemeClr val="tx1"/>
              </a:solidFill>
            </a:endParaRPr>
          </a:p>
          <a:p>
            <a:pPr marL="176213" indent="-176213" algn="just">
              <a:lnSpc>
                <a:spcPct val="100000"/>
              </a:lnSpc>
            </a:pPr>
            <a:r>
              <a:rPr lang="en-US" sz="1800" b="1" dirty="0" smtClean="0">
                <a:solidFill>
                  <a:srgbClr val="FF0000"/>
                </a:solidFill>
              </a:rPr>
              <a:t>CBM </a:t>
            </a:r>
            <a:r>
              <a:rPr lang="en-US" sz="1800" b="1" dirty="0">
                <a:solidFill>
                  <a:srgbClr val="FF0000"/>
                </a:solidFill>
              </a:rPr>
              <a:t>plays are somewhat analogous, in  that the prospector must understand what he is looking for, and how to most effectively mine the </a:t>
            </a:r>
            <a:r>
              <a:rPr lang="en-US" sz="1800" b="1" dirty="0" smtClean="0">
                <a:solidFill>
                  <a:srgbClr val="FF0000"/>
                </a:solidFill>
              </a:rPr>
              <a:t>resource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397460"/>
            <a:ext cx="8228013" cy="459904"/>
          </a:xfrm>
        </p:spPr>
        <p:txBody>
          <a:bodyPr/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</a:rPr>
              <a:t>In Situ Gas Content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4107284"/>
            <a:ext cx="7772400" cy="1488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The methane saturation of Seam VII, core hole SC-04 was utilized for all four seams in both Areas B1 and B2.</a:t>
            </a:r>
            <a:endParaRPr 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" y="1992761"/>
            <a:ext cx="8172450" cy="2032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5536" y="253529"/>
            <a:ext cx="6408712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IN" sz="2400" b="1" dirty="0" smtClean="0">
                <a:solidFill>
                  <a:schemeClr val="bg1"/>
                </a:solidFill>
              </a:rPr>
              <a:t>Gas Content</a:t>
            </a:r>
            <a:endParaRPr lang="en-IN" sz="2400" b="1" dirty="0">
              <a:solidFill>
                <a:schemeClr val="bg1"/>
              </a:solidFill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859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0D2261-B30A-4493-94F0-328140A4503C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260648"/>
            <a:ext cx="5920532" cy="489108"/>
          </a:xfrm>
          <a:prstGeom prst="rect">
            <a:avLst/>
          </a:prstGeom>
          <a:solidFill>
            <a:schemeClr val="accent2"/>
          </a:solidFill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2800" b="1" dirty="0" smtClean="0">
                <a:latin typeface="+mj-lt"/>
                <a:cs typeface="Arial Narrow Bold"/>
              </a:rPr>
              <a:t>Permeability – Injection/ Fall off Testing</a:t>
            </a:r>
            <a:endParaRPr lang="en-CA" sz="28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6316" y="1265560"/>
            <a:ext cx="4361708" cy="392415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280988" indent="-280988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n-CA" sz="2000" b="1" dirty="0" smtClean="0">
                <a:solidFill>
                  <a:schemeClr val="tx1"/>
                </a:solidFill>
                <a:latin typeface="+mn-lt"/>
                <a:cs typeface="Arial Narrow Bold"/>
              </a:rPr>
              <a:t>Test interval should be isolated.</a:t>
            </a:r>
          </a:p>
          <a:p>
            <a:pPr marL="280988" indent="-280988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n-CA" sz="2000" b="1" dirty="0" smtClean="0">
                <a:solidFill>
                  <a:schemeClr val="tx1"/>
                </a:solidFill>
                <a:latin typeface="+mn-lt"/>
                <a:cs typeface="Arial Narrow Bold"/>
              </a:rPr>
              <a:t>Breakdown  </a:t>
            </a:r>
            <a:r>
              <a:rPr lang="en-CA" sz="2000" b="1" dirty="0" smtClean="0">
                <a:solidFill>
                  <a:schemeClr val="tx1"/>
                </a:solidFill>
                <a:latin typeface="+mn-lt"/>
                <a:cs typeface="Arial Narrow Bold"/>
              </a:rPr>
              <a:t>Treatments  may  be required  to establish communication with the Well prior to Pre-stimulation Testing.</a:t>
            </a:r>
          </a:p>
          <a:p>
            <a:pPr marL="280988" indent="-280988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n-CA" sz="2000" b="1" dirty="0" smtClean="0">
                <a:solidFill>
                  <a:schemeClr val="tx1"/>
                </a:solidFill>
                <a:latin typeface="+mn-lt"/>
                <a:cs typeface="Arial Narrow Bold"/>
              </a:rPr>
              <a:t>Injection/falloff Test (where water is injected) usually result in correct bulk </a:t>
            </a:r>
            <a:r>
              <a:rPr lang="en-CA" sz="2000" b="1" dirty="0" smtClean="0">
                <a:solidFill>
                  <a:schemeClr val="tx1"/>
                </a:solidFill>
                <a:latin typeface="+mn-lt"/>
                <a:cs typeface="Arial Narrow Bold"/>
              </a:rPr>
              <a:t>permeability estimates</a:t>
            </a:r>
            <a:endParaRPr lang="en-CA" sz="2000" b="1" dirty="0" smtClean="0">
              <a:solidFill>
                <a:schemeClr val="tx1"/>
              </a:solidFill>
              <a:latin typeface="+mn-lt"/>
              <a:cs typeface="Arial Narrow Bold"/>
            </a:endParaRPr>
          </a:p>
          <a:p>
            <a:pPr marL="280988" indent="-280988" algn="just">
              <a:spcBef>
                <a:spcPts val="600"/>
              </a:spcBef>
              <a:buFont typeface="Arial" pitchFamily="34" charset="0"/>
              <a:buChar char="•"/>
            </a:pPr>
            <a:r>
              <a:rPr lang="en-CA" sz="2000" b="1" dirty="0" smtClean="0">
                <a:solidFill>
                  <a:schemeClr val="tx1"/>
                </a:solidFill>
                <a:latin typeface="+mn-lt"/>
                <a:cs typeface="Arial Narrow Bold"/>
              </a:rPr>
              <a:t>Injection Tests should be designed such that the Maximum</a:t>
            </a:r>
            <a:r>
              <a:rPr lang="en-CA" sz="20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CA" sz="2000" b="1" dirty="0" smtClean="0">
                <a:solidFill>
                  <a:schemeClr val="tx1"/>
                </a:solidFill>
                <a:latin typeface="+mn-lt"/>
                <a:cs typeface="Arial Narrow Bold"/>
              </a:rPr>
              <a:t>Bottom Hole Treatment Pressure </a:t>
            </a:r>
            <a:r>
              <a:rPr lang="en-CA" sz="2000" b="1" dirty="0" smtClean="0">
                <a:solidFill>
                  <a:schemeClr val="tx1"/>
                </a:solidFill>
                <a:latin typeface="+mn-lt"/>
                <a:cs typeface="Arial Narrow Bold"/>
              </a:rPr>
              <a:t>is below Fracture Pressure.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r="2068"/>
          <a:stretch>
            <a:fillRect/>
          </a:stretch>
        </p:blipFill>
        <p:spPr bwMode="auto">
          <a:xfrm>
            <a:off x="5004048" y="1935642"/>
            <a:ext cx="3960440" cy="2789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0D2261-B30A-4493-94F0-328140A4503C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04800" y="257156"/>
            <a:ext cx="8205788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49263" rtl="0" eaLnBrk="1" fontAlgn="base" latinLnBrk="0" hangingPunct="1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Permeability Enhancement/ Production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4" name="Freeform 5"/>
          <p:cNvSpPr>
            <a:spLocks/>
          </p:cNvSpPr>
          <p:nvPr/>
        </p:nvSpPr>
        <p:spPr bwMode="auto">
          <a:xfrm flipV="1">
            <a:off x="881063" y="2225675"/>
            <a:ext cx="6940550" cy="1152525"/>
          </a:xfrm>
          <a:custGeom>
            <a:avLst/>
            <a:gdLst>
              <a:gd name="T0" fmla="*/ 0 w 9567"/>
              <a:gd name="T1" fmla="*/ 2147483647 h 1440"/>
              <a:gd name="T2" fmla="*/ 2147483647 w 9567"/>
              <a:gd name="T3" fmla="*/ 2147483647 h 1440"/>
              <a:gd name="T4" fmla="*/ 2147483647 w 9567"/>
              <a:gd name="T5" fmla="*/ 2147483647 h 1440"/>
              <a:gd name="T6" fmla="*/ 2147483647 w 9567"/>
              <a:gd name="T7" fmla="*/ 2147483647 h 1440"/>
              <a:gd name="T8" fmla="*/ 2147483647 w 9567"/>
              <a:gd name="T9" fmla="*/ 2147483647 h 1440"/>
              <a:gd name="T10" fmla="*/ 2147483647 w 9567"/>
              <a:gd name="T11" fmla="*/ 2147483647 h 1440"/>
              <a:gd name="T12" fmla="*/ 2147483647 w 9567"/>
              <a:gd name="T13" fmla="*/ 2147483647 h 1440"/>
              <a:gd name="T14" fmla="*/ 2147483647 w 9567"/>
              <a:gd name="T15" fmla="*/ 2147483647 h 1440"/>
              <a:gd name="T16" fmla="*/ 2147483647 w 9567"/>
              <a:gd name="T17" fmla="*/ 2147483647 h 1440"/>
              <a:gd name="T18" fmla="*/ 2147483647 w 9567"/>
              <a:gd name="T19" fmla="*/ 0 h 144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9567"/>
              <a:gd name="T31" fmla="*/ 0 h 1440"/>
              <a:gd name="T32" fmla="*/ 9567 w 9567"/>
              <a:gd name="T33" fmla="*/ 1440 h 144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9567" h="1440">
                <a:moveTo>
                  <a:pt x="0" y="576"/>
                </a:moveTo>
                <a:lnTo>
                  <a:pt x="1063" y="1440"/>
                </a:lnTo>
                <a:lnTo>
                  <a:pt x="2126" y="1152"/>
                </a:lnTo>
                <a:lnTo>
                  <a:pt x="3189" y="720"/>
                </a:lnTo>
                <a:lnTo>
                  <a:pt x="4252" y="720"/>
                </a:lnTo>
                <a:lnTo>
                  <a:pt x="5315" y="432"/>
                </a:lnTo>
                <a:lnTo>
                  <a:pt x="6378" y="144"/>
                </a:lnTo>
                <a:lnTo>
                  <a:pt x="7441" y="432"/>
                </a:lnTo>
                <a:lnTo>
                  <a:pt x="8504" y="288"/>
                </a:lnTo>
                <a:lnTo>
                  <a:pt x="9567" y="0"/>
                </a:lnTo>
              </a:path>
            </a:pathLst>
          </a:custGeom>
          <a:noFill/>
          <a:ln w="26988">
            <a:solidFill>
              <a:srgbClr val="002060"/>
            </a:solidFill>
            <a:round/>
            <a:headEnd/>
            <a:tailEnd/>
          </a:ln>
        </p:spPr>
        <p:txBody>
          <a:bodyPr rot="10800000"/>
          <a:lstStyle/>
          <a:p>
            <a:endParaRPr lang="en-US"/>
          </a:p>
        </p:txBody>
      </p:sp>
      <p:sp>
        <p:nvSpPr>
          <p:cNvPr id="5" name="Freeform 6"/>
          <p:cNvSpPr>
            <a:spLocks/>
          </p:cNvSpPr>
          <p:nvPr/>
        </p:nvSpPr>
        <p:spPr bwMode="auto">
          <a:xfrm flipV="1">
            <a:off x="881063" y="4762500"/>
            <a:ext cx="6940550" cy="346075"/>
          </a:xfrm>
          <a:custGeom>
            <a:avLst/>
            <a:gdLst>
              <a:gd name="T0" fmla="*/ 0 w 9567"/>
              <a:gd name="T1" fmla="*/ 2147483647 h 432"/>
              <a:gd name="T2" fmla="*/ 2147483647 w 9567"/>
              <a:gd name="T3" fmla="*/ 0 h 432"/>
              <a:gd name="T4" fmla="*/ 2147483647 w 9567"/>
              <a:gd name="T5" fmla="*/ 0 h 432"/>
              <a:gd name="T6" fmla="*/ 2147483647 w 9567"/>
              <a:gd name="T7" fmla="*/ 2147483647 h 432"/>
              <a:gd name="T8" fmla="*/ 2147483647 w 9567"/>
              <a:gd name="T9" fmla="*/ 2147483647 h 432"/>
              <a:gd name="T10" fmla="*/ 2147483647 w 9567"/>
              <a:gd name="T11" fmla="*/ 2147483647 h 432"/>
              <a:gd name="T12" fmla="*/ 2147483647 w 9567"/>
              <a:gd name="T13" fmla="*/ 2147483647 h 432"/>
              <a:gd name="T14" fmla="*/ 2147483647 w 9567"/>
              <a:gd name="T15" fmla="*/ 2147483647 h 432"/>
              <a:gd name="T16" fmla="*/ 2147483647 w 9567"/>
              <a:gd name="T17" fmla="*/ 2147483647 h 432"/>
              <a:gd name="T18" fmla="*/ 2147483647 w 9567"/>
              <a:gd name="T19" fmla="*/ 2147483647 h 43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9567"/>
              <a:gd name="T31" fmla="*/ 0 h 432"/>
              <a:gd name="T32" fmla="*/ 9567 w 9567"/>
              <a:gd name="T33" fmla="*/ 432 h 43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9567" h="432">
                <a:moveTo>
                  <a:pt x="0" y="144"/>
                </a:moveTo>
                <a:lnTo>
                  <a:pt x="1063" y="0"/>
                </a:lnTo>
                <a:lnTo>
                  <a:pt x="2126" y="0"/>
                </a:lnTo>
                <a:lnTo>
                  <a:pt x="3189" y="144"/>
                </a:lnTo>
                <a:lnTo>
                  <a:pt x="4252" y="288"/>
                </a:lnTo>
                <a:lnTo>
                  <a:pt x="5315" y="288"/>
                </a:lnTo>
                <a:lnTo>
                  <a:pt x="6378" y="288"/>
                </a:lnTo>
                <a:lnTo>
                  <a:pt x="7441" y="288"/>
                </a:lnTo>
                <a:lnTo>
                  <a:pt x="8504" y="288"/>
                </a:lnTo>
                <a:lnTo>
                  <a:pt x="9567" y="432"/>
                </a:lnTo>
              </a:path>
            </a:pathLst>
          </a:custGeom>
          <a:noFill/>
          <a:ln w="28575">
            <a:solidFill>
              <a:srgbClr val="00FFFF"/>
            </a:solidFill>
            <a:prstDash val="dash"/>
            <a:round/>
            <a:headEnd/>
            <a:tailEnd/>
          </a:ln>
        </p:spPr>
        <p:txBody>
          <a:bodyPr rot="10800000"/>
          <a:lstStyle/>
          <a:p>
            <a:endParaRPr lang="en-US"/>
          </a:p>
        </p:txBody>
      </p:sp>
      <p:sp>
        <p:nvSpPr>
          <p:cNvPr id="6" name="Freeform 7"/>
          <p:cNvSpPr>
            <a:spLocks/>
          </p:cNvSpPr>
          <p:nvPr/>
        </p:nvSpPr>
        <p:spPr bwMode="auto">
          <a:xfrm flipV="1">
            <a:off x="881063" y="4070350"/>
            <a:ext cx="6940550" cy="808038"/>
          </a:xfrm>
          <a:custGeom>
            <a:avLst/>
            <a:gdLst>
              <a:gd name="T0" fmla="*/ 0 w 9567"/>
              <a:gd name="T1" fmla="*/ 0 h 1008"/>
              <a:gd name="T2" fmla="*/ 2147483647 w 9567"/>
              <a:gd name="T3" fmla="*/ 0 h 1008"/>
              <a:gd name="T4" fmla="*/ 2147483647 w 9567"/>
              <a:gd name="T5" fmla="*/ 2147483647 h 1008"/>
              <a:gd name="T6" fmla="*/ 2147483647 w 9567"/>
              <a:gd name="T7" fmla="*/ 2147483647 h 1008"/>
              <a:gd name="T8" fmla="*/ 2147483647 w 9567"/>
              <a:gd name="T9" fmla="*/ 2147483647 h 1008"/>
              <a:gd name="T10" fmla="*/ 2147483647 w 9567"/>
              <a:gd name="T11" fmla="*/ 2147483647 h 1008"/>
              <a:gd name="T12" fmla="*/ 2147483647 w 9567"/>
              <a:gd name="T13" fmla="*/ 2147483647 h 1008"/>
              <a:gd name="T14" fmla="*/ 2147483647 w 9567"/>
              <a:gd name="T15" fmla="*/ 2147483647 h 1008"/>
              <a:gd name="T16" fmla="*/ 2147483647 w 9567"/>
              <a:gd name="T17" fmla="*/ 2147483647 h 1008"/>
              <a:gd name="T18" fmla="*/ 2147483647 w 9567"/>
              <a:gd name="T19" fmla="*/ 2147483647 h 100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9567"/>
              <a:gd name="T31" fmla="*/ 0 h 1008"/>
              <a:gd name="T32" fmla="*/ 9567 w 9567"/>
              <a:gd name="T33" fmla="*/ 1008 h 100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9567" h="1008">
                <a:moveTo>
                  <a:pt x="0" y="0"/>
                </a:moveTo>
                <a:lnTo>
                  <a:pt x="1063" y="0"/>
                </a:lnTo>
                <a:lnTo>
                  <a:pt x="2126" y="288"/>
                </a:lnTo>
                <a:lnTo>
                  <a:pt x="3189" y="576"/>
                </a:lnTo>
                <a:lnTo>
                  <a:pt x="4252" y="720"/>
                </a:lnTo>
                <a:lnTo>
                  <a:pt x="5315" y="864"/>
                </a:lnTo>
                <a:lnTo>
                  <a:pt x="6378" y="864"/>
                </a:lnTo>
                <a:lnTo>
                  <a:pt x="7441" y="1008"/>
                </a:lnTo>
                <a:lnTo>
                  <a:pt x="8504" y="1008"/>
                </a:lnTo>
                <a:lnTo>
                  <a:pt x="9567" y="1008"/>
                </a:lnTo>
              </a:path>
            </a:pathLst>
          </a:custGeom>
          <a:noFill/>
          <a:ln w="28575">
            <a:solidFill>
              <a:srgbClr val="FF0066"/>
            </a:solidFill>
            <a:round/>
            <a:headEnd/>
            <a:tailEnd/>
          </a:ln>
        </p:spPr>
        <p:txBody>
          <a:bodyPr rot="10800000"/>
          <a:lstStyle/>
          <a:p>
            <a:endParaRPr lang="en-US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847725" y="4840288"/>
            <a:ext cx="68263" cy="76200"/>
          </a:xfrm>
          <a:prstGeom prst="rect">
            <a:avLst/>
          </a:prstGeom>
          <a:solidFill>
            <a:srgbClr val="FF0066"/>
          </a:solidFill>
          <a:ln w="0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619250" y="4840288"/>
            <a:ext cx="69850" cy="76200"/>
          </a:xfrm>
          <a:prstGeom prst="rect">
            <a:avLst/>
          </a:prstGeom>
          <a:solidFill>
            <a:srgbClr val="FF0066"/>
          </a:solidFill>
          <a:ln w="0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2389188" y="4608513"/>
            <a:ext cx="69850" cy="77787"/>
          </a:xfrm>
          <a:prstGeom prst="rect">
            <a:avLst/>
          </a:prstGeom>
          <a:solidFill>
            <a:srgbClr val="FF0066"/>
          </a:solidFill>
          <a:ln w="0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3159125" y="4378325"/>
            <a:ext cx="69850" cy="77788"/>
          </a:xfrm>
          <a:prstGeom prst="rect">
            <a:avLst/>
          </a:prstGeom>
          <a:solidFill>
            <a:srgbClr val="FF0066"/>
          </a:solidFill>
          <a:ln w="0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930650" y="4262438"/>
            <a:ext cx="69850" cy="77787"/>
          </a:xfrm>
          <a:prstGeom prst="rect">
            <a:avLst/>
          </a:prstGeom>
          <a:solidFill>
            <a:srgbClr val="FF0066"/>
          </a:solidFill>
          <a:ln w="0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4700588" y="4148138"/>
            <a:ext cx="69850" cy="76200"/>
          </a:xfrm>
          <a:prstGeom prst="rect">
            <a:avLst/>
          </a:prstGeom>
          <a:solidFill>
            <a:srgbClr val="FF0066"/>
          </a:solidFill>
          <a:ln w="0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5473700" y="4148138"/>
            <a:ext cx="69850" cy="76200"/>
          </a:xfrm>
          <a:prstGeom prst="rect">
            <a:avLst/>
          </a:prstGeom>
          <a:solidFill>
            <a:srgbClr val="FF0066"/>
          </a:solidFill>
          <a:ln w="0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6243638" y="4032250"/>
            <a:ext cx="69850" cy="77788"/>
          </a:xfrm>
          <a:prstGeom prst="rect">
            <a:avLst/>
          </a:prstGeom>
          <a:solidFill>
            <a:srgbClr val="FF0066"/>
          </a:solidFill>
          <a:ln w="0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7016750" y="4032250"/>
            <a:ext cx="69850" cy="77788"/>
          </a:xfrm>
          <a:prstGeom prst="rect">
            <a:avLst/>
          </a:prstGeom>
          <a:solidFill>
            <a:srgbClr val="FF0066"/>
          </a:solidFill>
          <a:ln w="0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endParaRPr lang="en-IN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7788275" y="4032250"/>
            <a:ext cx="66675" cy="77788"/>
          </a:xfrm>
          <a:prstGeom prst="rect">
            <a:avLst/>
          </a:prstGeom>
          <a:solidFill>
            <a:srgbClr val="FF0066"/>
          </a:solidFill>
          <a:ln w="0">
            <a:solidFill>
              <a:srgbClr val="FF0066"/>
            </a:solidFill>
            <a:miter lim="800000"/>
            <a:headEnd/>
            <a:tailEnd/>
          </a:ln>
        </p:spPr>
        <p:txBody>
          <a:bodyPr/>
          <a:lstStyle/>
          <a:p>
            <a:endParaRPr lang="en-IN"/>
          </a:p>
        </p:txBody>
      </p:sp>
      <p:grpSp>
        <p:nvGrpSpPr>
          <p:cNvPr id="17" name="Group 18"/>
          <p:cNvGrpSpPr>
            <a:grpSpLocks/>
          </p:cNvGrpSpPr>
          <p:nvPr/>
        </p:nvGrpSpPr>
        <p:grpSpPr bwMode="auto">
          <a:xfrm>
            <a:off x="838200" y="1763713"/>
            <a:ext cx="6985000" cy="3508375"/>
            <a:chOff x="533" y="1423"/>
            <a:chExt cx="4400" cy="2210"/>
          </a:xfrm>
        </p:grpSpPr>
        <p:grpSp>
          <p:nvGrpSpPr>
            <p:cNvPr id="18" name="Group 19"/>
            <p:cNvGrpSpPr>
              <a:grpSpLocks/>
            </p:cNvGrpSpPr>
            <p:nvPr/>
          </p:nvGrpSpPr>
          <p:grpSpPr bwMode="auto">
            <a:xfrm>
              <a:off x="533" y="1423"/>
              <a:ext cx="55" cy="2179"/>
              <a:chOff x="533" y="1423"/>
              <a:chExt cx="55" cy="2179"/>
            </a:xfrm>
          </p:grpSpPr>
          <p:sp>
            <p:nvSpPr>
              <p:cNvPr id="32" name="Line 20"/>
              <p:cNvSpPr>
                <a:spLocks noChangeShapeType="1"/>
              </p:cNvSpPr>
              <p:nvPr/>
            </p:nvSpPr>
            <p:spPr bwMode="auto">
              <a:xfrm flipV="1">
                <a:off x="560" y="1423"/>
                <a:ext cx="1" cy="217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21"/>
              <p:cNvSpPr>
                <a:spLocks noChangeShapeType="1"/>
              </p:cNvSpPr>
              <p:nvPr/>
            </p:nvSpPr>
            <p:spPr bwMode="auto">
              <a:xfrm>
                <a:off x="533" y="3240"/>
                <a:ext cx="5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22"/>
              <p:cNvSpPr>
                <a:spLocks noChangeShapeType="1"/>
              </p:cNvSpPr>
              <p:nvPr/>
            </p:nvSpPr>
            <p:spPr bwMode="auto">
              <a:xfrm>
                <a:off x="533" y="2876"/>
                <a:ext cx="5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23"/>
              <p:cNvSpPr>
                <a:spLocks noChangeShapeType="1"/>
              </p:cNvSpPr>
              <p:nvPr/>
            </p:nvSpPr>
            <p:spPr bwMode="auto">
              <a:xfrm>
                <a:off x="533" y="2513"/>
                <a:ext cx="5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24"/>
              <p:cNvSpPr>
                <a:spLocks noChangeShapeType="1"/>
              </p:cNvSpPr>
              <p:nvPr/>
            </p:nvSpPr>
            <p:spPr bwMode="auto">
              <a:xfrm>
                <a:off x="533" y="2150"/>
                <a:ext cx="5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25"/>
              <p:cNvSpPr>
                <a:spLocks noChangeShapeType="1"/>
              </p:cNvSpPr>
              <p:nvPr/>
            </p:nvSpPr>
            <p:spPr bwMode="auto">
              <a:xfrm>
                <a:off x="533" y="1786"/>
                <a:ext cx="5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26"/>
              <p:cNvSpPr>
                <a:spLocks noChangeShapeType="1"/>
              </p:cNvSpPr>
              <p:nvPr/>
            </p:nvSpPr>
            <p:spPr bwMode="auto">
              <a:xfrm>
                <a:off x="533" y="1423"/>
                <a:ext cx="5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" name="Group 27"/>
            <p:cNvGrpSpPr>
              <a:grpSpLocks/>
            </p:cNvGrpSpPr>
            <p:nvPr/>
          </p:nvGrpSpPr>
          <p:grpSpPr bwMode="auto">
            <a:xfrm>
              <a:off x="533" y="3572"/>
              <a:ext cx="4400" cy="61"/>
              <a:chOff x="533" y="3572"/>
              <a:chExt cx="4400" cy="61"/>
            </a:xfrm>
          </p:grpSpPr>
          <p:sp>
            <p:nvSpPr>
              <p:cNvPr id="20" name="Line 28"/>
              <p:cNvSpPr>
                <a:spLocks noChangeShapeType="1"/>
              </p:cNvSpPr>
              <p:nvPr/>
            </p:nvSpPr>
            <p:spPr bwMode="auto">
              <a:xfrm>
                <a:off x="533" y="3602"/>
                <a:ext cx="5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29"/>
              <p:cNvSpPr>
                <a:spLocks noChangeShapeType="1"/>
              </p:cNvSpPr>
              <p:nvPr/>
            </p:nvSpPr>
            <p:spPr bwMode="auto">
              <a:xfrm>
                <a:off x="560" y="3602"/>
                <a:ext cx="4372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30"/>
              <p:cNvSpPr>
                <a:spLocks noChangeShapeType="1"/>
              </p:cNvSpPr>
              <p:nvPr/>
            </p:nvSpPr>
            <p:spPr bwMode="auto">
              <a:xfrm flipV="1">
                <a:off x="560" y="3572"/>
                <a:ext cx="1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31"/>
              <p:cNvSpPr>
                <a:spLocks noChangeShapeType="1"/>
              </p:cNvSpPr>
              <p:nvPr/>
            </p:nvSpPr>
            <p:spPr bwMode="auto">
              <a:xfrm flipV="1">
                <a:off x="1046" y="3572"/>
                <a:ext cx="1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32"/>
              <p:cNvSpPr>
                <a:spLocks noChangeShapeType="1"/>
              </p:cNvSpPr>
              <p:nvPr/>
            </p:nvSpPr>
            <p:spPr bwMode="auto">
              <a:xfrm flipV="1">
                <a:off x="1532" y="3572"/>
                <a:ext cx="1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33"/>
              <p:cNvSpPr>
                <a:spLocks noChangeShapeType="1"/>
              </p:cNvSpPr>
              <p:nvPr/>
            </p:nvSpPr>
            <p:spPr bwMode="auto">
              <a:xfrm flipV="1">
                <a:off x="2018" y="3572"/>
                <a:ext cx="1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34"/>
              <p:cNvSpPr>
                <a:spLocks noChangeShapeType="1"/>
              </p:cNvSpPr>
              <p:nvPr/>
            </p:nvSpPr>
            <p:spPr bwMode="auto">
              <a:xfrm flipV="1">
                <a:off x="2503" y="3572"/>
                <a:ext cx="1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35"/>
              <p:cNvSpPr>
                <a:spLocks noChangeShapeType="1"/>
              </p:cNvSpPr>
              <p:nvPr/>
            </p:nvSpPr>
            <p:spPr bwMode="auto">
              <a:xfrm flipV="1">
                <a:off x="2989" y="3572"/>
                <a:ext cx="1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36"/>
              <p:cNvSpPr>
                <a:spLocks noChangeShapeType="1"/>
              </p:cNvSpPr>
              <p:nvPr/>
            </p:nvSpPr>
            <p:spPr bwMode="auto">
              <a:xfrm flipV="1">
                <a:off x="3475" y="3572"/>
                <a:ext cx="1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37"/>
              <p:cNvSpPr>
                <a:spLocks noChangeShapeType="1"/>
              </p:cNvSpPr>
              <p:nvPr/>
            </p:nvSpPr>
            <p:spPr bwMode="auto">
              <a:xfrm flipV="1">
                <a:off x="3960" y="3572"/>
                <a:ext cx="1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38"/>
              <p:cNvSpPr>
                <a:spLocks noChangeShapeType="1"/>
              </p:cNvSpPr>
              <p:nvPr/>
            </p:nvSpPr>
            <p:spPr bwMode="auto">
              <a:xfrm flipV="1">
                <a:off x="4446" y="3572"/>
                <a:ext cx="1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39"/>
              <p:cNvSpPr>
                <a:spLocks noChangeShapeType="1"/>
              </p:cNvSpPr>
              <p:nvPr/>
            </p:nvSpPr>
            <p:spPr bwMode="auto">
              <a:xfrm flipV="1">
                <a:off x="4932" y="3572"/>
                <a:ext cx="1" cy="6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9" name="Rectangle 41"/>
          <p:cNvSpPr>
            <a:spLocks noChangeArrowheads="1"/>
          </p:cNvSpPr>
          <p:nvPr/>
        </p:nvSpPr>
        <p:spPr bwMode="auto">
          <a:xfrm rot="16200000" flipH="1">
            <a:off x="-1087201" y="3525542"/>
            <a:ext cx="2577629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chemeClr val="tx1"/>
                </a:solidFill>
              </a:rPr>
              <a:t>Gas Production, MMcfd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40" name="Rectangle 42"/>
          <p:cNvSpPr>
            <a:spLocks noChangeArrowheads="1"/>
          </p:cNvSpPr>
          <p:nvPr/>
        </p:nvSpPr>
        <p:spPr bwMode="auto">
          <a:xfrm>
            <a:off x="533400" y="5175250"/>
            <a:ext cx="288541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chemeClr val="tx1"/>
                </a:solidFill>
                <a:latin typeface="Times New Roman" pitchFamily="18" charset="0"/>
              </a:rPr>
              <a:t>0.0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1" name="Rectangle 43"/>
          <p:cNvSpPr>
            <a:spLocks noChangeArrowheads="1"/>
          </p:cNvSpPr>
          <p:nvPr/>
        </p:nvSpPr>
        <p:spPr bwMode="auto">
          <a:xfrm>
            <a:off x="533400" y="4606925"/>
            <a:ext cx="288541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chemeClr val="tx1"/>
                </a:solidFill>
                <a:latin typeface="Times New Roman" pitchFamily="18" charset="0"/>
              </a:rPr>
              <a:t>0.5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2" name="Rectangle 44"/>
          <p:cNvSpPr>
            <a:spLocks noChangeArrowheads="1"/>
          </p:cNvSpPr>
          <p:nvPr/>
        </p:nvSpPr>
        <p:spPr bwMode="auto">
          <a:xfrm>
            <a:off x="533400" y="4037013"/>
            <a:ext cx="288541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chemeClr val="tx1"/>
                </a:solidFill>
                <a:latin typeface="Times New Roman" pitchFamily="18" charset="0"/>
              </a:rPr>
              <a:t>1.0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3" name="Rectangle 45"/>
          <p:cNvSpPr>
            <a:spLocks noChangeArrowheads="1"/>
          </p:cNvSpPr>
          <p:nvPr/>
        </p:nvSpPr>
        <p:spPr bwMode="auto">
          <a:xfrm>
            <a:off x="533400" y="3468688"/>
            <a:ext cx="288541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chemeClr val="tx1"/>
                </a:solidFill>
                <a:latin typeface="Times New Roman" pitchFamily="18" charset="0"/>
              </a:rPr>
              <a:t>1.5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4" name="Rectangle 46"/>
          <p:cNvSpPr>
            <a:spLocks noChangeArrowheads="1"/>
          </p:cNvSpPr>
          <p:nvPr/>
        </p:nvSpPr>
        <p:spPr bwMode="auto">
          <a:xfrm>
            <a:off x="533400" y="2901950"/>
            <a:ext cx="288541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chemeClr val="tx1"/>
                </a:solidFill>
                <a:latin typeface="Times New Roman" pitchFamily="18" charset="0"/>
              </a:rPr>
              <a:t>2.0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5" name="Rectangle 47"/>
          <p:cNvSpPr>
            <a:spLocks noChangeArrowheads="1"/>
          </p:cNvSpPr>
          <p:nvPr/>
        </p:nvSpPr>
        <p:spPr bwMode="auto">
          <a:xfrm>
            <a:off x="519113" y="2332038"/>
            <a:ext cx="288541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 dirty="0">
                <a:solidFill>
                  <a:schemeClr val="tx1"/>
                </a:solidFill>
                <a:latin typeface="Times New Roman" pitchFamily="18" charset="0"/>
              </a:rPr>
              <a:t>2.5</a:t>
            </a:r>
            <a:endParaRPr 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6" name="Rectangle 48"/>
          <p:cNvSpPr>
            <a:spLocks noChangeArrowheads="1"/>
          </p:cNvSpPr>
          <p:nvPr/>
        </p:nvSpPr>
        <p:spPr bwMode="auto">
          <a:xfrm>
            <a:off x="519113" y="1763713"/>
            <a:ext cx="288541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 dirty="0">
                <a:solidFill>
                  <a:schemeClr val="tx1"/>
                </a:solidFill>
                <a:latin typeface="Times New Roman" pitchFamily="18" charset="0"/>
              </a:rPr>
              <a:t>3.0</a:t>
            </a:r>
            <a:endParaRPr 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7" name="Rectangle 49"/>
          <p:cNvSpPr>
            <a:spLocks noChangeArrowheads="1"/>
          </p:cNvSpPr>
          <p:nvPr/>
        </p:nvSpPr>
        <p:spPr bwMode="auto">
          <a:xfrm>
            <a:off x="971550" y="5503863"/>
            <a:ext cx="115416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 dirty="0">
                <a:solidFill>
                  <a:schemeClr val="tx1"/>
                </a:solidFill>
                <a:latin typeface="Times New Roman" pitchFamily="18" charset="0"/>
              </a:rPr>
              <a:t>1</a:t>
            </a:r>
            <a:endParaRPr 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8" name="Rectangle 50"/>
          <p:cNvSpPr>
            <a:spLocks noChangeArrowheads="1"/>
          </p:cNvSpPr>
          <p:nvPr/>
        </p:nvSpPr>
        <p:spPr bwMode="auto">
          <a:xfrm>
            <a:off x="1698625" y="5503863"/>
            <a:ext cx="115416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chemeClr val="tx1"/>
                </a:solidFill>
                <a:latin typeface="Times New Roman" pitchFamily="18" charset="0"/>
              </a:rPr>
              <a:t>2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9" name="Rectangle 51"/>
          <p:cNvSpPr>
            <a:spLocks noChangeArrowheads="1"/>
          </p:cNvSpPr>
          <p:nvPr/>
        </p:nvSpPr>
        <p:spPr bwMode="auto">
          <a:xfrm>
            <a:off x="2425700" y="5503863"/>
            <a:ext cx="115416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 dirty="0">
                <a:solidFill>
                  <a:schemeClr val="tx1"/>
                </a:solidFill>
                <a:latin typeface="Times New Roman" pitchFamily="18" charset="0"/>
              </a:rPr>
              <a:t>3</a:t>
            </a:r>
            <a:endParaRPr 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0" name="Rectangle 52"/>
          <p:cNvSpPr>
            <a:spLocks noChangeArrowheads="1"/>
          </p:cNvSpPr>
          <p:nvPr/>
        </p:nvSpPr>
        <p:spPr bwMode="auto">
          <a:xfrm>
            <a:off x="3149600" y="5503863"/>
            <a:ext cx="115416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 dirty="0">
                <a:solidFill>
                  <a:schemeClr val="tx1"/>
                </a:solidFill>
                <a:latin typeface="Times New Roman" pitchFamily="18" charset="0"/>
              </a:rPr>
              <a:t>4</a:t>
            </a:r>
            <a:endParaRPr 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1" name="Rectangle 53"/>
          <p:cNvSpPr>
            <a:spLocks noChangeArrowheads="1"/>
          </p:cNvSpPr>
          <p:nvPr/>
        </p:nvSpPr>
        <p:spPr bwMode="auto">
          <a:xfrm>
            <a:off x="3956518" y="5503863"/>
            <a:ext cx="115416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 dirty="0">
                <a:solidFill>
                  <a:schemeClr val="tx1"/>
                </a:solidFill>
                <a:latin typeface="Times New Roman" pitchFamily="18" charset="0"/>
              </a:rPr>
              <a:t>5</a:t>
            </a:r>
            <a:endParaRPr 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2" name="Rectangle 54"/>
          <p:cNvSpPr>
            <a:spLocks noChangeArrowheads="1"/>
          </p:cNvSpPr>
          <p:nvPr/>
        </p:nvSpPr>
        <p:spPr bwMode="auto">
          <a:xfrm>
            <a:off x="4714876" y="5503863"/>
            <a:ext cx="115416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 dirty="0">
                <a:solidFill>
                  <a:schemeClr val="tx1"/>
                </a:solidFill>
                <a:latin typeface="Times New Roman" pitchFamily="18" charset="0"/>
              </a:rPr>
              <a:t>6</a:t>
            </a:r>
            <a:endParaRPr 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3" name="Rectangle 55"/>
          <p:cNvSpPr>
            <a:spLocks noChangeArrowheads="1"/>
          </p:cNvSpPr>
          <p:nvPr/>
        </p:nvSpPr>
        <p:spPr bwMode="auto">
          <a:xfrm>
            <a:off x="5501654" y="5503863"/>
            <a:ext cx="115416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 dirty="0">
                <a:solidFill>
                  <a:schemeClr val="tx1"/>
                </a:solidFill>
                <a:latin typeface="Times New Roman" pitchFamily="18" charset="0"/>
              </a:rPr>
              <a:t>7</a:t>
            </a:r>
            <a:endParaRPr lang="en-US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4" name="Rectangle 56"/>
          <p:cNvSpPr>
            <a:spLocks noChangeArrowheads="1"/>
          </p:cNvSpPr>
          <p:nvPr/>
        </p:nvSpPr>
        <p:spPr bwMode="auto">
          <a:xfrm>
            <a:off x="6227141" y="5503863"/>
            <a:ext cx="115416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chemeClr val="tx1"/>
                </a:solidFill>
                <a:latin typeface="Times New Roman" pitchFamily="18" charset="0"/>
              </a:rPr>
              <a:t>8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5" name="Rectangle 57"/>
          <p:cNvSpPr>
            <a:spLocks noChangeArrowheads="1"/>
          </p:cNvSpPr>
          <p:nvPr/>
        </p:nvSpPr>
        <p:spPr bwMode="auto">
          <a:xfrm>
            <a:off x="6952629" y="5503863"/>
            <a:ext cx="115416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chemeClr val="tx1"/>
                </a:solidFill>
                <a:latin typeface="Times New Roman" pitchFamily="18" charset="0"/>
              </a:rPr>
              <a:t>9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6" name="Rectangle 58"/>
          <p:cNvSpPr>
            <a:spLocks noChangeArrowheads="1"/>
          </p:cNvSpPr>
          <p:nvPr/>
        </p:nvSpPr>
        <p:spPr bwMode="auto">
          <a:xfrm>
            <a:off x="7627316" y="5502275"/>
            <a:ext cx="230832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>
                <a:solidFill>
                  <a:schemeClr val="tx1"/>
                </a:solidFill>
                <a:latin typeface="Times New Roman" pitchFamily="18" charset="0"/>
              </a:rPr>
              <a:t>10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7" name="Rectangle 59"/>
          <p:cNvSpPr>
            <a:spLocks noChangeArrowheads="1"/>
          </p:cNvSpPr>
          <p:nvPr/>
        </p:nvSpPr>
        <p:spPr bwMode="auto">
          <a:xfrm>
            <a:off x="2011363" y="1447800"/>
            <a:ext cx="5399087" cy="825500"/>
          </a:xfrm>
          <a:prstGeom prst="rect">
            <a:avLst/>
          </a:prstGeom>
          <a:solidFill>
            <a:srgbClr val="00B050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IN" sz="2400">
              <a:latin typeface="Times New Roman" pitchFamily="18" charset="0"/>
            </a:endParaRPr>
          </a:p>
        </p:txBody>
      </p:sp>
      <p:sp>
        <p:nvSpPr>
          <p:cNvPr id="58" name="Rectangle 60"/>
          <p:cNvSpPr>
            <a:spLocks noChangeArrowheads="1"/>
          </p:cNvSpPr>
          <p:nvPr/>
        </p:nvSpPr>
        <p:spPr bwMode="auto">
          <a:xfrm>
            <a:off x="2371725" y="1489075"/>
            <a:ext cx="1339850" cy="58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t>Low </a:t>
            </a:r>
            <a:r>
              <a:rPr lang="en-US" sz="1200" b="1">
                <a:solidFill>
                  <a:schemeClr val="bg1"/>
                </a:solidFill>
              </a:rPr>
              <a:t>Stress</a:t>
            </a:r>
            <a:r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t>,</a:t>
            </a:r>
          </a:p>
          <a:p>
            <a:pPr eaLnBrk="0" hangingPunct="0">
              <a:lnSpc>
                <a:spcPct val="90000"/>
              </a:lnSpc>
            </a:pPr>
            <a:r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t>Naturally Fractured</a:t>
            </a:r>
          </a:p>
          <a:p>
            <a:pPr eaLnBrk="0" hangingPunct="0">
              <a:lnSpc>
                <a:spcPct val="90000"/>
              </a:lnSpc>
            </a:pPr>
            <a:r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t>(10 </a:t>
            </a:r>
            <a:r>
              <a:rPr lang="en-US" sz="1200" b="1">
                <a:solidFill>
                  <a:schemeClr val="bg1"/>
                </a:solidFill>
              </a:rPr>
              <a:t>md</a:t>
            </a:r>
            <a:r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59" name="Rectangle 61"/>
          <p:cNvSpPr>
            <a:spLocks noChangeArrowheads="1"/>
          </p:cNvSpPr>
          <p:nvPr/>
        </p:nvSpPr>
        <p:spPr bwMode="auto">
          <a:xfrm>
            <a:off x="6029325" y="1489075"/>
            <a:ext cx="860425" cy="749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t>High Stress,</a:t>
            </a:r>
          </a:p>
          <a:p>
            <a:pPr eaLnBrk="0" hangingPunct="0">
              <a:lnSpc>
                <a:spcPct val="90000"/>
              </a:lnSpc>
            </a:pPr>
            <a:r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t>Poorly </a:t>
            </a:r>
          </a:p>
          <a:p>
            <a:pPr eaLnBrk="0" hangingPunct="0">
              <a:lnSpc>
                <a:spcPct val="90000"/>
              </a:lnSpc>
            </a:pPr>
            <a:r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t>Fractured</a:t>
            </a:r>
          </a:p>
          <a:p>
            <a:pPr eaLnBrk="0" hangingPunct="0">
              <a:lnSpc>
                <a:spcPct val="90000"/>
              </a:lnSpc>
            </a:pPr>
            <a:r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t>(0.5 md)</a:t>
            </a:r>
          </a:p>
        </p:txBody>
      </p:sp>
      <p:sp>
        <p:nvSpPr>
          <p:cNvPr id="60" name="Line 62"/>
          <p:cNvSpPr>
            <a:spLocks noChangeShapeType="1"/>
          </p:cNvSpPr>
          <p:nvPr/>
        </p:nvSpPr>
        <p:spPr bwMode="auto">
          <a:xfrm>
            <a:off x="2112963" y="1670050"/>
            <a:ext cx="279400" cy="0"/>
          </a:xfrm>
          <a:prstGeom prst="line">
            <a:avLst/>
          </a:prstGeom>
          <a:noFill/>
          <a:ln w="25400">
            <a:solidFill>
              <a:srgbClr val="00206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Line 63"/>
          <p:cNvSpPr>
            <a:spLocks noChangeShapeType="1"/>
          </p:cNvSpPr>
          <p:nvPr/>
        </p:nvSpPr>
        <p:spPr bwMode="auto">
          <a:xfrm>
            <a:off x="3859213" y="1670050"/>
            <a:ext cx="29210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Line 64"/>
          <p:cNvSpPr>
            <a:spLocks noChangeShapeType="1"/>
          </p:cNvSpPr>
          <p:nvPr/>
        </p:nvSpPr>
        <p:spPr bwMode="auto">
          <a:xfrm>
            <a:off x="5556250" y="1670050"/>
            <a:ext cx="406400" cy="0"/>
          </a:xfrm>
          <a:prstGeom prst="line">
            <a:avLst/>
          </a:prstGeom>
          <a:noFill/>
          <a:ln w="28575">
            <a:solidFill>
              <a:srgbClr val="00FFFF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Rectangle 65"/>
          <p:cNvSpPr>
            <a:spLocks noChangeArrowheads="1"/>
          </p:cNvSpPr>
          <p:nvPr/>
        </p:nvSpPr>
        <p:spPr bwMode="auto">
          <a:xfrm>
            <a:off x="4267200" y="1489075"/>
            <a:ext cx="831850" cy="749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t>Low Stress,</a:t>
            </a:r>
          </a:p>
          <a:p>
            <a:pPr eaLnBrk="0" hangingPunct="0">
              <a:lnSpc>
                <a:spcPct val="90000"/>
              </a:lnSpc>
            </a:pPr>
            <a:r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t>Moderately</a:t>
            </a:r>
          </a:p>
          <a:p>
            <a:pPr eaLnBrk="0" hangingPunct="0">
              <a:lnSpc>
                <a:spcPct val="90000"/>
              </a:lnSpc>
            </a:pPr>
            <a:r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t>Fractured</a:t>
            </a:r>
          </a:p>
          <a:p>
            <a:pPr eaLnBrk="0" hangingPunct="0">
              <a:lnSpc>
                <a:spcPct val="90000"/>
              </a:lnSpc>
            </a:pPr>
            <a:r>
              <a:rPr lang="en-US" sz="1200" b="1">
                <a:solidFill>
                  <a:schemeClr val="bg1"/>
                </a:solidFill>
                <a:latin typeface="Times New Roman" pitchFamily="18" charset="0"/>
              </a:rPr>
              <a:t>(2 md)</a:t>
            </a:r>
          </a:p>
        </p:txBody>
      </p:sp>
      <p:sp>
        <p:nvSpPr>
          <p:cNvPr id="64" name="Rectangle 66"/>
          <p:cNvSpPr>
            <a:spLocks noChangeArrowheads="1"/>
          </p:cNvSpPr>
          <p:nvPr/>
        </p:nvSpPr>
        <p:spPr bwMode="auto">
          <a:xfrm>
            <a:off x="3983038" y="1638300"/>
            <a:ext cx="63500" cy="77788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65" name="Text Box 6"/>
          <p:cNvSpPr txBox="1">
            <a:spLocks noChangeArrowheads="1"/>
          </p:cNvSpPr>
          <p:nvPr/>
        </p:nvSpPr>
        <p:spPr bwMode="auto">
          <a:xfrm>
            <a:off x="5572132" y="5835669"/>
            <a:ext cx="3886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FF3300"/>
                </a:solidFill>
                <a:latin typeface="Helvetica"/>
              </a:rPr>
              <a:t>Source: </a:t>
            </a:r>
            <a:r>
              <a:rPr lang="en-US" sz="1400" b="1" dirty="0" err="1">
                <a:solidFill>
                  <a:srgbClr val="FF3300"/>
                </a:solidFill>
                <a:latin typeface="Helvetica"/>
              </a:rPr>
              <a:t>Sanjuan</a:t>
            </a:r>
            <a:r>
              <a:rPr lang="en-US" sz="1400" b="1" dirty="0">
                <a:solidFill>
                  <a:srgbClr val="FF3300"/>
                </a:solidFill>
                <a:latin typeface="Helvetica"/>
              </a:rPr>
              <a:t> basin, 100+ well sample</a:t>
            </a:r>
          </a:p>
        </p:txBody>
      </p:sp>
      <p:sp>
        <p:nvSpPr>
          <p:cNvPr id="66" name="Rectangle 40"/>
          <p:cNvSpPr>
            <a:spLocks noChangeArrowheads="1"/>
          </p:cNvSpPr>
          <p:nvPr/>
        </p:nvSpPr>
        <p:spPr bwMode="auto">
          <a:xfrm>
            <a:off x="3876675" y="5802313"/>
            <a:ext cx="1274131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b="1" dirty="0">
                <a:solidFill>
                  <a:schemeClr val="tx1"/>
                </a:solidFill>
              </a:rPr>
              <a:t>Time, Years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EA0D0CF-C753-4971-B31C-6AB6145B17D7}" type="slidenum">
              <a:rPr lang="en-IN" smtClean="0">
                <a:latin typeface="Arial" pitchFamily="34" charset="0"/>
                <a:ea typeface="Microsoft YaHei" pitchFamily="34" charset="-122"/>
              </a:rPr>
              <a:pPr/>
              <a:t>23</a:t>
            </a:fld>
            <a:endParaRPr lang="en-IN" smtClean="0">
              <a:latin typeface="Arial" pitchFamily="34" charset="0"/>
              <a:ea typeface="Microsoft YaHei" pitchFamily="34" charset="-122"/>
            </a:endParaRPr>
          </a:p>
        </p:txBody>
      </p:sp>
      <p:sp>
        <p:nvSpPr>
          <p:cNvPr id="14341" name="Rectangle 79"/>
          <p:cNvSpPr>
            <a:spLocks noChangeArrowheads="1"/>
          </p:cNvSpPr>
          <p:nvPr/>
        </p:nvSpPr>
        <p:spPr bwMode="auto">
          <a:xfrm>
            <a:off x="214312" y="1071546"/>
            <a:ext cx="4572002" cy="2286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179388" indent="-179388" algn="just">
              <a:lnSpc>
                <a:spcPct val="125000"/>
              </a:lnSpc>
              <a:spcBef>
                <a:spcPts val="600"/>
              </a:spcBef>
              <a:buClrTx/>
              <a:buSzPct val="105000"/>
            </a:pPr>
            <a:r>
              <a:rPr lang="en-US" sz="2000" b="1" u="sng" dirty="0" err="1" smtClean="0">
                <a:solidFill>
                  <a:schemeClr val="tx1"/>
                </a:solidFill>
                <a:latin typeface="Calibri" pitchFamily="34" charset="0"/>
              </a:rPr>
              <a:t>Singrauli</a:t>
            </a:r>
            <a:r>
              <a:rPr lang="en-US" sz="2000" b="1" u="sng" dirty="0" smtClean="0">
                <a:solidFill>
                  <a:schemeClr val="tx1"/>
                </a:solidFill>
                <a:latin typeface="Calibri" pitchFamily="34" charset="0"/>
              </a:rPr>
              <a:t> CBM Block</a:t>
            </a:r>
          </a:p>
          <a:p>
            <a:pPr marL="179388" indent="-179388" algn="just">
              <a:lnSpc>
                <a:spcPct val="125000"/>
              </a:lnSpc>
              <a:spcBef>
                <a:spcPts val="600"/>
              </a:spcBef>
              <a:buClrTx/>
              <a:buSzPct val="105000"/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</a:rPr>
              <a:t>As per MWP, 16 injection/ fall of test in 8 </a:t>
            </a:r>
            <a:r>
              <a:rPr lang="en-US" sz="2000" b="1" dirty="0" err="1" smtClean="0">
                <a:solidFill>
                  <a:schemeClr val="tx1"/>
                </a:solidFill>
                <a:latin typeface="Calibri" pitchFamily="34" charset="0"/>
              </a:rPr>
              <a:t>coreholes</a:t>
            </a: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</a:rPr>
              <a:t> need to be carried out for permeability determination.</a:t>
            </a:r>
          </a:p>
          <a:p>
            <a:pPr marL="179388" indent="-179388" algn="just">
              <a:lnSpc>
                <a:spcPct val="125000"/>
              </a:lnSpc>
              <a:spcBef>
                <a:spcPts val="600"/>
              </a:spcBef>
              <a:buClrTx/>
              <a:buSzPct val="105000"/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</a:rPr>
              <a:t>14 </a:t>
            </a:r>
            <a:r>
              <a:rPr lang="en-US" sz="2000" b="1" dirty="0">
                <a:solidFill>
                  <a:schemeClr val="tx1"/>
                </a:solidFill>
                <a:latin typeface="Calibri" pitchFamily="34" charset="0"/>
              </a:rPr>
              <a:t>Injection Fall off tests carried out during Phase-I </a:t>
            </a:r>
          </a:p>
          <a:p>
            <a:pPr marL="179388" indent="-179388" algn="just">
              <a:lnSpc>
                <a:spcPct val="125000"/>
              </a:lnSpc>
              <a:spcBef>
                <a:spcPts val="600"/>
              </a:spcBef>
              <a:buClrTx/>
              <a:buSzPct val="105000"/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</a:rPr>
              <a:t>2 Tests could not be carries out on SC#1 </a:t>
            </a:r>
            <a:r>
              <a:rPr lang="en-US" sz="2000" b="1" dirty="0" err="1" smtClean="0">
                <a:solidFill>
                  <a:schemeClr val="tx1"/>
                </a:solidFill>
                <a:latin typeface="Calibri" pitchFamily="34" charset="0"/>
              </a:rPr>
              <a:t>corehole</a:t>
            </a: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</a:rPr>
              <a:t> due to non-occurrence of coal seams in the well.</a:t>
            </a:r>
          </a:p>
          <a:p>
            <a:pPr marL="179388" indent="-179388" algn="just">
              <a:lnSpc>
                <a:spcPct val="125000"/>
              </a:lnSpc>
              <a:spcBef>
                <a:spcPts val="600"/>
              </a:spcBef>
              <a:buClrTx/>
              <a:buSzPct val="105000"/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</a:rPr>
              <a:t>Permeability value of the coal seams calculated from </a:t>
            </a:r>
            <a:r>
              <a:rPr lang="en-US" sz="2000" b="1" dirty="0">
                <a:solidFill>
                  <a:schemeClr val="tx1"/>
                </a:solidFill>
                <a:latin typeface="Calibri" pitchFamily="34" charset="0"/>
              </a:rPr>
              <a:t>the tests </a:t>
            </a: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</a:rPr>
              <a:t>in </a:t>
            </a:r>
            <a:r>
              <a:rPr lang="en-US" sz="2000" b="1" dirty="0">
                <a:solidFill>
                  <a:schemeClr val="tx1"/>
                </a:solidFill>
                <a:latin typeface="Calibri" pitchFamily="34" charset="0"/>
              </a:rPr>
              <a:t>the </a:t>
            </a: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</a:rPr>
              <a:t>range </a:t>
            </a:r>
            <a:r>
              <a:rPr lang="en-US" sz="2000" b="1" dirty="0">
                <a:solidFill>
                  <a:schemeClr val="tx1"/>
                </a:solidFill>
                <a:latin typeface="Calibri" pitchFamily="34" charset="0"/>
              </a:rPr>
              <a:t>of 0.38 to 13.40 </a:t>
            </a:r>
            <a:r>
              <a:rPr lang="en-US" sz="2000" b="1" dirty="0" err="1">
                <a:solidFill>
                  <a:schemeClr val="tx1"/>
                </a:solidFill>
                <a:latin typeface="Calibri" pitchFamily="34" charset="0"/>
              </a:rPr>
              <a:t>md</a:t>
            </a:r>
            <a:r>
              <a:rPr lang="en-US" sz="2000" b="1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760913" y="3573016"/>
            <a:ext cx="4348162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5608" y="1196752"/>
            <a:ext cx="400687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79512" y="181521"/>
            <a:ext cx="7439186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IN" sz="2400" b="1" dirty="0" smtClean="0">
                <a:solidFill>
                  <a:schemeClr val="bg1"/>
                </a:solidFill>
              </a:rPr>
              <a:t>Permeability- Injection Fall-off Testing</a:t>
            </a:r>
            <a:endParaRPr lang="en-IN" sz="2400" b="1" dirty="0">
              <a:solidFill>
                <a:schemeClr val="bg1"/>
              </a:solidFill>
              <a:ea typeface="Arial Unicode MS" pitchFamily="34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8005" y="1403829"/>
            <a:ext cx="6288705" cy="4776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76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000108"/>
            <a:ext cx="8712968" cy="514634"/>
          </a:xfrm>
        </p:spPr>
        <p:txBody>
          <a:bodyPr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Production </a:t>
            </a:r>
            <a:r>
              <a:rPr lang="en-US" sz="2000" b="1" dirty="0">
                <a:solidFill>
                  <a:schemeClr val="tx1"/>
                </a:solidFill>
              </a:rPr>
              <a:t>Forecast and Drilling </a:t>
            </a:r>
            <a:r>
              <a:rPr lang="en-US" sz="2000" b="1" dirty="0" smtClean="0">
                <a:solidFill>
                  <a:schemeClr val="tx1"/>
                </a:solidFill>
              </a:rPr>
              <a:t>Schedule for </a:t>
            </a:r>
            <a:r>
              <a:rPr lang="en-US" sz="2000" b="1" dirty="0" err="1" smtClean="0">
                <a:solidFill>
                  <a:schemeClr val="tx1"/>
                </a:solidFill>
              </a:rPr>
              <a:t>Singrauli</a:t>
            </a:r>
            <a:r>
              <a:rPr lang="en-US" sz="2000" b="1" dirty="0" smtClean="0">
                <a:solidFill>
                  <a:schemeClr val="tx1"/>
                </a:solidFill>
              </a:rPr>
              <a:t> CBM Block Development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242155"/>
            <a:ext cx="7128792" cy="463846"/>
          </a:xfrm>
          <a:prstGeom prst="rect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defTabSz="457200">
              <a:lnSpc>
                <a:spcPct val="12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IN" sz="2000" b="1" dirty="0" smtClean="0"/>
              <a:t>Production Forecast &amp; Drilling Schedule for Development</a:t>
            </a:r>
            <a:endParaRPr lang="en-IN" sz="2000" b="1" dirty="0">
              <a:latin typeface="+mj-lt"/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481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444208" y="1484784"/>
          <a:ext cx="2520280" cy="4608516"/>
        </p:xfrm>
        <a:graphic>
          <a:graphicData uri="http://schemas.openxmlformats.org/drawingml/2006/table">
            <a:tbl>
              <a:tblPr/>
              <a:tblGrid>
                <a:gridCol w="1635971"/>
                <a:gridCol w="884309"/>
              </a:tblGrid>
              <a:tr h="384043">
                <a:tc gridSpan="2"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Findings  - Area B2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endParaRPr lang="en-IN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n-IN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Block Area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en-IN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  <a:r>
                        <a:rPr lang="en-IN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IN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IN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Sq. Kms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Fairway Area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102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Sq. Kms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n-IN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Depth </a:t>
                      </a: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Range</a:t>
                      </a: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600 – 900 M</a:t>
                      </a: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n-IN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Avg</a:t>
                      </a: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Coal Thickness </a:t>
                      </a: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en-IN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 m</a:t>
                      </a: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n-IN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Gas </a:t>
                      </a: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Content</a:t>
                      </a: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en-IN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~</a:t>
                      </a:r>
                      <a:r>
                        <a:rPr lang="en-IN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IN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 m3/t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n-IN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Permeability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– 10 md </a:t>
                      </a: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marL="174625" indent="0" algn="l" defTabSz="914400" rtl="0" eaLnBrk="1" fontAlgn="t" latinLnBrk="0" hangingPunct="1">
                        <a:lnSpc>
                          <a:spcPct val="150000"/>
                        </a:lnSpc>
                      </a:pPr>
                      <a:r>
                        <a:rPr lang="en-US" sz="120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Methane Saturation</a:t>
                      </a:r>
                      <a:endParaRPr lang="en-IN" sz="12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</a:pPr>
                      <a:r>
                        <a:rPr lang="en-US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80 – 90 %</a:t>
                      </a:r>
                      <a:endParaRPr lang="en-IN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n-IN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CBM </a:t>
                      </a:r>
                      <a:r>
                        <a:rPr lang="en-IN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Resource of block</a:t>
                      </a: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en-IN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18.92 </a:t>
                      </a:r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BCM</a:t>
                      </a: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Development Scenario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316 Wells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Well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spacing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80 Acres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50000"/>
                        </a:lnSpc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Production Potential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1.0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MMcmd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522" marR="6522" marT="65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13" y="1268760"/>
            <a:ext cx="6283325" cy="485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83"/>
          <p:cNvGrpSpPr>
            <a:grpSpLocks/>
          </p:cNvGrpSpPr>
          <p:nvPr/>
        </p:nvGrpSpPr>
        <p:grpSpPr bwMode="auto">
          <a:xfrm>
            <a:off x="4643438" y="2145049"/>
            <a:ext cx="381000" cy="304800"/>
            <a:chOff x="1104" y="2064"/>
            <a:chExt cx="240" cy="192"/>
          </a:xfrm>
        </p:grpSpPr>
        <p:sp>
          <p:nvSpPr>
            <p:cNvPr id="8" name="Oval 84"/>
            <p:cNvSpPr>
              <a:spLocks noChangeArrowheads="1"/>
            </p:cNvSpPr>
            <p:nvPr/>
          </p:nvSpPr>
          <p:spPr bwMode="auto">
            <a:xfrm>
              <a:off x="1104" y="2160"/>
              <a:ext cx="48" cy="48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9" name="Oval 85"/>
            <p:cNvSpPr>
              <a:spLocks noChangeArrowheads="1"/>
            </p:cNvSpPr>
            <p:nvPr/>
          </p:nvSpPr>
          <p:spPr bwMode="auto">
            <a:xfrm>
              <a:off x="1104" y="2064"/>
              <a:ext cx="48" cy="48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0" name="Oval 86"/>
            <p:cNvSpPr>
              <a:spLocks noChangeArrowheads="1"/>
            </p:cNvSpPr>
            <p:nvPr/>
          </p:nvSpPr>
          <p:spPr bwMode="auto">
            <a:xfrm>
              <a:off x="1200" y="2112"/>
              <a:ext cx="48" cy="48"/>
            </a:xfrm>
            <a:prstGeom prst="ellipse">
              <a:avLst/>
            </a:prstGeom>
            <a:solidFill>
              <a:srgbClr val="3399FF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1" name="Oval 87"/>
            <p:cNvSpPr>
              <a:spLocks noChangeArrowheads="1"/>
            </p:cNvSpPr>
            <p:nvPr/>
          </p:nvSpPr>
          <p:spPr bwMode="auto">
            <a:xfrm>
              <a:off x="1296" y="2064"/>
              <a:ext cx="48" cy="48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2" name="Oval 88"/>
            <p:cNvSpPr>
              <a:spLocks noChangeArrowheads="1"/>
            </p:cNvSpPr>
            <p:nvPr/>
          </p:nvSpPr>
          <p:spPr bwMode="auto">
            <a:xfrm>
              <a:off x="1248" y="2208"/>
              <a:ext cx="48" cy="48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13" name="Text Box 92"/>
          <p:cNvSpPr txBox="1">
            <a:spLocks noChangeArrowheads="1"/>
          </p:cNvSpPr>
          <p:nvPr/>
        </p:nvSpPr>
        <p:spPr bwMode="auto">
          <a:xfrm>
            <a:off x="4795846" y="1502107"/>
            <a:ext cx="990600" cy="2926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91418" tIns="45709" rIns="91418" bIns="45709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>
                <a:solidFill>
                  <a:schemeClr val="tx1"/>
                </a:solidFill>
                <a:cs typeface="Arial" pitchFamily="34" charset="0"/>
              </a:rPr>
              <a:t>Five Spot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 rot="5400000" flipH="1" flipV="1">
            <a:off x="4679157" y="1895016"/>
            <a:ext cx="285752" cy="21431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Rectangle 15"/>
          <p:cNvSpPr/>
          <p:nvPr/>
        </p:nvSpPr>
        <p:spPr>
          <a:xfrm>
            <a:off x="1162224" y="4670028"/>
            <a:ext cx="31217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lnSpc>
                <a:spcPct val="100000"/>
              </a:lnSpc>
              <a:buFont typeface="Arial" pitchFamily="34" charset="0"/>
              <a:buChar char="•"/>
              <a:defRPr/>
            </a:pPr>
            <a:r>
              <a:rPr lang="en-US" sz="1400" b="1" kern="0" dirty="0" smtClean="0">
                <a:solidFill>
                  <a:schemeClr val="tx1"/>
                </a:solidFill>
                <a:latin typeface="+mj-lt"/>
              </a:rPr>
              <a:t>Area </a:t>
            </a:r>
            <a:r>
              <a:rPr lang="en-US" sz="1400" b="1" kern="0" dirty="0">
                <a:solidFill>
                  <a:schemeClr val="tx1"/>
                </a:solidFill>
                <a:latin typeface="+mj-lt"/>
              </a:rPr>
              <a:t>B2 – Most Prospective</a:t>
            </a:r>
          </a:p>
          <a:p>
            <a:pPr marL="179388" indent="-179388">
              <a:lnSpc>
                <a:spcPct val="100000"/>
              </a:lnSpc>
              <a:buFont typeface="Arial" pitchFamily="34" charset="0"/>
              <a:buChar char="•"/>
              <a:defRPr/>
            </a:pPr>
            <a:r>
              <a:rPr lang="en-US" sz="1400" b="1" kern="0" dirty="0">
                <a:solidFill>
                  <a:schemeClr val="tx1"/>
                </a:solidFill>
                <a:latin typeface="+mj-lt"/>
              </a:rPr>
              <a:t>Area B1 – </a:t>
            </a:r>
            <a:r>
              <a:rPr lang="en-US" sz="1400" b="1" kern="0" dirty="0" smtClean="0">
                <a:solidFill>
                  <a:schemeClr val="tx1"/>
                </a:solidFill>
                <a:latin typeface="+mj-lt"/>
              </a:rPr>
              <a:t>Moderately Prospective</a:t>
            </a:r>
            <a:endParaRPr lang="en-US" sz="1400" b="1" kern="0" dirty="0">
              <a:solidFill>
                <a:schemeClr val="tx1"/>
              </a:solidFill>
              <a:latin typeface="+mj-lt"/>
            </a:endParaRPr>
          </a:p>
          <a:p>
            <a:pPr marL="179388" indent="-179388">
              <a:lnSpc>
                <a:spcPct val="100000"/>
              </a:lnSpc>
              <a:buFont typeface="Arial" pitchFamily="34" charset="0"/>
              <a:buChar char="•"/>
              <a:defRPr/>
            </a:pPr>
            <a:r>
              <a:rPr lang="en-US" sz="1400" b="1" kern="0" dirty="0">
                <a:solidFill>
                  <a:schemeClr val="tx1"/>
                </a:solidFill>
                <a:latin typeface="+mj-lt"/>
              </a:rPr>
              <a:t>Area A – </a:t>
            </a:r>
            <a:r>
              <a:rPr lang="en-US" sz="1400" b="1" kern="0" dirty="0" smtClean="0">
                <a:solidFill>
                  <a:schemeClr val="tx1"/>
                </a:solidFill>
                <a:latin typeface="+mj-lt"/>
              </a:rPr>
              <a:t>Poorly </a:t>
            </a:r>
            <a:r>
              <a:rPr lang="en-US" sz="1400" b="1" kern="0" dirty="0">
                <a:solidFill>
                  <a:schemeClr val="tx1"/>
                </a:solidFill>
                <a:latin typeface="+mj-lt"/>
              </a:rPr>
              <a:t>Prospective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179512" y="161840"/>
            <a:ext cx="7439186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Findings of Singrauli CBM Block</a:t>
            </a:r>
            <a:endParaRPr lang="en-US" sz="2400" b="1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631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4"/>
          <p:cNvSpPr>
            <a:spLocks noGrp="1"/>
          </p:cNvSpPr>
          <p:nvPr>
            <p:ph type="ctrTitle" idx="4294967295"/>
          </p:nvPr>
        </p:nvSpPr>
        <p:spPr>
          <a:xfrm>
            <a:off x="685800" y="2438400"/>
            <a:ext cx="7772400" cy="14700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000" b="1" dirty="0" smtClean="0">
                <a:latin typeface="Calibri" panose="020F0502020204030204" pitchFamily="34" charset="0"/>
              </a:rPr>
              <a:t>Drilling, Stimulation &amp; Production</a:t>
            </a:r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838200" y="2590800"/>
            <a:ext cx="7772400" cy="1470025"/>
          </a:xfrm>
          <a:prstGeom prst="rect">
            <a:avLst/>
          </a:prstGeom>
        </p:spPr>
        <p:txBody>
          <a:bodyPr/>
          <a:lstStyle>
            <a:lvl1pPr algn="l" defTabSz="449263" rtl="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FFFFFF"/>
                </a:solidFill>
                <a:latin typeface="Calibri" charset="0"/>
                <a:ea typeface="Microsoft YaHei" charset="-122"/>
              </a:defRPr>
            </a:lvl2pPr>
            <a:lvl3pPr algn="l" defTabSz="449263" rtl="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FFFFFF"/>
                </a:solidFill>
                <a:latin typeface="Calibri" charset="0"/>
                <a:ea typeface="Microsoft YaHei" charset="-122"/>
              </a:defRPr>
            </a:lvl3pPr>
            <a:lvl4pPr algn="l" defTabSz="449263" rtl="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FFFFFF"/>
                </a:solidFill>
                <a:latin typeface="Calibri" charset="0"/>
                <a:ea typeface="Microsoft YaHei" charset="-122"/>
              </a:defRPr>
            </a:lvl4pPr>
            <a:lvl5pPr algn="l" defTabSz="449263" rtl="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FFFFFF"/>
                </a:solidFill>
                <a:latin typeface="Calibri" charset="0"/>
                <a:ea typeface="Microsoft YaHei" charset="-122"/>
              </a:defRPr>
            </a:lvl5pPr>
            <a:lvl6pPr marL="2514600" indent="-228600" algn="l" defTabSz="449263" rtl="0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Calibri" charset="0"/>
                <a:ea typeface="Microsoft YaHei" charset="-122"/>
              </a:defRPr>
            </a:lvl6pPr>
            <a:lvl7pPr marL="2971800" indent="-228600" algn="l" defTabSz="449263" rtl="0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Calibri" charset="0"/>
                <a:ea typeface="Microsoft YaHei" charset="-122"/>
              </a:defRPr>
            </a:lvl7pPr>
            <a:lvl8pPr marL="3429000" indent="-228600" algn="l" defTabSz="449263" rtl="0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Calibri" charset="0"/>
                <a:ea typeface="Microsoft YaHei" charset="-122"/>
              </a:defRPr>
            </a:lvl8pPr>
            <a:lvl9pPr marL="3886200" indent="-228600" algn="l" defTabSz="449263" rtl="0" fontAlgn="base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FFFFFF"/>
                </a:solidFill>
                <a:latin typeface="Calibri" charset="0"/>
                <a:ea typeface="Microsoft YaHei" charset="-122"/>
              </a:defRPr>
            </a:lvl9pPr>
          </a:lstStyle>
          <a:p>
            <a:pPr algn="ctr"/>
            <a:r>
              <a:rPr lang="en-US" sz="3200" b="1" kern="0" smtClean="0">
                <a:solidFill>
                  <a:schemeClr val="tx1"/>
                </a:solidFill>
                <a:latin typeface="Calibri" panose="020F0502020204030204" pitchFamily="34" charset="0"/>
              </a:rPr>
              <a:t>Drilling, Stimulation &amp; Production</a:t>
            </a:r>
            <a:endParaRPr lang="en-US" sz="3200" b="1" kern="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756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6"/>
          <p:cNvSpPr txBox="1">
            <a:spLocks noChangeArrowheads="1"/>
          </p:cNvSpPr>
          <p:nvPr/>
        </p:nvSpPr>
        <p:spPr bwMode="auto">
          <a:xfrm>
            <a:off x="1547665" y="1052736"/>
            <a:ext cx="4320480" cy="73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2563" indent="-182563" algn="just">
              <a:lnSpc>
                <a:spcPct val="130000"/>
              </a:lnSpc>
              <a:buFontTx/>
              <a:buChar char="•"/>
            </a:pPr>
            <a:r>
              <a:rPr lang="en-US" sz="1600" b="1" dirty="0" smtClean="0">
                <a:solidFill>
                  <a:schemeClr val="tx1"/>
                </a:solidFill>
                <a:latin typeface="Calibri" pitchFamily="34" charset="0"/>
              </a:rPr>
              <a:t>Drilling </a:t>
            </a:r>
            <a:r>
              <a:rPr lang="en-US" sz="1600" b="1" dirty="0">
                <a:solidFill>
                  <a:schemeClr val="tx1"/>
                </a:solidFill>
                <a:latin typeface="Calibri" pitchFamily="34" charset="0"/>
              </a:rPr>
              <a:t>large number of wells at low cost is </a:t>
            </a:r>
            <a:r>
              <a:rPr lang="en-US" sz="1600" b="1" dirty="0" smtClean="0">
                <a:solidFill>
                  <a:schemeClr val="tx1"/>
                </a:solidFill>
                <a:latin typeface="Calibri" pitchFamily="34" charset="0"/>
              </a:rPr>
              <a:t>a big </a:t>
            </a:r>
            <a:r>
              <a:rPr lang="en-US" sz="1600" b="1" dirty="0">
                <a:solidFill>
                  <a:schemeClr val="tx1"/>
                </a:solidFill>
                <a:latin typeface="Calibri" pitchFamily="34" charset="0"/>
              </a:rPr>
              <a:t>challenge in CBM.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20676" y="1869540"/>
            <a:ext cx="4953000" cy="180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120000"/>
              </a:lnSpc>
              <a:spcBef>
                <a:spcPct val="20000"/>
              </a:spcBef>
              <a:buClr>
                <a:srgbClr val="800000"/>
              </a:buClr>
              <a:buSzPct val="105000"/>
              <a:buFont typeface="Wingdings" pitchFamily="2" charset="2"/>
              <a:buChar char="Ø"/>
            </a:pPr>
            <a:r>
              <a:rPr lang="en-US" sz="1400" b="1" dirty="0">
                <a:solidFill>
                  <a:schemeClr val="tx1"/>
                </a:solidFill>
                <a:latin typeface="Calibri" pitchFamily="34" charset="0"/>
              </a:rPr>
              <a:t>Drilling up to surface casing using water well rigs</a:t>
            </a: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  <a:buClr>
                <a:srgbClr val="800000"/>
              </a:buClr>
              <a:buSzPct val="105000"/>
              <a:buFont typeface="Wingdings" pitchFamily="2" charset="2"/>
              <a:buChar char="Ø"/>
            </a:pPr>
            <a:r>
              <a:rPr lang="en-US" sz="1400" b="1" dirty="0">
                <a:solidFill>
                  <a:schemeClr val="tx1"/>
                </a:solidFill>
                <a:latin typeface="Calibri" pitchFamily="34" charset="0"/>
              </a:rPr>
              <a:t>Coal section  to the target depth drilled using</a:t>
            </a: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  <a:buClr>
                <a:srgbClr val="800000"/>
              </a:buClr>
              <a:buSzPct val="105000"/>
              <a:buFont typeface="Wingdings" pitchFamily="2" charset="2"/>
              <a:buNone/>
            </a:pPr>
            <a:r>
              <a:rPr lang="en-US" sz="1400" b="1" dirty="0">
                <a:solidFill>
                  <a:schemeClr val="tx1"/>
                </a:solidFill>
                <a:latin typeface="Calibri" pitchFamily="34" charset="0"/>
              </a:rPr>
              <a:t>       Air Drilling rigs</a:t>
            </a: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  <a:buClr>
                <a:srgbClr val="800000"/>
              </a:buClr>
              <a:buSzPct val="105000"/>
              <a:buFont typeface="Wingdings" pitchFamily="2" charset="2"/>
              <a:buChar char="Ø"/>
            </a:pPr>
            <a:r>
              <a:rPr lang="en-US" sz="1400" b="1" dirty="0">
                <a:solidFill>
                  <a:schemeClr val="tx1"/>
                </a:solidFill>
                <a:latin typeface="Calibri" pitchFamily="34" charset="0"/>
              </a:rPr>
              <a:t>This innovative combination drilling </a:t>
            </a: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</a:rPr>
              <a:t>results </a:t>
            </a:r>
            <a:r>
              <a:rPr lang="en-US" sz="1400" b="1" dirty="0">
                <a:solidFill>
                  <a:schemeClr val="tx1"/>
                </a:solidFill>
                <a:latin typeface="Calibri" pitchFamily="34" charset="0"/>
              </a:rPr>
              <a:t>in </a:t>
            </a: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  <a:buClr>
                <a:srgbClr val="800000"/>
              </a:buClr>
              <a:buSzPct val="105000"/>
              <a:buFont typeface="Wingdings" pitchFamily="2" charset="2"/>
              <a:buNone/>
            </a:pPr>
            <a:r>
              <a:rPr lang="en-US" sz="1400" b="1" dirty="0">
                <a:solidFill>
                  <a:schemeClr val="tx1"/>
                </a:solidFill>
                <a:latin typeface="Calibri" pitchFamily="34" charset="0"/>
              </a:rPr>
              <a:t>        cost reduction up to </a:t>
            </a: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</a:rPr>
              <a:t>30% per well basis. </a:t>
            </a:r>
            <a:endParaRPr lang="en-US" sz="1400" b="1" dirty="0">
              <a:solidFill>
                <a:schemeClr val="tx1"/>
              </a:solidFill>
              <a:latin typeface="Calibri" pitchFamily="34" charset="0"/>
            </a:endParaRP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  <a:buClr>
                <a:srgbClr val="800000"/>
              </a:buClr>
              <a:buSzPct val="105000"/>
              <a:buFont typeface="Wingdings" pitchFamily="2" charset="2"/>
              <a:buChar char="Ø"/>
            </a:pPr>
            <a:endParaRPr lang="en-US" sz="14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" name="Rectangle 46"/>
          <p:cNvSpPr>
            <a:spLocks noChangeArrowheads="1"/>
          </p:cNvSpPr>
          <p:nvPr/>
        </p:nvSpPr>
        <p:spPr bwMode="auto">
          <a:xfrm>
            <a:off x="1629031" y="3857628"/>
            <a:ext cx="4023089" cy="321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1600" b="1" dirty="0" smtClean="0">
                <a:solidFill>
                  <a:schemeClr val="tx1"/>
                </a:solidFill>
                <a:latin typeface="Calibri" pitchFamily="34" charset="0"/>
              </a:rPr>
              <a:t>   Air </a:t>
            </a:r>
            <a:r>
              <a:rPr lang="en-US" sz="1600" b="1" dirty="0">
                <a:solidFill>
                  <a:schemeClr val="tx1"/>
                </a:solidFill>
                <a:latin typeface="Calibri" pitchFamily="34" charset="0"/>
              </a:rPr>
              <a:t>as drilling yielded benefits in terms of :</a:t>
            </a:r>
          </a:p>
        </p:txBody>
      </p:sp>
      <p:sp>
        <p:nvSpPr>
          <p:cNvPr id="6" name="Rectangle 79"/>
          <p:cNvSpPr>
            <a:spLocks noChangeArrowheads="1"/>
          </p:cNvSpPr>
          <p:nvPr/>
        </p:nvSpPr>
        <p:spPr bwMode="auto">
          <a:xfrm>
            <a:off x="1865684" y="3975999"/>
            <a:ext cx="4419600" cy="152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SzPct val="50000"/>
              <a:buFont typeface="Wingdings" pitchFamily="2" charset="2"/>
              <a:buNone/>
            </a:pPr>
            <a:endParaRPr lang="en-US" sz="1400" b="1" dirty="0">
              <a:solidFill>
                <a:schemeClr val="tx1"/>
              </a:solidFill>
              <a:latin typeface="Calibri" pitchFamily="34" charset="0"/>
            </a:endParaRP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rgbClr val="800000"/>
              </a:buClr>
              <a:buSzPct val="105000"/>
              <a:buFont typeface="Wingdings" pitchFamily="2" charset="2"/>
              <a:buChar char="Ø"/>
            </a:pP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</a:rPr>
              <a:t>   Minimum </a:t>
            </a:r>
            <a:r>
              <a:rPr lang="en-US" sz="1400" b="1" dirty="0">
                <a:solidFill>
                  <a:schemeClr val="tx1"/>
                </a:solidFill>
                <a:latin typeface="Calibri" pitchFamily="34" charset="0"/>
              </a:rPr>
              <a:t>formation damage</a:t>
            </a: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rgbClr val="800000"/>
              </a:buClr>
              <a:buSzPct val="105000"/>
              <a:buFont typeface="Wingdings" pitchFamily="2" charset="2"/>
              <a:buChar char="Ø"/>
            </a:pP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</a:rPr>
              <a:t>   Faster </a:t>
            </a:r>
            <a:r>
              <a:rPr lang="en-US" sz="1400" b="1" dirty="0">
                <a:solidFill>
                  <a:schemeClr val="tx1"/>
                </a:solidFill>
                <a:latin typeface="Calibri" pitchFamily="34" charset="0"/>
              </a:rPr>
              <a:t>penetration rates, Longer bit life </a:t>
            </a:r>
          </a:p>
          <a:p>
            <a:pPr algn="just">
              <a:lnSpc>
                <a:spcPct val="120000"/>
              </a:lnSpc>
              <a:spcBef>
                <a:spcPct val="20000"/>
              </a:spcBef>
              <a:buClr>
                <a:srgbClr val="800000"/>
              </a:buClr>
              <a:buSzPct val="105000"/>
              <a:buFont typeface="Wingdings" pitchFamily="2" charset="2"/>
              <a:buNone/>
            </a:pPr>
            <a:r>
              <a:rPr lang="en-US" sz="1400" b="1" dirty="0">
                <a:solidFill>
                  <a:schemeClr val="tx1"/>
                </a:solidFill>
                <a:latin typeface="Calibri" pitchFamily="34" charset="0"/>
              </a:rPr>
              <a:t>     and fewer trips   </a:t>
            </a:r>
          </a:p>
        </p:txBody>
      </p:sp>
      <p:sp>
        <p:nvSpPr>
          <p:cNvPr id="7" name="Rectangle 45"/>
          <p:cNvSpPr>
            <a:spLocks noChangeArrowheads="1"/>
          </p:cNvSpPr>
          <p:nvPr/>
        </p:nvSpPr>
        <p:spPr bwMode="auto">
          <a:xfrm>
            <a:off x="1547665" y="5348115"/>
            <a:ext cx="43405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Air Drilling and Water Well Rig combination</a:t>
            </a:r>
          </a:p>
          <a:p>
            <a:pPr>
              <a:defRPr/>
            </a:pP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reduces drilling Costs</a:t>
            </a:r>
          </a:p>
        </p:txBody>
      </p:sp>
      <p:grpSp>
        <p:nvGrpSpPr>
          <p:cNvPr id="8" name="Group 82"/>
          <p:cNvGrpSpPr>
            <a:grpSpLocks/>
          </p:cNvGrpSpPr>
          <p:nvPr/>
        </p:nvGrpSpPr>
        <p:grpSpPr bwMode="auto">
          <a:xfrm>
            <a:off x="6034825" y="1285860"/>
            <a:ext cx="3109175" cy="2444750"/>
            <a:chOff x="3852" y="783"/>
            <a:chExt cx="2123" cy="1540"/>
          </a:xfrm>
        </p:grpSpPr>
        <p:sp>
          <p:nvSpPr>
            <p:cNvPr id="9" name="Line 60"/>
            <p:cNvSpPr>
              <a:spLocks noChangeShapeType="1"/>
            </p:cNvSpPr>
            <p:nvPr/>
          </p:nvSpPr>
          <p:spPr bwMode="auto">
            <a:xfrm>
              <a:off x="4032" y="784"/>
              <a:ext cx="0" cy="680"/>
            </a:xfrm>
            <a:prstGeom prst="line">
              <a:avLst/>
            </a:prstGeom>
            <a:noFill/>
            <a:ln w="3810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61"/>
            <p:cNvSpPr>
              <a:spLocks noChangeShapeType="1"/>
            </p:cNvSpPr>
            <p:nvPr/>
          </p:nvSpPr>
          <p:spPr bwMode="auto">
            <a:xfrm flipH="1">
              <a:off x="4594" y="788"/>
              <a:ext cx="0" cy="430"/>
            </a:xfrm>
            <a:prstGeom prst="line">
              <a:avLst/>
            </a:prstGeom>
            <a:noFill/>
            <a:ln w="3810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AutoShape 62"/>
            <p:cNvSpPr>
              <a:spLocks noChangeArrowheads="1"/>
            </p:cNvSpPr>
            <p:nvPr/>
          </p:nvSpPr>
          <p:spPr bwMode="auto">
            <a:xfrm flipH="1">
              <a:off x="3968" y="1402"/>
              <a:ext cx="61" cy="53"/>
            </a:xfrm>
            <a:prstGeom prst="rtTriangle">
              <a:avLst/>
            </a:prstGeom>
            <a:solidFill>
              <a:srgbClr val="969696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AutoShape 63"/>
            <p:cNvSpPr>
              <a:spLocks noChangeArrowheads="1"/>
            </p:cNvSpPr>
            <p:nvPr/>
          </p:nvSpPr>
          <p:spPr bwMode="auto">
            <a:xfrm>
              <a:off x="4594" y="1415"/>
              <a:ext cx="60" cy="55"/>
            </a:xfrm>
            <a:prstGeom prst="rtTriangle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64"/>
            <p:cNvSpPr>
              <a:spLocks noChangeShapeType="1"/>
            </p:cNvSpPr>
            <p:nvPr/>
          </p:nvSpPr>
          <p:spPr bwMode="auto">
            <a:xfrm flipH="1">
              <a:off x="4113" y="801"/>
              <a:ext cx="0" cy="136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65"/>
            <p:cNvSpPr>
              <a:spLocks noChangeShapeType="1"/>
            </p:cNvSpPr>
            <p:nvPr/>
          </p:nvSpPr>
          <p:spPr bwMode="auto">
            <a:xfrm>
              <a:off x="4493" y="783"/>
              <a:ext cx="13" cy="1376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AutoShape 66"/>
            <p:cNvSpPr>
              <a:spLocks noChangeArrowheads="1"/>
            </p:cNvSpPr>
            <p:nvPr/>
          </p:nvSpPr>
          <p:spPr bwMode="auto">
            <a:xfrm flipH="1">
              <a:off x="4052" y="2104"/>
              <a:ext cx="61" cy="53"/>
            </a:xfrm>
            <a:prstGeom prst="rtTriangle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AutoShape 67"/>
            <p:cNvSpPr>
              <a:spLocks noChangeArrowheads="1"/>
            </p:cNvSpPr>
            <p:nvPr/>
          </p:nvSpPr>
          <p:spPr bwMode="auto">
            <a:xfrm>
              <a:off x="4502" y="2105"/>
              <a:ext cx="60" cy="54"/>
            </a:xfrm>
            <a:prstGeom prst="rtTriangle">
              <a:avLst/>
            </a:prstGeom>
            <a:solidFill>
              <a:srgbClr val="008000"/>
            </a:solidFill>
            <a:ln w="9525" algn="ctr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Rectangle 68"/>
            <p:cNvSpPr>
              <a:spLocks noChangeArrowheads="1"/>
            </p:cNvSpPr>
            <p:nvPr/>
          </p:nvSpPr>
          <p:spPr bwMode="auto">
            <a:xfrm>
              <a:off x="4654" y="1422"/>
              <a:ext cx="95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000" dirty="0" smtClean="0">
                  <a:solidFill>
                    <a:schemeClr val="tx1"/>
                  </a:solidFill>
                </a:rPr>
                <a:t>300-400 </a:t>
              </a:r>
              <a:r>
                <a:rPr lang="en-US" sz="1000" dirty="0">
                  <a:solidFill>
                    <a:schemeClr val="tx1"/>
                  </a:solidFill>
                </a:rPr>
                <a:t>M  (Approx)</a:t>
              </a:r>
            </a:p>
          </p:txBody>
        </p:sp>
        <p:sp>
          <p:nvSpPr>
            <p:cNvPr id="18" name="Line 69"/>
            <p:cNvSpPr>
              <a:spLocks noChangeShapeType="1"/>
            </p:cNvSpPr>
            <p:nvPr/>
          </p:nvSpPr>
          <p:spPr bwMode="auto">
            <a:xfrm>
              <a:off x="4615" y="1088"/>
              <a:ext cx="152" cy="1"/>
            </a:xfrm>
            <a:prstGeom prst="line">
              <a:avLst/>
            </a:prstGeom>
            <a:noFill/>
            <a:ln w="6350">
              <a:solidFill>
                <a:srgbClr val="800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70"/>
            <p:cNvSpPr>
              <a:spLocks noChangeShapeType="1"/>
            </p:cNvSpPr>
            <p:nvPr/>
          </p:nvSpPr>
          <p:spPr bwMode="auto">
            <a:xfrm>
              <a:off x="4513" y="1734"/>
              <a:ext cx="128" cy="6"/>
            </a:xfrm>
            <a:prstGeom prst="line">
              <a:avLst/>
            </a:prstGeom>
            <a:noFill/>
            <a:ln w="63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71"/>
            <p:cNvSpPr>
              <a:spLocks noChangeShapeType="1"/>
            </p:cNvSpPr>
            <p:nvPr/>
          </p:nvSpPr>
          <p:spPr bwMode="auto">
            <a:xfrm>
              <a:off x="3852" y="789"/>
              <a:ext cx="942" cy="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Rectangle 72"/>
            <p:cNvSpPr>
              <a:spLocks noChangeArrowheads="1"/>
            </p:cNvSpPr>
            <p:nvPr/>
          </p:nvSpPr>
          <p:spPr bwMode="auto">
            <a:xfrm>
              <a:off x="4723" y="1009"/>
              <a:ext cx="1246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</a:rPr>
                <a:t>12 1/4” hole X 9 5</a:t>
              </a:r>
              <a:r>
                <a:rPr lang="pl-PL" sz="1000" b="1" dirty="0">
                  <a:solidFill>
                    <a:schemeClr val="tx1"/>
                  </a:solidFill>
                </a:rPr>
                <a:t>/8”</a:t>
              </a:r>
              <a:r>
                <a:rPr lang="en-US" sz="1000" b="1" dirty="0">
                  <a:solidFill>
                    <a:schemeClr val="tx1"/>
                  </a:solidFill>
                </a:rPr>
                <a:t> casing</a:t>
              </a:r>
            </a:p>
          </p:txBody>
        </p:sp>
        <p:sp>
          <p:nvSpPr>
            <p:cNvPr id="22" name="Rectangle 73"/>
            <p:cNvSpPr>
              <a:spLocks noChangeArrowheads="1"/>
            </p:cNvSpPr>
            <p:nvPr/>
          </p:nvSpPr>
          <p:spPr bwMode="auto">
            <a:xfrm>
              <a:off x="4598" y="1650"/>
              <a:ext cx="1377" cy="1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8 ½” hole X  51/2” casing</a:t>
              </a:r>
            </a:p>
          </p:txBody>
        </p:sp>
        <p:sp>
          <p:nvSpPr>
            <p:cNvPr id="23" name="Line 74"/>
            <p:cNvSpPr>
              <a:spLocks noChangeShapeType="1"/>
            </p:cNvSpPr>
            <p:nvPr/>
          </p:nvSpPr>
          <p:spPr bwMode="auto">
            <a:xfrm>
              <a:off x="4594" y="793"/>
              <a:ext cx="0" cy="680"/>
            </a:xfrm>
            <a:prstGeom prst="line">
              <a:avLst/>
            </a:prstGeom>
            <a:noFill/>
            <a:ln w="3810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Box 75"/>
            <p:cNvSpPr txBox="1">
              <a:spLocks noChangeArrowheads="1"/>
            </p:cNvSpPr>
            <p:nvPr/>
          </p:nvSpPr>
          <p:spPr bwMode="auto">
            <a:xfrm>
              <a:off x="4800" y="1200"/>
              <a:ext cx="1096" cy="16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chemeClr val="tx1"/>
                  </a:solidFill>
                </a:rPr>
                <a:t>Mud Drilling</a:t>
              </a:r>
            </a:p>
          </p:txBody>
        </p:sp>
        <p:sp>
          <p:nvSpPr>
            <p:cNvPr id="25" name="Text Box 76"/>
            <p:cNvSpPr txBox="1">
              <a:spLocks noChangeArrowheads="1"/>
            </p:cNvSpPr>
            <p:nvPr/>
          </p:nvSpPr>
          <p:spPr bwMode="auto">
            <a:xfrm>
              <a:off x="4704" y="1824"/>
              <a:ext cx="835" cy="16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 dirty="0">
                  <a:solidFill>
                    <a:schemeClr val="tx1"/>
                  </a:solidFill>
                </a:rPr>
                <a:t>Air Drilling </a:t>
              </a:r>
            </a:p>
          </p:txBody>
        </p:sp>
        <p:sp>
          <p:nvSpPr>
            <p:cNvPr id="26" name="Rectangle 77"/>
            <p:cNvSpPr>
              <a:spLocks noChangeArrowheads="1"/>
            </p:cNvSpPr>
            <p:nvPr/>
          </p:nvSpPr>
          <p:spPr bwMode="auto">
            <a:xfrm>
              <a:off x="4600" y="2085"/>
              <a:ext cx="877" cy="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000" b="1" dirty="0">
                  <a:solidFill>
                    <a:schemeClr val="tx1"/>
                  </a:solidFill>
                </a:rPr>
                <a:t>950 M </a:t>
              </a:r>
              <a:r>
                <a:rPr lang="en-US" sz="1000" dirty="0">
                  <a:solidFill>
                    <a:schemeClr val="tx1"/>
                  </a:solidFill>
                </a:rPr>
                <a:t>(Approx)</a:t>
              </a:r>
            </a:p>
            <a:p>
              <a:endParaRPr lang="en-US" sz="1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37"/>
          <p:cNvGrpSpPr>
            <a:grpSpLocks/>
          </p:cNvGrpSpPr>
          <p:nvPr/>
        </p:nvGrpSpPr>
        <p:grpSpPr bwMode="auto">
          <a:xfrm>
            <a:off x="5214942" y="4429132"/>
            <a:ext cx="1816100" cy="1498600"/>
            <a:chOff x="708" y="1719"/>
            <a:chExt cx="1686" cy="1420"/>
          </a:xfrm>
        </p:grpSpPr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1215" y="2896"/>
              <a:ext cx="1179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r>
                <a:rPr lang="en-US" sz="1200" b="1" u="sng">
                  <a:solidFill>
                    <a:schemeClr val="tx1"/>
                  </a:solidFill>
                </a:rPr>
                <a:t>Air Drilled Well</a:t>
              </a:r>
            </a:p>
          </p:txBody>
        </p:sp>
        <p:sp>
          <p:nvSpPr>
            <p:cNvPr id="29" name="Oval 29"/>
            <p:cNvSpPr>
              <a:spLocks noChangeArrowheads="1"/>
            </p:cNvSpPr>
            <p:nvPr/>
          </p:nvSpPr>
          <p:spPr bwMode="auto">
            <a:xfrm>
              <a:off x="1537" y="2072"/>
              <a:ext cx="310" cy="24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AutoShape 30"/>
            <p:cNvSpPr>
              <a:spLocks noChangeArrowheads="1"/>
            </p:cNvSpPr>
            <p:nvPr/>
          </p:nvSpPr>
          <p:spPr bwMode="auto">
            <a:xfrm>
              <a:off x="1619" y="1759"/>
              <a:ext cx="151" cy="347"/>
            </a:xfrm>
            <a:prstGeom prst="downArrow">
              <a:avLst>
                <a:gd name="adj1" fmla="val 50000"/>
                <a:gd name="adj2" fmla="val 57450"/>
              </a:avLst>
            </a:prstGeom>
            <a:noFill/>
            <a:ln w="2857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AutoShape 31"/>
            <p:cNvSpPr>
              <a:spLocks noChangeArrowheads="1"/>
            </p:cNvSpPr>
            <p:nvPr/>
          </p:nvSpPr>
          <p:spPr bwMode="auto">
            <a:xfrm flipV="1">
              <a:off x="1625" y="2261"/>
              <a:ext cx="150" cy="347"/>
            </a:xfrm>
            <a:prstGeom prst="downArrow">
              <a:avLst>
                <a:gd name="adj1" fmla="val 50000"/>
                <a:gd name="adj2" fmla="val 57833"/>
              </a:avLst>
            </a:prstGeom>
            <a:noFill/>
            <a:ln w="28575">
              <a:solidFill>
                <a:srgbClr val="00FFFF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AutoShape 32"/>
            <p:cNvSpPr>
              <a:spLocks noChangeArrowheads="1"/>
            </p:cNvSpPr>
            <p:nvPr/>
          </p:nvSpPr>
          <p:spPr bwMode="auto">
            <a:xfrm rot="5400000" flipV="1">
              <a:off x="1321" y="1967"/>
              <a:ext cx="118" cy="446"/>
            </a:xfrm>
            <a:prstGeom prst="downArrow">
              <a:avLst>
                <a:gd name="adj1" fmla="val 50000"/>
                <a:gd name="adj2" fmla="val 94492"/>
              </a:avLst>
            </a:prstGeom>
            <a:noFill/>
            <a:ln w="28575">
              <a:solidFill>
                <a:srgbClr val="00FFFF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AutoShape 33"/>
            <p:cNvSpPr>
              <a:spLocks noChangeArrowheads="1"/>
            </p:cNvSpPr>
            <p:nvPr/>
          </p:nvSpPr>
          <p:spPr bwMode="auto">
            <a:xfrm rot="-5400000" flipH="1" flipV="1">
              <a:off x="1948" y="1970"/>
              <a:ext cx="117" cy="446"/>
            </a:xfrm>
            <a:prstGeom prst="downArrow">
              <a:avLst>
                <a:gd name="adj1" fmla="val 50000"/>
                <a:gd name="adj2" fmla="val 95299"/>
              </a:avLst>
            </a:prstGeom>
            <a:noFill/>
            <a:ln w="28575">
              <a:solidFill>
                <a:srgbClr val="00FFFF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4" name="Group 34"/>
            <p:cNvGrpSpPr>
              <a:grpSpLocks/>
            </p:cNvGrpSpPr>
            <p:nvPr/>
          </p:nvGrpSpPr>
          <p:grpSpPr bwMode="auto">
            <a:xfrm>
              <a:off x="708" y="1719"/>
              <a:ext cx="820" cy="399"/>
              <a:chOff x="186" y="2062"/>
              <a:chExt cx="1014" cy="635"/>
            </a:xfrm>
          </p:grpSpPr>
          <p:sp>
            <p:nvSpPr>
              <p:cNvPr id="35" name="Text Box 35"/>
              <p:cNvSpPr txBox="1">
                <a:spLocks noChangeArrowheads="1"/>
              </p:cNvSpPr>
              <p:nvPr/>
            </p:nvSpPr>
            <p:spPr bwMode="auto">
              <a:xfrm>
                <a:off x="186" y="2062"/>
                <a:ext cx="965" cy="6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>
                  <a:lnSpc>
                    <a:spcPct val="90000"/>
                  </a:lnSpc>
                </a:pPr>
                <a:r>
                  <a:rPr lang="en-US" sz="800">
                    <a:solidFill>
                      <a:schemeClr val="tx1"/>
                    </a:solidFill>
                  </a:rPr>
                  <a:t>Open Cleats Around Wellbore</a:t>
                </a:r>
              </a:p>
            </p:txBody>
          </p:sp>
          <p:sp>
            <p:nvSpPr>
              <p:cNvPr id="36" name="Line 36"/>
              <p:cNvSpPr>
                <a:spLocks noChangeShapeType="1"/>
              </p:cNvSpPr>
              <p:nvPr/>
            </p:nvSpPr>
            <p:spPr bwMode="auto">
              <a:xfrm>
                <a:off x="1018" y="2409"/>
                <a:ext cx="182" cy="191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9" name="Text Box 49"/>
          <p:cNvSpPr txBox="1">
            <a:spLocks noChangeArrowheads="1"/>
          </p:cNvSpPr>
          <p:nvPr/>
        </p:nvSpPr>
        <p:spPr bwMode="auto">
          <a:xfrm>
            <a:off x="8077694" y="4357694"/>
            <a:ext cx="1066306" cy="46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900">
                <a:solidFill>
                  <a:schemeClr val="tx1"/>
                </a:solidFill>
              </a:rPr>
              <a:t>Damage</a:t>
            </a:r>
          </a:p>
          <a:p>
            <a:pPr algn="ctr" eaLnBrk="0" hangingPunct="0">
              <a:lnSpc>
                <a:spcPct val="90000"/>
              </a:lnSpc>
            </a:pPr>
            <a:r>
              <a:rPr lang="en-US" sz="900">
                <a:solidFill>
                  <a:schemeClr val="tx1"/>
                </a:solidFill>
              </a:rPr>
              <a:t> Zone Around Wellbore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6932043" y="4440563"/>
            <a:ext cx="1610876" cy="1049680"/>
            <a:chOff x="6932043" y="4440563"/>
            <a:chExt cx="1610876" cy="1049680"/>
          </a:xfrm>
        </p:grpSpPr>
        <p:sp>
          <p:nvSpPr>
            <p:cNvPr id="38" name="Freeform 48"/>
            <p:cNvSpPr>
              <a:spLocks/>
            </p:cNvSpPr>
            <p:nvPr/>
          </p:nvSpPr>
          <p:spPr bwMode="auto">
            <a:xfrm>
              <a:off x="7253418" y="4647225"/>
              <a:ext cx="1001232" cy="631240"/>
            </a:xfrm>
            <a:custGeom>
              <a:avLst/>
              <a:gdLst>
                <a:gd name="T0" fmla="*/ 1 w 1279"/>
                <a:gd name="T1" fmla="*/ 1 h 1198"/>
                <a:gd name="T2" fmla="*/ 1 w 1279"/>
                <a:gd name="T3" fmla="*/ 1 h 1198"/>
                <a:gd name="T4" fmla="*/ 1 w 1279"/>
                <a:gd name="T5" fmla="*/ 1 h 1198"/>
                <a:gd name="T6" fmla="*/ 1 w 1279"/>
                <a:gd name="T7" fmla="*/ 1 h 1198"/>
                <a:gd name="T8" fmla="*/ 1 w 1279"/>
                <a:gd name="T9" fmla="*/ 1 h 1198"/>
                <a:gd name="T10" fmla="*/ 1 w 1279"/>
                <a:gd name="T11" fmla="*/ 1 h 1198"/>
                <a:gd name="T12" fmla="*/ 1 w 1279"/>
                <a:gd name="T13" fmla="*/ 1 h 1198"/>
                <a:gd name="T14" fmla="*/ 1 w 1279"/>
                <a:gd name="T15" fmla="*/ 1 h 1198"/>
                <a:gd name="T16" fmla="*/ 1 w 1279"/>
                <a:gd name="T17" fmla="*/ 1 h 1198"/>
                <a:gd name="T18" fmla="*/ 1 w 1279"/>
                <a:gd name="T19" fmla="*/ 1 h 1198"/>
                <a:gd name="T20" fmla="*/ 1 w 1279"/>
                <a:gd name="T21" fmla="*/ 1 h 1198"/>
                <a:gd name="T22" fmla="*/ 1 w 1279"/>
                <a:gd name="T23" fmla="*/ 1 h 1198"/>
                <a:gd name="T24" fmla="*/ 2 w 1279"/>
                <a:gd name="T25" fmla="*/ 1 h 1198"/>
                <a:gd name="T26" fmla="*/ 2 w 1279"/>
                <a:gd name="T27" fmla="*/ 1 h 1198"/>
                <a:gd name="T28" fmla="*/ 2 w 1279"/>
                <a:gd name="T29" fmla="*/ 1 h 1198"/>
                <a:gd name="T30" fmla="*/ 2 w 1279"/>
                <a:gd name="T31" fmla="*/ 1 h 1198"/>
                <a:gd name="T32" fmla="*/ 2 w 1279"/>
                <a:gd name="T33" fmla="*/ 1 h 1198"/>
                <a:gd name="T34" fmla="*/ 3 w 1279"/>
                <a:gd name="T35" fmla="*/ 1 h 1198"/>
                <a:gd name="T36" fmla="*/ 3 w 1279"/>
                <a:gd name="T37" fmla="*/ 1 h 1198"/>
                <a:gd name="T38" fmla="*/ 3 w 1279"/>
                <a:gd name="T39" fmla="*/ 1 h 1198"/>
                <a:gd name="T40" fmla="*/ 2 w 1279"/>
                <a:gd name="T41" fmla="*/ 1 h 1198"/>
                <a:gd name="T42" fmla="*/ 2 w 1279"/>
                <a:gd name="T43" fmla="*/ 1 h 1198"/>
                <a:gd name="T44" fmla="*/ 3 w 1279"/>
                <a:gd name="T45" fmla="*/ 1 h 1198"/>
                <a:gd name="T46" fmla="*/ 3 w 1279"/>
                <a:gd name="T47" fmla="*/ 1 h 1198"/>
                <a:gd name="T48" fmla="*/ 2 w 1279"/>
                <a:gd name="T49" fmla="*/ 1 h 1198"/>
                <a:gd name="T50" fmla="*/ 3 w 1279"/>
                <a:gd name="T51" fmla="*/ 1 h 1198"/>
                <a:gd name="T52" fmla="*/ 2 w 1279"/>
                <a:gd name="T53" fmla="*/ 1 h 1198"/>
                <a:gd name="T54" fmla="*/ 2 w 1279"/>
                <a:gd name="T55" fmla="*/ 1 h 1198"/>
                <a:gd name="T56" fmla="*/ 2 w 1279"/>
                <a:gd name="T57" fmla="*/ 1 h 1198"/>
                <a:gd name="T58" fmla="*/ 2 w 1279"/>
                <a:gd name="T59" fmla="*/ 1 h 1198"/>
                <a:gd name="T60" fmla="*/ 1 w 1279"/>
                <a:gd name="T61" fmla="*/ 1 h 1198"/>
                <a:gd name="T62" fmla="*/ 1 w 1279"/>
                <a:gd name="T63" fmla="*/ 1 h 1198"/>
                <a:gd name="T64" fmla="*/ 1 w 1279"/>
                <a:gd name="T65" fmla="*/ 1 h 1198"/>
                <a:gd name="T66" fmla="*/ 1 w 1279"/>
                <a:gd name="T67" fmla="*/ 1 h 1198"/>
                <a:gd name="T68" fmla="*/ 1 w 1279"/>
                <a:gd name="T69" fmla="*/ 1 h 1198"/>
                <a:gd name="T70" fmla="*/ 1 w 1279"/>
                <a:gd name="T71" fmla="*/ 1 h 1198"/>
                <a:gd name="T72" fmla="*/ 1 w 1279"/>
                <a:gd name="T73" fmla="*/ 1 h 1198"/>
                <a:gd name="T74" fmla="*/ 1 w 1279"/>
                <a:gd name="T75" fmla="*/ 1 h 1198"/>
                <a:gd name="T76" fmla="*/ 1 w 1279"/>
                <a:gd name="T77" fmla="*/ 1 h 1198"/>
                <a:gd name="T78" fmla="*/ 1 w 1279"/>
                <a:gd name="T79" fmla="*/ 1 h 119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279"/>
                <a:gd name="T121" fmla="*/ 0 h 1198"/>
                <a:gd name="T122" fmla="*/ 1279 w 1279"/>
                <a:gd name="T123" fmla="*/ 1198 h 119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279" h="1198">
                  <a:moveTo>
                    <a:pt x="43" y="321"/>
                  </a:moveTo>
                  <a:cubicBezTo>
                    <a:pt x="32" y="365"/>
                    <a:pt x="18" y="409"/>
                    <a:pt x="7" y="453"/>
                  </a:cubicBezTo>
                  <a:cubicBezTo>
                    <a:pt x="0" y="491"/>
                    <a:pt x="55" y="469"/>
                    <a:pt x="55" y="495"/>
                  </a:cubicBezTo>
                  <a:cubicBezTo>
                    <a:pt x="71" y="501"/>
                    <a:pt x="104" y="469"/>
                    <a:pt x="103" y="489"/>
                  </a:cubicBezTo>
                  <a:cubicBezTo>
                    <a:pt x="102" y="509"/>
                    <a:pt x="62" y="580"/>
                    <a:pt x="49" y="615"/>
                  </a:cubicBezTo>
                  <a:cubicBezTo>
                    <a:pt x="36" y="650"/>
                    <a:pt x="22" y="666"/>
                    <a:pt x="25" y="699"/>
                  </a:cubicBezTo>
                  <a:cubicBezTo>
                    <a:pt x="1" y="770"/>
                    <a:pt x="3" y="760"/>
                    <a:pt x="67" y="813"/>
                  </a:cubicBezTo>
                  <a:cubicBezTo>
                    <a:pt x="77" y="821"/>
                    <a:pt x="69" y="842"/>
                    <a:pt x="79" y="849"/>
                  </a:cubicBezTo>
                  <a:cubicBezTo>
                    <a:pt x="115" y="875"/>
                    <a:pt x="210" y="880"/>
                    <a:pt x="247" y="885"/>
                  </a:cubicBezTo>
                  <a:cubicBezTo>
                    <a:pt x="251" y="909"/>
                    <a:pt x="247" y="936"/>
                    <a:pt x="259" y="957"/>
                  </a:cubicBezTo>
                  <a:cubicBezTo>
                    <a:pt x="312" y="1047"/>
                    <a:pt x="374" y="1015"/>
                    <a:pt x="295" y="1041"/>
                  </a:cubicBezTo>
                  <a:cubicBezTo>
                    <a:pt x="391" y="1052"/>
                    <a:pt x="491" y="1046"/>
                    <a:pt x="583" y="1077"/>
                  </a:cubicBezTo>
                  <a:cubicBezTo>
                    <a:pt x="946" y="1198"/>
                    <a:pt x="627" y="1141"/>
                    <a:pt x="979" y="1185"/>
                  </a:cubicBezTo>
                  <a:cubicBezTo>
                    <a:pt x="826" y="1083"/>
                    <a:pt x="777" y="1111"/>
                    <a:pt x="907" y="1053"/>
                  </a:cubicBezTo>
                  <a:cubicBezTo>
                    <a:pt x="919" y="1048"/>
                    <a:pt x="931" y="1045"/>
                    <a:pt x="943" y="1041"/>
                  </a:cubicBezTo>
                  <a:cubicBezTo>
                    <a:pt x="955" y="1049"/>
                    <a:pt x="966" y="1072"/>
                    <a:pt x="979" y="1065"/>
                  </a:cubicBezTo>
                  <a:cubicBezTo>
                    <a:pt x="1004" y="1051"/>
                    <a:pt x="1027" y="993"/>
                    <a:pt x="1027" y="993"/>
                  </a:cubicBezTo>
                  <a:cubicBezTo>
                    <a:pt x="910" y="954"/>
                    <a:pt x="1051" y="1006"/>
                    <a:pt x="1207" y="969"/>
                  </a:cubicBezTo>
                  <a:cubicBezTo>
                    <a:pt x="1219" y="966"/>
                    <a:pt x="1199" y="945"/>
                    <a:pt x="1195" y="933"/>
                  </a:cubicBezTo>
                  <a:cubicBezTo>
                    <a:pt x="1191" y="893"/>
                    <a:pt x="1204" y="847"/>
                    <a:pt x="1183" y="813"/>
                  </a:cubicBezTo>
                  <a:cubicBezTo>
                    <a:pt x="1156" y="769"/>
                    <a:pt x="1096" y="756"/>
                    <a:pt x="1063" y="717"/>
                  </a:cubicBezTo>
                  <a:cubicBezTo>
                    <a:pt x="1052" y="704"/>
                    <a:pt x="1095" y="727"/>
                    <a:pt x="1111" y="729"/>
                  </a:cubicBezTo>
                  <a:cubicBezTo>
                    <a:pt x="1167" y="735"/>
                    <a:pt x="1223" y="737"/>
                    <a:pt x="1279" y="741"/>
                  </a:cubicBezTo>
                  <a:cubicBezTo>
                    <a:pt x="1248" y="695"/>
                    <a:pt x="1238" y="643"/>
                    <a:pt x="1207" y="597"/>
                  </a:cubicBezTo>
                  <a:cubicBezTo>
                    <a:pt x="1247" y="476"/>
                    <a:pt x="1204" y="413"/>
                    <a:pt x="1135" y="321"/>
                  </a:cubicBezTo>
                  <a:cubicBezTo>
                    <a:pt x="1155" y="317"/>
                    <a:pt x="1187" y="328"/>
                    <a:pt x="1195" y="309"/>
                  </a:cubicBezTo>
                  <a:cubicBezTo>
                    <a:pt x="1206" y="281"/>
                    <a:pt x="1135" y="249"/>
                    <a:pt x="1123" y="237"/>
                  </a:cubicBezTo>
                  <a:cubicBezTo>
                    <a:pt x="1101" y="215"/>
                    <a:pt x="1090" y="180"/>
                    <a:pt x="1063" y="165"/>
                  </a:cubicBezTo>
                  <a:cubicBezTo>
                    <a:pt x="1004" y="131"/>
                    <a:pt x="1016" y="112"/>
                    <a:pt x="955" y="81"/>
                  </a:cubicBezTo>
                  <a:cubicBezTo>
                    <a:pt x="918" y="62"/>
                    <a:pt x="948" y="150"/>
                    <a:pt x="907" y="159"/>
                  </a:cubicBezTo>
                  <a:cubicBezTo>
                    <a:pt x="833" y="176"/>
                    <a:pt x="839" y="121"/>
                    <a:pt x="763" y="117"/>
                  </a:cubicBezTo>
                  <a:cubicBezTo>
                    <a:pt x="735" y="113"/>
                    <a:pt x="705" y="117"/>
                    <a:pt x="679" y="105"/>
                  </a:cubicBezTo>
                  <a:cubicBezTo>
                    <a:pt x="454" y="0"/>
                    <a:pt x="689" y="51"/>
                    <a:pt x="511" y="21"/>
                  </a:cubicBezTo>
                  <a:cubicBezTo>
                    <a:pt x="489" y="87"/>
                    <a:pt x="514" y="48"/>
                    <a:pt x="415" y="69"/>
                  </a:cubicBezTo>
                  <a:cubicBezTo>
                    <a:pt x="315" y="90"/>
                    <a:pt x="215" y="119"/>
                    <a:pt x="115" y="141"/>
                  </a:cubicBezTo>
                  <a:cubicBezTo>
                    <a:pt x="171" y="149"/>
                    <a:pt x="231" y="143"/>
                    <a:pt x="283" y="165"/>
                  </a:cubicBezTo>
                  <a:cubicBezTo>
                    <a:pt x="296" y="171"/>
                    <a:pt x="272" y="196"/>
                    <a:pt x="259" y="201"/>
                  </a:cubicBezTo>
                  <a:cubicBezTo>
                    <a:pt x="229" y="213"/>
                    <a:pt x="195" y="209"/>
                    <a:pt x="163" y="213"/>
                  </a:cubicBezTo>
                  <a:cubicBezTo>
                    <a:pt x="139" y="229"/>
                    <a:pt x="100" y="234"/>
                    <a:pt x="91" y="261"/>
                  </a:cubicBezTo>
                  <a:cubicBezTo>
                    <a:pt x="74" y="311"/>
                    <a:pt x="90" y="290"/>
                    <a:pt x="43" y="32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path path="rect">
                <a:fillToRect l="100000" t="100000"/>
              </a:path>
              <a:tileRect r="-100000" b="-100000"/>
            </a:gradFill>
            <a:ln w="1905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0" name="Line 50"/>
            <p:cNvSpPr>
              <a:spLocks noChangeShapeType="1"/>
            </p:cNvSpPr>
            <p:nvPr/>
          </p:nvSpPr>
          <p:spPr bwMode="auto">
            <a:xfrm flipH="1">
              <a:off x="7992069" y="4633925"/>
              <a:ext cx="210065" cy="18620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Oval 51"/>
            <p:cNvSpPr>
              <a:spLocks noChangeArrowheads="1"/>
            </p:cNvSpPr>
            <p:nvPr/>
          </p:nvSpPr>
          <p:spPr bwMode="auto">
            <a:xfrm>
              <a:off x="7563949" y="4833426"/>
              <a:ext cx="353913" cy="24758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AutoShape 52"/>
            <p:cNvSpPr>
              <a:spLocks noChangeArrowheads="1"/>
            </p:cNvSpPr>
            <p:nvPr/>
          </p:nvSpPr>
          <p:spPr bwMode="auto">
            <a:xfrm>
              <a:off x="7530841" y="4440563"/>
              <a:ext cx="441821" cy="208708"/>
            </a:xfrm>
            <a:prstGeom prst="downArrow">
              <a:avLst>
                <a:gd name="adj1" fmla="val 50000"/>
                <a:gd name="adj2" fmla="val 25000"/>
              </a:avLst>
            </a:prstGeom>
            <a:noFill/>
            <a:ln w="28575">
              <a:solidFill>
                <a:srgbClr val="66FF33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AutoShape 53"/>
            <p:cNvSpPr>
              <a:spLocks noChangeArrowheads="1"/>
            </p:cNvSpPr>
            <p:nvPr/>
          </p:nvSpPr>
          <p:spPr bwMode="auto">
            <a:xfrm flipH="1" flipV="1">
              <a:off x="7536549" y="5282558"/>
              <a:ext cx="442962" cy="207685"/>
            </a:xfrm>
            <a:prstGeom prst="downArrow">
              <a:avLst>
                <a:gd name="adj1" fmla="val 50000"/>
                <a:gd name="adj2" fmla="val 25000"/>
              </a:avLst>
            </a:prstGeom>
            <a:noFill/>
            <a:ln w="28575">
              <a:solidFill>
                <a:srgbClr val="66FF33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AutoShape 54"/>
            <p:cNvSpPr>
              <a:spLocks noChangeArrowheads="1"/>
            </p:cNvSpPr>
            <p:nvPr/>
          </p:nvSpPr>
          <p:spPr bwMode="auto">
            <a:xfrm rot="5400000" flipH="1" flipV="1">
              <a:off x="6927626" y="4808685"/>
              <a:ext cx="307947" cy="299114"/>
            </a:xfrm>
            <a:prstGeom prst="downArrow">
              <a:avLst>
                <a:gd name="adj1" fmla="val 50000"/>
                <a:gd name="adj2" fmla="val 25000"/>
              </a:avLst>
            </a:prstGeom>
            <a:noFill/>
            <a:ln w="28575">
              <a:solidFill>
                <a:srgbClr val="66FF33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AutoShape 55"/>
            <p:cNvSpPr>
              <a:spLocks noChangeArrowheads="1"/>
            </p:cNvSpPr>
            <p:nvPr/>
          </p:nvSpPr>
          <p:spPr bwMode="auto">
            <a:xfrm rot="16200000" flipV="1">
              <a:off x="8238365" y="4812777"/>
              <a:ext cx="309993" cy="299114"/>
            </a:xfrm>
            <a:prstGeom prst="downArrow">
              <a:avLst>
                <a:gd name="adj1" fmla="val 50000"/>
                <a:gd name="adj2" fmla="val 25000"/>
              </a:avLst>
            </a:prstGeom>
            <a:noFill/>
            <a:ln w="28575">
              <a:solidFill>
                <a:srgbClr val="66FF33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6" name="Rectangle 56"/>
          <p:cNvSpPr>
            <a:spLocks noChangeArrowheads="1"/>
          </p:cNvSpPr>
          <p:nvPr/>
        </p:nvSpPr>
        <p:spPr bwMode="auto">
          <a:xfrm>
            <a:off x="7251135" y="5651889"/>
            <a:ext cx="1373412" cy="2567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1200" b="1" u="sng">
                <a:solidFill>
                  <a:schemeClr val="tx1"/>
                </a:solidFill>
              </a:rPr>
              <a:t>Mud Drilled Well</a:t>
            </a:r>
          </a:p>
        </p:txBody>
      </p:sp>
      <p:sp>
        <p:nvSpPr>
          <p:cNvPr id="49" name="Rectangle 7"/>
          <p:cNvSpPr>
            <a:spLocks noChangeArrowheads="1"/>
          </p:cNvSpPr>
          <p:nvPr/>
        </p:nvSpPr>
        <p:spPr bwMode="auto">
          <a:xfrm>
            <a:off x="189804" y="3216396"/>
            <a:ext cx="1285852" cy="428628"/>
          </a:xfrm>
          <a:prstGeom prst="rect">
            <a:avLst/>
          </a:prstGeom>
          <a:solidFill>
            <a:srgbClr val="C00000">
              <a:alpha val="90195"/>
            </a:srgbClr>
          </a:solidFill>
          <a:ln w="9525">
            <a:noFill/>
            <a:miter lim="800000"/>
            <a:headEnd/>
            <a:tailEnd/>
          </a:ln>
        </p:spPr>
        <p:txBody>
          <a:bodyPr lIns="91427" tIns="45714" rIns="91427" bIns="45714" anchor="ctr"/>
          <a:lstStyle/>
          <a:p>
            <a:pPr algn="ctr" eaLnBrk="0" hangingPunct="0">
              <a:lnSpc>
                <a:spcPct val="85000"/>
              </a:lnSpc>
            </a:pPr>
            <a:r>
              <a:rPr lang="en-US" sz="1400" b="1" dirty="0">
                <a:solidFill>
                  <a:schemeClr val="bg1"/>
                </a:solidFill>
                <a:latin typeface="Helvetica"/>
                <a:cs typeface="Arial" pitchFamily="34" charset="0"/>
              </a:rPr>
              <a:t>Water Well Drilling Rig</a:t>
            </a:r>
          </a:p>
        </p:txBody>
      </p:sp>
      <p:pic>
        <p:nvPicPr>
          <p:cNvPr id="5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760186"/>
            <a:ext cx="1332812" cy="192882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1" name="Rectangle 8"/>
          <p:cNvSpPr>
            <a:spLocks noChangeArrowheads="1"/>
          </p:cNvSpPr>
          <p:nvPr/>
        </p:nvSpPr>
        <p:spPr bwMode="auto">
          <a:xfrm>
            <a:off x="107504" y="5715016"/>
            <a:ext cx="1428728" cy="371459"/>
          </a:xfrm>
          <a:prstGeom prst="rect">
            <a:avLst/>
          </a:prstGeom>
          <a:solidFill>
            <a:srgbClr val="C00000">
              <a:alpha val="90195"/>
            </a:srgbClr>
          </a:solidFill>
          <a:ln w="9525">
            <a:noFill/>
            <a:miter lim="800000"/>
            <a:headEnd/>
            <a:tailEnd/>
          </a:ln>
        </p:spPr>
        <p:txBody>
          <a:bodyPr lIns="91427" tIns="45714" rIns="91427" bIns="45714" anchor="ctr"/>
          <a:lstStyle/>
          <a:p>
            <a:pPr algn="ctr" eaLnBrk="0" hangingPunct="0">
              <a:lnSpc>
                <a:spcPct val="85000"/>
              </a:lnSpc>
            </a:pPr>
            <a:r>
              <a:rPr lang="en-US" sz="1400" b="1" dirty="0">
                <a:solidFill>
                  <a:schemeClr val="bg1"/>
                </a:solidFill>
                <a:latin typeface="Helvetica"/>
                <a:cs typeface="Arial" pitchFamily="34" charset="0"/>
              </a:rPr>
              <a:t>Air Drilling Rig</a:t>
            </a:r>
          </a:p>
        </p:txBody>
      </p:sp>
      <p:sp>
        <p:nvSpPr>
          <p:cNvPr id="54" name="Text Box 163"/>
          <p:cNvSpPr txBox="1">
            <a:spLocks noChangeArrowheads="1"/>
          </p:cNvSpPr>
          <p:nvPr/>
        </p:nvSpPr>
        <p:spPr bwMode="auto">
          <a:xfrm>
            <a:off x="251520" y="260648"/>
            <a:ext cx="7279321" cy="4365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2400" b="1" dirty="0" smtClean="0">
                <a:latin typeface="+mj-lt"/>
              </a:rPr>
              <a:t>Drilling</a:t>
            </a:r>
            <a:endParaRPr lang="en-US" sz="2400" b="1" dirty="0">
              <a:latin typeface="+mj-lt"/>
            </a:endParaRPr>
          </a:p>
        </p:txBody>
      </p:sp>
      <p:pic>
        <p:nvPicPr>
          <p:cNvPr id="53" name="Picture 2" descr="D:\Hari Prasad c Drive\GMR Due diligence_July 2012\Due Diligence\Site Photos\DSC02767.JPG"/>
          <p:cNvPicPr>
            <a:picLocks noChangeAspect="1" noChangeArrowheads="1"/>
          </p:cNvPicPr>
          <p:nvPr/>
        </p:nvPicPr>
        <p:blipFill>
          <a:blip r:embed="rId3" cstate="print"/>
          <a:srcRect l="42499" r="16273" b="13271"/>
          <a:stretch>
            <a:fillRect/>
          </a:stretch>
        </p:blipFill>
        <p:spPr bwMode="auto">
          <a:xfrm>
            <a:off x="167328" y="1067484"/>
            <a:ext cx="1323076" cy="208823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6352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0D2261-B30A-4493-94F0-328140A4503C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260648"/>
            <a:ext cx="678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+mj-lt"/>
              </a:rPr>
              <a:t> </a:t>
            </a:r>
            <a:endParaRPr lang="en-IN" sz="28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34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357562"/>
            <a:ext cx="2071702" cy="22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3357562"/>
            <a:ext cx="207167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4149" name="Picture 5" descr="http://www.wsgs.uwyo.edu/images/2ndlevel/GeologyBySubject/cbmwe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06" y="1071546"/>
            <a:ext cx="3643338" cy="500066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929190" y="5715016"/>
            <a:ext cx="2500330" cy="3571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Under Reaming Tool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4654" y="264939"/>
            <a:ext cx="7527210" cy="4001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ea typeface="Arial"/>
                <a:cs typeface="Arial"/>
              </a:rPr>
              <a:t>Open </a:t>
            </a:r>
            <a:r>
              <a:rPr lang="en-US" sz="2000" b="1" dirty="0">
                <a:solidFill>
                  <a:schemeClr val="bg1"/>
                </a:solidFill>
                <a:ea typeface="Arial"/>
                <a:cs typeface="Arial"/>
              </a:rPr>
              <a:t>Hole Completion</a:t>
            </a:r>
            <a:endParaRPr lang="en-IN" sz="2000" b="1" dirty="0">
              <a:solidFill>
                <a:schemeClr val="bg1"/>
              </a:solidFill>
              <a:ea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9063" y="1071546"/>
            <a:ext cx="5072062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61938" indent="-261938" algn="just">
              <a:lnSpc>
                <a:spcPct val="100000"/>
              </a:lnSpc>
              <a:defRPr/>
            </a:pPr>
            <a:r>
              <a:rPr lang="en-GB" b="1" dirty="0">
                <a:solidFill>
                  <a:srgbClr val="000000"/>
                </a:solidFill>
                <a:latin typeface="Calibri"/>
              </a:rPr>
              <a:t>Open Hole Completion</a:t>
            </a:r>
          </a:p>
          <a:p>
            <a:pPr marL="261938" indent="-261938">
              <a:lnSpc>
                <a:spcPct val="100000"/>
              </a:lnSpc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Calibri"/>
              </a:rPr>
              <a:t>Open hole completion with hole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enlargement 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of the last coal seam using under-reamers implemented in all 5 test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wells</a:t>
            </a:r>
          </a:p>
          <a:p>
            <a:pPr marL="261938" indent="-261938">
              <a:lnSpc>
                <a:spcPct val="10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Calibri"/>
              </a:rPr>
              <a:t>ESP 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lowered for dewatering of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wells</a:t>
            </a:r>
          </a:p>
          <a:p>
            <a:pPr marL="261938" indent="-261938" algn="just">
              <a:lnSpc>
                <a:spcPct val="10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Calibri"/>
              </a:rPr>
              <a:t>Subsequently, Progressive Cavity Pumps (PCP) installed in all 5 wells</a:t>
            </a:r>
          </a:p>
          <a:p>
            <a:pPr marL="261938" indent="-261938" algn="just">
              <a:lnSpc>
                <a:spcPct val="100000"/>
              </a:lnSpc>
              <a:buFont typeface="Arial" pitchFamily="34" charset="0"/>
              <a:buChar char="•"/>
              <a:defRPr/>
            </a:pPr>
            <a:endParaRPr lang="en-IN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628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111586"/>
            <a:ext cx="6837324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Arial"/>
                <a:cs typeface="Arial"/>
                <a:sym typeface="Arial"/>
              </a:rPr>
              <a:t>Dewatering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and producing the CBM Wells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/>
              <a:cs typeface="Calibri"/>
              <a:sym typeface="Calibri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220072" y="3468583"/>
            <a:ext cx="3146692" cy="2552705"/>
            <a:chOff x="6635782" y="1376361"/>
            <a:chExt cx="2293936" cy="1838325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7023131" y="1452560"/>
              <a:ext cx="1906587" cy="1416661"/>
            </a:xfrm>
            <a:custGeom>
              <a:avLst/>
              <a:gdLst/>
              <a:ahLst/>
              <a:cxnLst>
                <a:cxn ang="0">
                  <a:pos x="0" y="712"/>
                </a:cxn>
                <a:cxn ang="0">
                  <a:pos x="0" y="0"/>
                </a:cxn>
                <a:cxn ang="0">
                  <a:pos x="1200" y="0"/>
                </a:cxn>
                <a:cxn ang="0">
                  <a:pos x="1200" y="712"/>
                </a:cxn>
                <a:cxn ang="0">
                  <a:pos x="0" y="712"/>
                </a:cxn>
              </a:cxnLst>
              <a:rect l="0" t="0" r="r" b="b"/>
              <a:pathLst>
                <a:path w="1201" h="713">
                  <a:moveTo>
                    <a:pt x="0" y="712"/>
                  </a:moveTo>
                  <a:lnTo>
                    <a:pt x="0" y="0"/>
                  </a:lnTo>
                  <a:lnTo>
                    <a:pt x="1200" y="0"/>
                  </a:lnTo>
                  <a:lnTo>
                    <a:pt x="1200" y="712"/>
                  </a:lnTo>
                  <a:lnTo>
                    <a:pt x="0" y="712"/>
                  </a:lnTo>
                </a:path>
              </a:pathLst>
            </a:custGeom>
            <a:noFill/>
            <a:ln w="25400" cap="rnd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7799418" y="1452560"/>
              <a:ext cx="763587" cy="140076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4"/>
                </a:cxn>
                <a:cxn ang="0">
                  <a:pos x="9" y="31"/>
                </a:cxn>
                <a:cxn ang="0">
                  <a:pos x="16" y="50"/>
                </a:cxn>
                <a:cxn ang="0">
                  <a:pos x="26" y="70"/>
                </a:cxn>
                <a:cxn ang="0">
                  <a:pos x="37" y="94"/>
                </a:cxn>
                <a:cxn ang="0">
                  <a:pos x="50" y="118"/>
                </a:cxn>
                <a:cxn ang="0">
                  <a:pos x="63" y="143"/>
                </a:cxn>
                <a:cxn ang="0">
                  <a:pos x="78" y="170"/>
                </a:cxn>
                <a:cxn ang="0">
                  <a:pos x="95" y="198"/>
                </a:cxn>
                <a:cxn ang="0">
                  <a:pos x="111" y="227"/>
                </a:cxn>
                <a:cxn ang="0">
                  <a:pos x="130" y="255"/>
                </a:cxn>
                <a:cxn ang="0">
                  <a:pos x="149" y="285"/>
                </a:cxn>
                <a:cxn ang="0">
                  <a:pos x="169" y="316"/>
                </a:cxn>
                <a:cxn ang="0">
                  <a:pos x="188" y="345"/>
                </a:cxn>
                <a:cxn ang="0">
                  <a:pos x="208" y="376"/>
                </a:cxn>
                <a:cxn ang="0">
                  <a:pos x="228" y="405"/>
                </a:cxn>
                <a:cxn ang="0">
                  <a:pos x="250" y="434"/>
                </a:cxn>
                <a:cxn ang="0">
                  <a:pos x="270" y="463"/>
                </a:cxn>
                <a:cxn ang="0">
                  <a:pos x="290" y="491"/>
                </a:cxn>
                <a:cxn ang="0">
                  <a:pos x="310" y="519"/>
                </a:cxn>
                <a:cxn ang="0">
                  <a:pos x="329" y="545"/>
                </a:cxn>
                <a:cxn ang="0">
                  <a:pos x="349" y="569"/>
                </a:cxn>
                <a:cxn ang="0">
                  <a:pos x="367" y="593"/>
                </a:cxn>
                <a:cxn ang="0">
                  <a:pos x="385" y="614"/>
                </a:cxn>
                <a:cxn ang="0">
                  <a:pos x="401" y="634"/>
                </a:cxn>
                <a:cxn ang="0">
                  <a:pos x="416" y="652"/>
                </a:cxn>
                <a:cxn ang="0">
                  <a:pos x="431" y="666"/>
                </a:cxn>
                <a:cxn ang="0">
                  <a:pos x="444" y="680"/>
                </a:cxn>
                <a:cxn ang="0">
                  <a:pos x="455" y="691"/>
                </a:cxn>
                <a:cxn ang="0">
                  <a:pos x="465" y="698"/>
                </a:cxn>
                <a:cxn ang="0">
                  <a:pos x="473" y="703"/>
                </a:cxn>
                <a:cxn ang="0">
                  <a:pos x="480" y="704"/>
                </a:cxn>
              </a:cxnLst>
              <a:rect l="0" t="0" r="r" b="b"/>
              <a:pathLst>
                <a:path w="481" h="705">
                  <a:moveTo>
                    <a:pt x="0" y="0"/>
                  </a:moveTo>
                  <a:lnTo>
                    <a:pt x="3" y="14"/>
                  </a:lnTo>
                  <a:lnTo>
                    <a:pt x="9" y="31"/>
                  </a:lnTo>
                  <a:lnTo>
                    <a:pt x="16" y="50"/>
                  </a:lnTo>
                  <a:lnTo>
                    <a:pt x="26" y="70"/>
                  </a:lnTo>
                  <a:lnTo>
                    <a:pt x="37" y="94"/>
                  </a:lnTo>
                  <a:lnTo>
                    <a:pt x="50" y="118"/>
                  </a:lnTo>
                  <a:lnTo>
                    <a:pt x="63" y="143"/>
                  </a:lnTo>
                  <a:lnTo>
                    <a:pt x="78" y="170"/>
                  </a:lnTo>
                  <a:lnTo>
                    <a:pt x="95" y="198"/>
                  </a:lnTo>
                  <a:lnTo>
                    <a:pt x="111" y="227"/>
                  </a:lnTo>
                  <a:lnTo>
                    <a:pt x="130" y="255"/>
                  </a:lnTo>
                  <a:lnTo>
                    <a:pt x="149" y="285"/>
                  </a:lnTo>
                  <a:lnTo>
                    <a:pt x="169" y="316"/>
                  </a:lnTo>
                  <a:lnTo>
                    <a:pt x="188" y="345"/>
                  </a:lnTo>
                  <a:lnTo>
                    <a:pt x="208" y="376"/>
                  </a:lnTo>
                  <a:lnTo>
                    <a:pt x="228" y="405"/>
                  </a:lnTo>
                  <a:lnTo>
                    <a:pt x="250" y="434"/>
                  </a:lnTo>
                  <a:lnTo>
                    <a:pt x="270" y="463"/>
                  </a:lnTo>
                  <a:lnTo>
                    <a:pt x="290" y="491"/>
                  </a:lnTo>
                  <a:lnTo>
                    <a:pt x="310" y="519"/>
                  </a:lnTo>
                  <a:lnTo>
                    <a:pt x="329" y="545"/>
                  </a:lnTo>
                  <a:lnTo>
                    <a:pt x="349" y="569"/>
                  </a:lnTo>
                  <a:lnTo>
                    <a:pt x="367" y="593"/>
                  </a:lnTo>
                  <a:lnTo>
                    <a:pt x="385" y="614"/>
                  </a:lnTo>
                  <a:lnTo>
                    <a:pt x="401" y="634"/>
                  </a:lnTo>
                  <a:lnTo>
                    <a:pt x="416" y="652"/>
                  </a:lnTo>
                  <a:lnTo>
                    <a:pt x="431" y="666"/>
                  </a:lnTo>
                  <a:lnTo>
                    <a:pt x="444" y="680"/>
                  </a:lnTo>
                  <a:lnTo>
                    <a:pt x="455" y="691"/>
                  </a:lnTo>
                  <a:lnTo>
                    <a:pt x="465" y="698"/>
                  </a:lnTo>
                  <a:lnTo>
                    <a:pt x="473" y="703"/>
                  </a:lnTo>
                  <a:lnTo>
                    <a:pt x="480" y="704"/>
                  </a:lnTo>
                </a:path>
              </a:pathLst>
            </a:custGeom>
            <a:noFill/>
            <a:ln w="25400" cap="rnd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7888318" y="1516141"/>
              <a:ext cx="1028700" cy="1353080"/>
            </a:xfrm>
            <a:custGeom>
              <a:avLst/>
              <a:gdLst/>
              <a:ahLst/>
              <a:cxnLst>
                <a:cxn ang="0">
                  <a:pos x="0" y="680"/>
                </a:cxn>
                <a:cxn ang="0">
                  <a:pos x="46" y="676"/>
                </a:cxn>
                <a:cxn ang="0">
                  <a:pos x="88" y="670"/>
                </a:cxn>
                <a:cxn ang="0">
                  <a:pos x="127" y="662"/>
                </a:cxn>
                <a:cxn ang="0">
                  <a:pos x="165" y="652"/>
                </a:cxn>
                <a:cxn ang="0">
                  <a:pos x="199" y="639"/>
                </a:cxn>
                <a:cxn ang="0">
                  <a:pos x="233" y="624"/>
                </a:cxn>
                <a:cxn ang="0">
                  <a:pos x="263" y="607"/>
                </a:cxn>
                <a:cxn ang="0">
                  <a:pos x="292" y="588"/>
                </a:cxn>
                <a:cxn ang="0">
                  <a:pos x="318" y="568"/>
                </a:cxn>
                <a:cxn ang="0">
                  <a:pos x="343" y="547"/>
                </a:cxn>
                <a:cxn ang="0">
                  <a:pos x="367" y="524"/>
                </a:cxn>
                <a:cxn ang="0">
                  <a:pos x="387" y="500"/>
                </a:cxn>
                <a:cxn ang="0">
                  <a:pos x="407" y="475"/>
                </a:cxn>
                <a:cxn ang="0">
                  <a:pos x="425" y="449"/>
                </a:cxn>
                <a:cxn ang="0">
                  <a:pos x="442" y="422"/>
                </a:cxn>
                <a:cxn ang="0">
                  <a:pos x="459" y="394"/>
                </a:cxn>
                <a:cxn ang="0">
                  <a:pos x="474" y="367"/>
                </a:cxn>
                <a:cxn ang="0">
                  <a:pos x="488" y="339"/>
                </a:cxn>
                <a:cxn ang="0">
                  <a:pos x="500" y="312"/>
                </a:cxn>
                <a:cxn ang="0">
                  <a:pos x="514" y="284"/>
                </a:cxn>
                <a:cxn ang="0">
                  <a:pos x="525" y="256"/>
                </a:cxn>
                <a:cxn ang="0">
                  <a:pos x="537" y="228"/>
                </a:cxn>
                <a:cxn ang="0">
                  <a:pos x="548" y="201"/>
                </a:cxn>
                <a:cxn ang="0">
                  <a:pos x="559" y="174"/>
                </a:cxn>
                <a:cxn ang="0">
                  <a:pos x="569" y="148"/>
                </a:cxn>
                <a:cxn ang="0">
                  <a:pos x="579" y="123"/>
                </a:cxn>
                <a:cxn ang="0">
                  <a:pos x="590" y="99"/>
                </a:cxn>
                <a:cxn ang="0">
                  <a:pos x="601" y="77"/>
                </a:cxn>
                <a:cxn ang="0">
                  <a:pos x="612" y="55"/>
                </a:cxn>
                <a:cxn ang="0">
                  <a:pos x="624" y="35"/>
                </a:cxn>
                <a:cxn ang="0">
                  <a:pos x="635" y="16"/>
                </a:cxn>
                <a:cxn ang="0">
                  <a:pos x="647" y="0"/>
                </a:cxn>
              </a:cxnLst>
              <a:rect l="0" t="0" r="r" b="b"/>
              <a:pathLst>
                <a:path w="648" h="681">
                  <a:moveTo>
                    <a:pt x="0" y="680"/>
                  </a:moveTo>
                  <a:lnTo>
                    <a:pt x="46" y="676"/>
                  </a:lnTo>
                  <a:lnTo>
                    <a:pt x="88" y="670"/>
                  </a:lnTo>
                  <a:lnTo>
                    <a:pt x="127" y="662"/>
                  </a:lnTo>
                  <a:lnTo>
                    <a:pt x="165" y="652"/>
                  </a:lnTo>
                  <a:lnTo>
                    <a:pt x="199" y="639"/>
                  </a:lnTo>
                  <a:lnTo>
                    <a:pt x="233" y="624"/>
                  </a:lnTo>
                  <a:lnTo>
                    <a:pt x="263" y="607"/>
                  </a:lnTo>
                  <a:lnTo>
                    <a:pt x="292" y="588"/>
                  </a:lnTo>
                  <a:lnTo>
                    <a:pt x="318" y="568"/>
                  </a:lnTo>
                  <a:lnTo>
                    <a:pt x="343" y="547"/>
                  </a:lnTo>
                  <a:lnTo>
                    <a:pt x="367" y="524"/>
                  </a:lnTo>
                  <a:lnTo>
                    <a:pt x="387" y="500"/>
                  </a:lnTo>
                  <a:lnTo>
                    <a:pt x="407" y="475"/>
                  </a:lnTo>
                  <a:lnTo>
                    <a:pt x="425" y="449"/>
                  </a:lnTo>
                  <a:lnTo>
                    <a:pt x="442" y="422"/>
                  </a:lnTo>
                  <a:lnTo>
                    <a:pt x="459" y="394"/>
                  </a:lnTo>
                  <a:lnTo>
                    <a:pt x="474" y="367"/>
                  </a:lnTo>
                  <a:lnTo>
                    <a:pt x="488" y="339"/>
                  </a:lnTo>
                  <a:lnTo>
                    <a:pt x="500" y="312"/>
                  </a:lnTo>
                  <a:lnTo>
                    <a:pt x="514" y="284"/>
                  </a:lnTo>
                  <a:lnTo>
                    <a:pt x="525" y="256"/>
                  </a:lnTo>
                  <a:lnTo>
                    <a:pt x="537" y="228"/>
                  </a:lnTo>
                  <a:lnTo>
                    <a:pt x="548" y="201"/>
                  </a:lnTo>
                  <a:lnTo>
                    <a:pt x="559" y="174"/>
                  </a:lnTo>
                  <a:lnTo>
                    <a:pt x="569" y="148"/>
                  </a:lnTo>
                  <a:lnTo>
                    <a:pt x="579" y="123"/>
                  </a:lnTo>
                  <a:lnTo>
                    <a:pt x="590" y="99"/>
                  </a:lnTo>
                  <a:lnTo>
                    <a:pt x="601" y="77"/>
                  </a:lnTo>
                  <a:lnTo>
                    <a:pt x="612" y="55"/>
                  </a:lnTo>
                  <a:lnTo>
                    <a:pt x="624" y="35"/>
                  </a:lnTo>
                  <a:lnTo>
                    <a:pt x="635" y="16"/>
                  </a:lnTo>
                  <a:lnTo>
                    <a:pt x="647" y="0"/>
                  </a:lnTo>
                </a:path>
              </a:pathLst>
            </a:custGeom>
            <a:noFill/>
            <a:ln w="25400" cap="rnd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 flipH="1">
              <a:off x="6886606" y="1452560"/>
              <a:ext cx="125412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 flipH="1">
              <a:off x="6896131" y="2869221"/>
              <a:ext cx="123825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 flipH="1">
              <a:off x="6896131" y="1708870"/>
              <a:ext cx="115887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 flipH="1">
              <a:off x="6904068" y="2064526"/>
              <a:ext cx="115887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 flipH="1">
              <a:off x="6896131" y="2352626"/>
              <a:ext cx="123825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 flipH="1">
              <a:off x="6904068" y="2642714"/>
              <a:ext cx="107950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7019956" y="2869221"/>
              <a:ext cx="0" cy="10729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8555068" y="2857299"/>
              <a:ext cx="0" cy="129149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>
              <a:off x="8215343" y="2879155"/>
              <a:ext cx="0" cy="129149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21" name="Line 22"/>
            <p:cNvSpPr>
              <a:spLocks noChangeShapeType="1"/>
            </p:cNvSpPr>
            <p:nvPr/>
          </p:nvSpPr>
          <p:spPr bwMode="auto">
            <a:xfrm>
              <a:off x="7415243" y="2869221"/>
              <a:ext cx="0" cy="127162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7829581" y="2857299"/>
              <a:ext cx="0" cy="13908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6742144" y="1376361"/>
              <a:ext cx="228600" cy="2190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defTabSz="739775" eaLnBrk="0" hangingPunct="0"/>
              <a:r>
                <a:rPr lang="en-US" sz="900" b="1" dirty="0">
                  <a:solidFill>
                    <a:schemeClr val="tx1"/>
                  </a:solidFill>
                  <a:latin typeface="Arial" pitchFamily="34" charset="0"/>
                </a:rPr>
                <a:t>1</a:t>
              </a:r>
            </a:p>
          </p:txBody>
        </p:sp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6645307" y="1595436"/>
              <a:ext cx="323850" cy="2190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defTabSz="739775" eaLnBrk="0" hangingPunct="0"/>
              <a:r>
                <a:rPr lang="en-US" sz="900" b="1" dirty="0">
                  <a:solidFill>
                    <a:schemeClr val="tx1"/>
                  </a:solidFill>
                  <a:latin typeface="Arial" pitchFamily="34" charset="0"/>
                </a:rPr>
                <a:t>0.8</a:t>
              </a:r>
            </a:p>
          </p:txBody>
        </p:sp>
        <p:sp>
          <p:nvSpPr>
            <p:cNvPr id="25" name="Rectangle 26"/>
            <p:cNvSpPr>
              <a:spLocks noChangeArrowheads="1"/>
            </p:cNvSpPr>
            <p:nvPr/>
          </p:nvSpPr>
          <p:spPr bwMode="auto">
            <a:xfrm>
              <a:off x="6635782" y="1952626"/>
              <a:ext cx="323850" cy="2190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defTabSz="739775" eaLnBrk="0" hangingPunct="0"/>
              <a:r>
                <a:rPr lang="en-US" sz="900" b="1" dirty="0">
                  <a:solidFill>
                    <a:schemeClr val="tx1"/>
                  </a:solidFill>
                  <a:latin typeface="Arial" pitchFamily="34" charset="0"/>
                </a:rPr>
                <a:t>0.6</a:t>
              </a:r>
            </a:p>
          </p:txBody>
        </p:sp>
        <p:sp>
          <p:nvSpPr>
            <p:cNvPr id="26" name="Rectangle 27"/>
            <p:cNvSpPr>
              <a:spLocks noChangeArrowheads="1"/>
            </p:cNvSpPr>
            <p:nvPr/>
          </p:nvSpPr>
          <p:spPr bwMode="auto">
            <a:xfrm>
              <a:off x="6645307" y="2238378"/>
              <a:ext cx="323850" cy="2190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defTabSz="739775" eaLnBrk="0" hangingPunct="0"/>
              <a:r>
                <a:rPr lang="en-US" sz="900" b="1" dirty="0">
                  <a:solidFill>
                    <a:schemeClr val="tx1"/>
                  </a:solidFill>
                  <a:latin typeface="Arial" pitchFamily="34" charset="0"/>
                </a:rPr>
                <a:t>0.4</a:t>
              </a:r>
            </a:p>
          </p:txBody>
        </p:sp>
        <p:sp>
          <p:nvSpPr>
            <p:cNvPr id="27" name="Rectangle 28"/>
            <p:cNvSpPr>
              <a:spLocks noChangeArrowheads="1"/>
            </p:cNvSpPr>
            <p:nvPr/>
          </p:nvSpPr>
          <p:spPr bwMode="auto">
            <a:xfrm>
              <a:off x="6645307" y="2524130"/>
              <a:ext cx="323850" cy="2190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defTabSz="739775" eaLnBrk="0" hangingPunct="0"/>
              <a:r>
                <a:rPr lang="en-US" sz="900" b="1" dirty="0">
                  <a:solidFill>
                    <a:schemeClr val="tx1"/>
                  </a:solidFill>
                  <a:latin typeface="Arial" pitchFamily="34" charset="0"/>
                </a:rPr>
                <a:t>0.2</a:t>
              </a:r>
            </a:p>
          </p:txBody>
        </p:sp>
        <p:sp>
          <p:nvSpPr>
            <p:cNvPr id="28" name="Rectangle 29"/>
            <p:cNvSpPr>
              <a:spLocks noChangeArrowheads="1"/>
            </p:cNvSpPr>
            <p:nvPr/>
          </p:nvSpPr>
          <p:spPr bwMode="auto">
            <a:xfrm>
              <a:off x="6751669" y="2798761"/>
              <a:ext cx="228600" cy="2190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defTabSz="739775" eaLnBrk="0" hangingPunct="0"/>
              <a:r>
                <a:rPr lang="en-US" sz="900" b="1">
                  <a:solidFill>
                    <a:schemeClr val="tx1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29" name="Rectangle 30"/>
            <p:cNvSpPr>
              <a:spLocks noChangeArrowheads="1"/>
            </p:cNvSpPr>
            <p:nvPr/>
          </p:nvSpPr>
          <p:spPr bwMode="auto">
            <a:xfrm>
              <a:off x="6934232" y="2987674"/>
              <a:ext cx="228600" cy="2190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defTabSz="739775" eaLnBrk="0" hangingPunct="0"/>
              <a:r>
                <a:rPr lang="en-US" sz="900" b="1">
                  <a:solidFill>
                    <a:schemeClr val="tx1"/>
                  </a:solidFill>
                  <a:latin typeface="Arial" pitchFamily="34" charset="0"/>
                </a:rPr>
                <a:t>0</a:t>
              </a:r>
            </a:p>
          </p:txBody>
        </p:sp>
        <p:sp>
          <p:nvSpPr>
            <p:cNvPr id="30" name="Rectangle 31"/>
            <p:cNvSpPr>
              <a:spLocks noChangeArrowheads="1"/>
            </p:cNvSpPr>
            <p:nvPr/>
          </p:nvSpPr>
          <p:spPr bwMode="auto">
            <a:xfrm>
              <a:off x="7281894" y="2987674"/>
              <a:ext cx="323850" cy="2190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defTabSz="739775" eaLnBrk="0" hangingPunct="0"/>
              <a:r>
                <a:rPr lang="en-US" sz="900" b="1">
                  <a:solidFill>
                    <a:schemeClr val="tx1"/>
                  </a:solidFill>
                  <a:latin typeface="Arial" pitchFamily="34" charset="0"/>
                </a:rPr>
                <a:t>0.2</a:t>
              </a:r>
            </a:p>
          </p:txBody>
        </p:sp>
        <p:sp>
          <p:nvSpPr>
            <p:cNvPr id="31" name="Rectangle 32"/>
            <p:cNvSpPr>
              <a:spLocks noChangeArrowheads="1"/>
            </p:cNvSpPr>
            <p:nvPr/>
          </p:nvSpPr>
          <p:spPr bwMode="auto">
            <a:xfrm>
              <a:off x="7696232" y="2995611"/>
              <a:ext cx="323850" cy="2190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defTabSz="739775" eaLnBrk="0" hangingPunct="0"/>
              <a:r>
                <a:rPr lang="en-US" sz="900" b="1">
                  <a:solidFill>
                    <a:schemeClr val="tx1"/>
                  </a:solidFill>
                  <a:latin typeface="Arial" pitchFamily="34" charset="0"/>
                </a:rPr>
                <a:t>0.4</a:t>
              </a:r>
            </a:p>
          </p:txBody>
        </p:sp>
        <p:sp>
          <p:nvSpPr>
            <p:cNvPr id="32" name="Rectangle 33"/>
            <p:cNvSpPr>
              <a:spLocks noChangeArrowheads="1"/>
            </p:cNvSpPr>
            <p:nvPr/>
          </p:nvSpPr>
          <p:spPr bwMode="auto">
            <a:xfrm>
              <a:off x="8072469" y="2995611"/>
              <a:ext cx="323850" cy="2190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defTabSz="739775" eaLnBrk="0" hangingPunct="0"/>
              <a:r>
                <a:rPr lang="en-US" sz="900" b="1">
                  <a:solidFill>
                    <a:schemeClr val="tx1"/>
                  </a:solidFill>
                  <a:latin typeface="Arial" pitchFamily="34" charset="0"/>
                </a:rPr>
                <a:t>0.6</a:t>
              </a:r>
            </a:p>
          </p:txBody>
        </p:sp>
        <p:sp>
          <p:nvSpPr>
            <p:cNvPr id="33" name="Rectangle 34"/>
            <p:cNvSpPr>
              <a:spLocks noChangeArrowheads="1"/>
            </p:cNvSpPr>
            <p:nvPr/>
          </p:nvSpPr>
          <p:spPr bwMode="auto">
            <a:xfrm>
              <a:off x="8439182" y="2995611"/>
              <a:ext cx="323850" cy="2190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defTabSz="739775" eaLnBrk="0" hangingPunct="0"/>
              <a:r>
                <a:rPr lang="en-US" sz="900" b="1">
                  <a:solidFill>
                    <a:schemeClr val="tx1"/>
                  </a:solidFill>
                  <a:latin typeface="Arial" pitchFamily="34" charset="0"/>
                </a:rPr>
                <a:t>0.8</a:t>
              </a:r>
            </a:p>
          </p:txBody>
        </p:sp>
        <p:sp>
          <p:nvSpPr>
            <p:cNvPr id="34" name="Rectangle 36"/>
            <p:cNvSpPr>
              <a:spLocks noChangeArrowheads="1"/>
            </p:cNvSpPr>
            <p:nvPr/>
          </p:nvSpPr>
          <p:spPr bwMode="auto">
            <a:xfrm>
              <a:off x="7643834" y="1785926"/>
              <a:ext cx="386324" cy="2837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defTabSz="739775" eaLnBrk="0" hangingPunct="0"/>
              <a:r>
                <a:rPr lang="en-US" sz="1400" b="1" dirty="0" err="1">
                  <a:solidFill>
                    <a:schemeClr val="tx1"/>
                  </a:solidFill>
                  <a:latin typeface="Arial" pitchFamily="34" charset="0"/>
                </a:rPr>
                <a:t>k</a:t>
              </a:r>
              <a:r>
                <a:rPr lang="en-US" sz="1400" b="1" baseline="-25000" dirty="0" err="1">
                  <a:solidFill>
                    <a:schemeClr val="tx1"/>
                  </a:solidFill>
                  <a:latin typeface="Arial" pitchFamily="34" charset="0"/>
                </a:rPr>
                <a:t>rg</a:t>
              </a:r>
              <a:endParaRPr lang="en-US" sz="1400" b="1" baseline="-25000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5" name="Rectangle 37"/>
            <p:cNvSpPr>
              <a:spLocks noChangeArrowheads="1"/>
            </p:cNvSpPr>
            <p:nvPr/>
          </p:nvSpPr>
          <p:spPr bwMode="auto">
            <a:xfrm>
              <a:off x="8381282" y="1643050"/>
              <a:ext cx="405560" cy="2837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defTabSz="739775" eaLnBrk="0" hangingPunct="0"/>
              <a:r>
                <a:rPr lang="en-US" sz="1400" b="1" dirty="0" err="1">
                  <a:solidFill>
                    <a:schemeClr val="tx1"/>
                  </a:solidFill>
                  <a:latin typeface="Arial" pitchFamily="34" charset="0"/>
                </a:rPr>
                <a:t>k</a:t>
              </a:r>
              <a:r>
                <a:rPr lang="en-US" sz="1400" b="1" baseline="-25000" dirty="0" err="1">
                  <a:solidFill>
                    <a:schemeClr val="tx1"/>
                  </a:solidFill>
                  <a:latin typeface="Arial" pitchFamily="34" charset="0"/>
                </a:rPr>
                <a:t>rw</a:t>
              </a:r>
              <a:endParaRPr lang="en-US" sz="1400" b="1" baseline="-25000" dirty="0">
                <a:solidFill>
                  <a:schemeClr val="tx1"/>
                </a:solidFill>
                <a:latin typeface="Arial" pitchFamily="34" charset="0"/>
              </a:endParaRPr>
            </a:p>
          </p:txBody>
        </p:sp>
        <p:sp>
          <p:nvSpPr>
            <p:cNvPr id="36" name="Line 19"/>
            <p:cNvSpPr>
              <a:spLocks noChangeShapeType="1"/>
            </p:cNvSpPr>
            <p:nvPr/>
          </p:nvSpPr>
          <p:spPr bwMode="auto">
            <a:xfrm>
              <a:off x="8929718" y="2857496"/>
              <a:ext cx="0" cy="13908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</p:grpSp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2778" y="1124744"/>
            <a:ext cx="306966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2"/>
          <p:cNvSpPr txBox="1">
            <a:spLocks noChangeArrowheads="1"/>
          </p:cNvSpPr>
          <p:nvPr/>
        </p:nvSpPr>
        <p:spPr bwMode="auto">
          <a:xfrm>
            <a:off x="328745" y="1109982"/>
            <a:ext cx="4419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latin typeface="Calibri" panose="020F0502020204030204" pitchFamily="34" charset="0"/>
              </a:rPr>
              <a:t>CBM Well Production Challenges</a:t>
            </a:r>
          </a:p>
          <a:p>
            <a:pPr lvl="1" algn="just">
              <a:lnSpc>
                <a:spcPct val="150000"/>
              </a:lnSpc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latin typeface="Calibri" panose="020F0502020204030204" pitchFamily="34" charset="0"/>
              </a:rPr>
              <a:t>Produced water treatment and disposal</a:t>
            </a:r>
          </a:p>
          <a:p>
            <a:pPr lvl="1" algn="just">
              <a:lnSpc>
                <a:spcPct val="150000"/>
              </a:lnSpc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latin typeface="Calibri" panose="020F0502020204030204" pitchFamily="34" charset="0"/>
              </a:rPr>
              <a:t>Sand flow back</a:t>
            </a:r>
          </a:p>
          <a:p>
            <a:pPr lvl="1" algn="just">
              <a:lnSpc>
                <a:spcPct val="150000"/>
              </a:lnSpc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latin typeface="Calibri" panose="020F0502020204030204" pitchFamily="34" charset="0"/>
              </a:rPr>
              <a:t>Coal fines generation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latin typeface="Calibri" panose="020F0502020204030204" pitchFamily="34" charset="0"/>
              </a:rPr>
              <a:t>Produced Water Quality</a:t>
            </a:r>
          </a:p>
          <a:p>
            <a:pPr lvl="1">
              <a:lnSpc>
                <a:spcPct val="150000"/>
              </a:lnSpc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latin typeface="Calibri" panose="020F0502020204030204" pitchFamily="34" charset="0"/>
              </a:rPr>
              <a:t> Elsewhere CBM Projects are not so lucky as water quality is not so good &amp; requires treatment and in-situ disposal.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latin typeface="Calibri" panose="020F0502020204030204" pitchFamily="34" charset="0"/>
              </a:rPr>
              <a:t>PC Pumps operated at right speeds to achieve optimum dewatering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Ø"/>
            </a:pPr>
            <a:r>
              <a:rPr lang="en-US" sz="1600" b="1" dirty="0">
                <a:latin typeface="Calibri" panose="020F0502020204030204" pitchFamily="34" charset="0"/>
              </a:rPr>
              <a:t>Dedicated Work Over Rig (s) required at all times for Pump repairs during initial periods.</a:t>
            </a:r>
          </a:p>
        </p:txBody>
      </p:sp>
    </p:spTree>
    <p:extLst>
      <p:ext uri="{BB962C8B-B14F-4D97-AF65-F5344CB8AC3E}">
        <p14:creationId xmlns:p14="http://schemas.microsoft.com/office/powerpoint/2010/main" xmlns="" val="407229716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D52536-3106-4443-8482-9591F8C3EE0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750" y="1115578"/>
            <a:ext cx="7962900" cy="374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81000" y="5019178"/>
            <a:ext cx="8534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>
              <a:spcBef>
                <a:spcPct val="20000"/>
              </a:spcBef>
              <a:buClr>
                <a:srgbClr val="FF3300"/>
              </a:buClr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Font typeface="Helvetica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Font typeface="Helvetica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800080"/>
              </a:buClr>
              <a:buFont typeface="Wingdings" panose="05000000000000000000" pitchFamily="2" charset="2"/>
              <a:buChar char="Ø"/>
            </a:pPr>
            <a:r>
              <a:rPr lang="en-US" sz="1400" b="1"/>
              <a:t> </a:t>
            </a:r>
            <a:r>
              <a:rPr lang="en-US" sz="1600" b="1">
                <a:latin typeface="Calibri" panose="020F0502020204030204" pitchFamily="34" charset="0"/>
              </a:rPr>
              <a:t>Growing demand for natural gas as a clean fuel specially  in power &amp; fertilizer Industry</a:t>
            </a:r>
          </a:p>
          <a:p>
            <a:pPr eaLnBrk="1" hangingPunct="1">
              <a:spcBef>
                <a:spcPct val="50000"/>
              </a:spcBef>
              <a:buClr>
                <a:srgbClr val="800080"/>
              </a:buClr>
              <a:buFont typeface="Wingdings" panose="05000000000000000000" pitchFamily="2" charset="2"/>
              <a:buChar char="Ø"/>
            </a:pPr>
            <a:r>
              <a:rPr lang="en-US" sz="1600" b="1">
                <a:latin typeface="Calibri" panose="020F0502020204030204" pitchFamily="34" charset="0"/>
              </a:rPr>
              <a:t>Unconventional gas play like CBM &amp; Shale gas is to play an important supplemental role in    bridging the gap 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086600" y="6410920"/>
            <a:ext cx="1397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3300"/>
              </a:buClr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3300"/>
              </a:buClr>
              <a:buFont typeface="Helvetica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3300"/>
              </a:buClr>
              <a:buChar char="•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3300"/>
              </a:buClr>
              <a:buFont typeface="Helvetica" panose="020B0604020202020204" pitchFamily="34" charset="0"/>
              <a:buChar char="–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1800" b="1" dirty="0">
                <a:solidFill>
                  <a:srgbClr val="FF3300"/>
                </a:solidFill>
              </a:rPr>
              <a:t>* Source: DGH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81000" y="188640"/>
            <a:ext cx="6629400" cy="512762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Indian Scenario-Rise in Natural Gas 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Demand </a:t>
            </a:r>
            <a:endParaRPr lang="en-US" sz="2400" b="1" dirty="0">
              <a:solidFill>
                <a:schemeClr val="bg1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874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9A249BD-6A26-444E-9532-432E6ADC573F}" type="slidenum">
              <a:rPr lang="en-IN" smtClean="0"/>
              <a:pPr>
                <a:defRPr/>
              </a:pPr>
              <a:t>30</a:t>
            </a:fld>
            <a:endParaRPr lang="en-IN"/>
          </a:p>
        </p:txBody>
      </p:sp>
      <p:sp>
        <p:nvSpPr>
          <p:cNvPr id="3" name="TextBox 2"/>
          <p:cNvSpPr txBox="1"/>
          <p:nvPr/>
        </p:nvSpPr>
        <p:spPr>
          <a:xfrm>
            <a:off x="1907704" y="2780928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FIELD DEVELOPMENT</a:t>
            </a:r>
            <a:endParaRPr lang="en-US" sz="28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815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323850" y="1601788"/>
            <a:ext cx="5328270" cy="440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00050" lvl="1" algn="just">
              <a:lnSpc>
                <a:spcPct val="110000"/>
              </a:lnSpc>
              <a:buSzPct val="105000"/>
              <a:buFont typeface="Arial" panose="020B0604020202020204" pitchFamily="34" charset="0"/>
              <a:buChar char="•"/>
            </a:pPr>
            <a:r>
              <a:rPr lang="en-US" sz="1700" b="1" dirty="0" smtClean="0">
                <a:solidFill>
                  <a:schemeClr val="tx1"/>
                </a:solidFill>
                <a:latin typeface="Calibri" pitchFamily="34" charset="0"/>
              </a:rPr>
              <a:t>One </a:t>
            </a:r>
            <a:r>
              <a:rPr lang="en-US" sz="1700" b="1" dirty="0">
                <a:solidFill>
                  <a:schemeClr val="tx1"/>
                </a:solidFill>
                <a:latin typeface="Calibri" pitchFamily="34" charset="0"/>
              </a:rPr>
              <a:t>vertical well and </a:t>
            </a:r>
            <a:r>
              <a:rPr lang="en-US" sz="1700" b="1" dirty="0" smtClean="0">
                <a:solidFill>
                  <a:schemeClr val="tx1"/>
                </a:solidFill>
                <a:latin typeface="Calibri" pitchFamily="34" charset="0"/>
              </a:rPr>
              <a:t>four deviated </a:t>
            </a:r>
            <a:r>
              <a:rPr lang="en-US" sz="1700" b="1" dirty="0">
                <a:solidFill>
                  <a:schemeClr val="tx1"/>
                </a:solidFill>
                <a:latin typeface="Calibri" pitchFamily="34" charset="0"/>
              </a:rPr>
              <a:t>wells at </a:t>
            </a:r>
            <a:r>
              <a:rPr lang="en-US" sz="1700" b="1" dirty="0" smtClean="0">
                <a:solidFill>
                  <a:schemeClr val="tx1"/>
                </a:solidFill>
                <a:latin typeface="Calibri" pitchFamily="34" charset="0"/>
              </a:rPr>
              <a:t>90 </a:t>
            </a:r>
            <a:r>
              <a:rPr lang="en-US" sz="1700" b="1" dirty="0">
                <a:solidFill>
                  <a:schemeClr val="tx1"/>
                </a:solidFill>
                <a:latin typeface="Calibri" pitchFamily="34" charset="0"/>
              </a:rPr>
              <a:t>Deg phasing. </a:t>
            </a:r>
          </a:p>
          <a:p>
            <a:pPr marL="400050" lvl="1" algn="just">
              <a:lnSpc>
                <a:spcPct val="110000"/>
              </a:lnSpc>
              <a:buSzPct val="105000"/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chemeClr val="tx1"/>
                </a:solidFill>
                <a:latin typeface="Calibri" pitchFamily="34" charset="0"/>
              </a:rPr>
              <a:t>Horizontal reach is between 300 m to 600 m (40 – 80 acres spacing).</a:t>
            </a:r>
          </a:p>
          <a:p>
            <a:pPr marL="400050" lvl="1" algn="just">
              <a:lnSpc>
                <a:spcPct val="110000"/>
              </a:lnSpc>
              <a:buSzPct val="105000"/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chemeClr val="tx1"/>
                </a:solidFill>
                <a:latin typeface="Calibri" pitchFamily="34" charset="0"/>
              </a:rPr>
              <a:t>Drilling costs increase marginally but provide many benefits</a:t>
            </a:r>
          </a:p>
          <a:p>
            <a:pPr algn="just">
              <a:lnSpc>
                <a:spcPct val="110000"/>
              </a:lnSpc>
              <a:buClr>
                <a:srgbClr val="FF3300"/>
              </a:buClr>
            </a:pPr>
            <a:endParaRPr lang="en-US" sz="1700" b="1" dirty="0">
              <a:solidFill>
                <a:schemeClr val="tx1"/>
              </a:solidFill>
              <a:latin typeface="Calibri" pitchFamily="34" charset="0"/>
            </a:endParaRPr>
          </a:p>
          <a:p>
            <a:pPr marL="742950" lvl="2" indent="-2286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US" sz="1700" b="1" dirty="0">
                <a:solidFill>
                  <a:schemeClr val="tx1"/>
                </a:solidFill>
                <a:latin typeface="Calibri" pitchFamily="34" charset="0"/>
              </a:rPr>
              <a:t>Land Requirement reduction up to 70% </a:t>
            </a:r>
          </a:p>
          <a:p>
            <a:pPr marL="742950" lvl="2" indent="-2286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US" sz="1700" b="1" dirty="0">
                <a:solidFill>
                  <a:schemeClr val="tx1"/>
                </a:solidFill>
                <a:latin typeface="Calibri" pitchFamily="34" charset="0"/>
              </a:rPr>
              <a:t>Land cost savings and Civil work savings</a:t>
            </a:r>
          </a:p>
          <a:p>
            <a:pPr marL="742950" lvl="2" indent="-2286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US" sz="1700" b="1" dirty="0">
                <a:solidFill>
                  <a:schemeClr val="tx1"/>
                </a:solidFill>
                <a:latin typeface="Calibri" pitchFamily="34" charset="0"/>
              </a:rPr>
              <a:t>Savings on ILMs of drilling rigs, logging trucks, cementing units, HF Units </a:t>
            </a:r>
          </a:p>
          <a:p>
            <a:pPr marL="742950" lvl="2" indent="-2286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US" sz="1700" b="1" dirty="0">
                <a:solidFill>
                  <a:schemeClr val="tx1"/>
                </a:solidFill>
                <a:latin typeface="Calibri" pitchFamily="34" charset="0"/>
              </a:rPr>
              <a:t>Savings on pipelines, instrumentation and surface facilities </a:t>
            </a:r>
          </a:p>
          <a:p>
            <a:pPr marL="742950" lvl="2" indent="-2286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US" sz="1700" b="1" dirty="0">
                <a:solidFill>
                  <a:schemeClr val="tx1"/>
                </a:solidFill>
                <a:latin typeface="Calibri" pitchFamily="34" charset="0"/>
              </a:rPr>
              <a:t>Security </a:t>
            </a:r>
          </a:p>
          <a:p>
            <a:pPr marL="742950" lvl="2" indent="-228600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US" sz="1700" b="1" dirty="0">
                <a:solidFill>
                  <a:schemeClr val="tx1"/>
                </a:solidFill>
                <a:latin typeface="Calibri" pitchFamily="34" charset="0"/>
              </a:rPr>
              <a:t>Logistics etc.</a:t>
            </a:r>
            <a:endParaRPr lang="en-US" sz="1700" b="1" i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5" name="TextBox 12"/>
          <p:cNvSpPr txBox="1">
            <a:spLocks noChangeArrowheads="1"/>
          </p:cNvSpPr>
          <p:nvPr/>
        </p:nvSpPr>
        <p:spPr bwMode="auto">
          <a:xfrm rot="674076">
            <a:off x="7164388" y="3016250"/>
            <a:ext cx="500062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b="1"/>
              <a:t>500 m</a:t>
            </a: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57157" y="1124554"/>
            <a:ext cx="55109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tx2"/>
                </a:solidFill>
                <a:latin typeface="Calibri" pitchFamily="34" charset="0"/>
              </a:rPr>
              <a:t>Directional Wells from a </a:t>
            </a:r>
            <a:r>
              <a:rPr lang="en-US" sz="2000" b="1" dirty="0" smtClean="0">
                <a:solidFill>
                  <a:schemeClr val="tx2"/>
                </a:solidFill>
                <a:latin typeface="Calibri" pitchFamily="34" charset="0"/>
              </a:rPr>
              <a:t>Pad</a:t>
            </a:r>
            <a:endParaRPr lang="en-US" sz="20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9136" y="143415"/>
            <a:ext cx="7125192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Land Management- A big challenge</a:t>
            </a:r>
            <a:endParaRPr lang="en-IN" sz="2400" b="1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 l="18900" t="10395" r="35032" b="17786"/>
          <a:stretch>
            <a:fillRect/>
          </a:stretch>
        </p:blipFill>
        <p:spPr bwMode="auto">
          <a:xfrm>
            <a:off x="5796136" y="1513284"/>
            <a:ext cx="3153177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5511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0D2261-B30A-4493-94F0-328140A4503C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071546"/>
            <a:ext cx="528641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79512" y="303039"/>
            <a:ext cx="6552728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Multiple </a:t>
            </a:r>
            <a:r>
              <a:rPr lang="en-US" sz="2400" b="1" dirty="0">
                <a:solidFill>
                  <a:schemeClr val="bg1"/>
                </a:solidFill>
              </a:rPr>
              <a:t>Seam Completion- A </a:t>
            </a:r>
            <a:r>
              <a:rPr lang="en-US" sz="2400" b="1" dirty="0" smtClean="0">
                <a:solidFill>
                  <a:schemeClr val="bg1"/>
                </a:solidFill>
              </a:rPr>
              <a:t>Big </a:t>
            </a:r>
            <a:r>
              <a:rPr lang="en-US" sz="2400" b="1" dirty="0">
                <a:solidFill>
                  <a:schemeClr val="bg1"/>
                </a:solidFill>
              </a:rPr>
              <a:t>Challenge</a:t>
            </a:r>
            <a:endParaRPr lang="en-IN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112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Shape 1278"/>
          <p:cNvSpPr txBox="1">
            <a:spLocks noGrp="1"/>
          </p:cNvSpPr>
          <p:nvPr>
            <p:ph type="body" idx="1"/>
          </p:nvPr>
        </p:nvSpPr>
        <p:spPr>
          <a:xfrm>
            <a:off x="282972" y="1315062"/>
            <a:ext cx="3831247" cy="39623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166688" indent="-166688" algn="just">
              <a:spcBef>
                <a:spcPts val="600"/>
              </a:spcBef>
              <a:buClrTx/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1"/>
                </a:solidFill>
              </a:rPr>
              <a:t>Coiled Tubing unit is used to carry out perforations using sand jetting technique</a:t>
            </a:r>
          </a:p>
          <a:p>
            <a:pPr marL="166688" indent="-166688" algn="just">
              <a:spcBef>
                <a:spcPts val="600"/>
              </a:spcBef>
              <a:buClrTx/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1"/>
                </a:solidFill>
                <a:sym typeface="Calibri"/>
              </a:rPr>
              <a:t>As </a:t>
            </a:r>
            <a:r>
              <a:rPr lang="en-US" sz="1600" b="1" dirty="0">
                <a:solidFill>
                  <a:schemeClr val="tx1"/>
                </a:solidFill>
                <a:sym typeface="Calibri"/>
              </a:rPr>
              <a:t>coals have low to moderate permeability (few </a:t>
            </a:r>
            <a:r>
              <a:rPr lang="en-US" sz="1600" b="1" dirty="0" err="1" smtClean="0">
                <a:solidFill>
                  <a:schemeClr val="tx1"/>
                </a:solidFill>
                <a:sym typeface="Calibri"/>
              </a:rPr>
              <a:t>milidarcys</a:t>
            </a:r>
            <a:r>
              <a:rPr lang="en-US" sz="1600" b="1" dirty="0">
                <a:solidFill>
                  <a:schemeClr val="tx1"/>
                </a:solidFill>
                <a:sym typeface="Calibri"/>
              </a:rPr>
              <a:t>), some type of </a:t>
            </a:r>
            <a:r>
              <a:rPr lang="en-US" sz="1600" b="1" dirty="0" smtClean="0">
                <a:solidFill>
                  <a:schemeClr val="tx1"/>
                </a:solidFill>
                <a:sym typeface="Calibri"/>
              </a:rPr>
              <a:t>formation, </a:t>
            </a:r>
            <a:r>
              <a:rPr lang="en-US" sz="1600" b="1" dirty="0">
                <a:solidFill>
                  <a:schemeClr val="tx1"/>
                </a:solidFill>
                <a:sym typeface="Calibri"/>
              </a:rPr>
              <a:t>stimulation is required in order to obtain commercial gas production from a coal </a:t>
            </a:r>
            <a:r>
              <a:rPr lang="en-US" sz="1600" b="1" dirty="0" smtClean="0">
                <a:solidFill>
                  <a:schemeClr val="tx1"/>
                </a:solidFill>
                <a:sym typeface="Calibri"/>
              </a:rPr>
              <a:t>seam</a:t>
            </a:r>
            <a:endParaRPr lang="en-US" sz="1600" b="1" dirty="0" smtClean="0">
              <a:solidFill>
                <a:schemeClr val="tx1"/>
              </a:solidFill>
              <a:sym typeface="Calibri"/>
            </a:endParaRPr>
          </a:p>
          <a:p>
            <a:pPr marL="166688" indent="-166688" algn="just">
              <a:lnSpc>
                <a:spcPct val="100000"/>
              </a:lnSpc>
              <a:spcBef>
                <a:spcPts val="600"/>
              </a:spcBef>
              <a:buClrTx/>
              <a:buFont typeface="Arial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sym typeface="Calibri"/>
              </a:rPr>
              <a:t>The objective of hydro fracturing is to create a wide vertical fracture of greater length to create a conduit that connects the complex cleat system to the well bore. </a:t>
            </a:r>
            <a:endParaRPr lang="en-US" sz="1600" b="1" dirty="0" smtClean="0">
              <a:solidFill>
                <a:schemeClr val="tx1"/>
              </a:solidFill>
              <a:sym typeface="Calibri"/>
            </a:endParaRPr>
          </a:p>
          <a:p>
            <a:pPr marL="166688" indent="-166688" algn="just">
              <a:lnSpc>
                <a:spcPct val="100000"/>
              </a:lnSpc>
              <a:spcBef>
                <a:spcPts val="600"/>
              </a:spcBef>
              <a:buClrTx/>
              <a:buFont typeface="Arial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</a:rPr>
              <a:t>Using CTU equipment reduces the operational constraints, cost and time.</a:t>
            </a:r>
          </a:p>
          <a:p>
            <a:pPr marL="166688" indent="-166688" algn="just">
              <a:lnSpc>
                <a:spcPct val="100000"/>
              </a:lnSpc>
              <a:spcBef>
                <a:spcPts val="600"/>
              </a:spcBef>
              <a:buClrTx/>
              <a:buFont typeface="Arial" pitchFamily="34" charset="0"/>
              <a:buChar char="•"/>
            </a:pPr>
            <a:endParaRPr lang="en-US" sz="1600" b="1" dirty="0" smtClean="0">
              <a:solidFill>
                <a:schemeClr val="tx1"/>
              </a:solidFill>
              <a:sym typeface="Calibri"/>
            </a:endParaRPr>
          </a:p>
          <a:p>
            <a:pPr marL="166688" indent="-166688" algn="just">
              <a:lnSpc>
                <a:spcPct val="100000"/>
              </a:lnSpc>
              <a:spcBef>
                <a:spcPts val="600"/>
              </a:spcBef>
              <a:buClrTx/>
              <a:buFont typeface="Arial" pitchFamily="34" charset="0"/>
              <a:buChar char="•"/>
            </a:pPr>
            <a:endParaRPr lang="en-US" sz="1600" b="1" dirty="0">
              <a:solidFill>
                <a:schemeClr val="tx1"/>
              </a:solidFill>
              <a:sym typeface="Calibri"/>
            </a:endParaRPr>
          </a:p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▪"/>
            </a:pPr>
            <a:endParaRPr lang="en-US" sz="1600" b="1" i="0" u="none" strike="noStrike" cap="none" baseline="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9" name="Shape 1279"/>
          <p:cNvSpPr/>
          <p:nvPr/>
        </p:nvSpPr>
        <p:spPr>
          <a:xfrm>
            <a:off x="428595" y="1142983"/>
            <a:ext cx="3685624" cy="4149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buSzPct val="25000"/>
              <a:buNone/>
            </a:pPr>
            <a:endParaRPr lang="en-US" sz="1800" b="1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1520" y="111586"/>
            <a:ext cx="6837324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Hydro Fracturing </a:t>
            </a:r>
            <a:endParaRPr lang="en-US" sz="2400" b="1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4114219" y="3674266"/>
            <a:ext cx="3315281" cy="2295495"/>
            <a:chOff x="6126917" y="2396527"/>
            <a:chExt cx="2514600" cy="1604952"/>
          </a:xfrm>
        </p:grpSpPr>
        <p:pic>
          <p:nvPicPr>
            <p:cNvPr id="8" name="Picture 2" descr="Photo133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06331" y="2396527"/>
              <a:ext cx="1733536" cy="1300152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6126917" y="3696679"/>
              <a:ext cx="25146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/>
              <a:r>
                <a:rPr lang="en-US" sz="1600" b="1" dirty="0">
                  <a:latin typeface="Helvetica"/>
                </a:rPr>
                <a:t>Coil tubing Unit</a:t>
              </a:r>
            </a:p>
          </p:txBody>
        </p:sp>
      </p:grpSp>
      <p:pic>
        <p:nvPicPr>
          <p:cNvPr id="11" name="Picture 4" descr="Photo146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68871" y="1421919"/>
            <a:ext cx="2342885" cy="163101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6410" y="1315062"/>
            <a:ext cx="1539016" cy="419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1312486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2"/>
          <p:cNvSpPr txBox="1">
            <a:spLocks noGrp="1"/>
          </p:cNvSpPr>
          <p:nvPr/>
        </p:nvSpPr>
        <p:spPr bwMode="auto">
          <a:xfrm>
            <a:off x="6588125" y="6427788"/>
            <a:ext cx="21336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278ADF2-C7DD-4600-AEE2-183C7D195657}" type="slidenum">
              <a:rPr lang="en-IN" sz="1400">
                <a:cs typeface="Arial" panose="020B0604020202020204" pitchFamily="34" charset="0"/>
              </a:rPr>
              <a:pPr algn="r" eaLnBrk="1" hangingPunct="1"/>
              <a:t>34</a:t>
            </a:fld>
            <a:endParaRPr lang="en-IN" sz="1400">
              <a:cs typeface="Arial" panose="020B0604020202020204" pitchFamily="34" charset="0"/>
            </a:endParaRPr>
          </a:p>
        </p:txBody>
      </p:sp>
      <p:pic>
        <p:nvPicPr>
          <p:cNvPr id="46083" name="Picture 4" descr="Photo146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3352800" cy="2667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6084" name="Picture 2" descr="Photo13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86200"/>
            <a:ext cx="3352800" cy="2590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6086" name="TextBox 6"/>
          <p:cNvSpPr txBox="1">
            <a:spLocks noChangeArrowheads="1"/>
          </p:cNvSpPr>
          <p:nvPr/>
        </p:nvSpPr>
        <p:spPr bwMode="auto">
          <a:xfrm>
            <a:off x="1828800" y="6019800"/>
            <a:ext cx="17526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200" b="1">
                <a:cs typeface="Arial" panose="020B0604020202020204" pitchFamily="34" charset="0"/>
              </a:rPr>
              <a:t>Coiled Tubing Unit</a:t>
            </a:r>
          </a:p>
        </p:txBody>
      </p:sp>
      <p:sp>
        <p:nvSpPr>
          <p:cNvPr id="46087" name="TextBox 7"/>
          <p:cNvSpPr txBox="1">
            <a:spLocks noChangeArrowheads="1"/>
          </p:cNvSpPr>
          <p:nvPr/>
        </p:nvSpPr>
        <p:spPr bwMode="auto">
          <a:xfrm>
            <a:off x="2362200" y="3505200"/>
            <a:ext cx="129540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400" b="1">
                <a:cs typeface="Arial" panose="020B0604020202020204" pitchFamily="34" charset="0"/>
              </a:rPr>
              <a:t>Frac Unit</a:t>
            </a:r>
          </a:p>
        </p:txBody>
      </p:sp>
      <p:pic>
        <p:nvPicPr>
          <p:cNvPr id="46088" name="Picture 1" descr="DSC0378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962400"/>
            <a:ext cx="3505200" cy="23463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6089" name="Picture 3" descr="DSC0378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146175"/>
            <a:ext cx="3505200" cy="28162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6090" name="TextBox 10"/>
          <p:cNvSpPr txBox="1">
            <a:spLocks noChangeArrowheads="1"/>
          </p:cNvSpPr>
          <p:nvPr/>
        </p:nvSpPr>
        <p:spPr bwMode="auto">
          <a:xfrm>
            <a:off x="7620000" y="3657600"/>
            <a:ext cx="121920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400" b="1">
                <a:cs typeface="Arial" panose="020B0604020202020204" pitchFamily="34" charset="0"/>
              </a:rPr>
              <a:t>Frac Tanks</a:t>
            </a:r>
          </a:p>
        </p:txBody>
      </p:sp>
      <p:sp>
        <p:nvSpPr>
          <p:cNvPr id="46091" name="TextBox 11"/>
          <p:cNvSpPr txBox="1">
            <a:spLocks noChangeArrowheads="1"/>
          </p:cNvSpPr>
          <p:nvPr/>
        </p:nvSpPr>
        <p:spPr bwMode="auto">
          <a:xfrm>
            <a:off x="7696200" y="4038600"/>
            <a:ext cx="114300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400" b="1">
                <a:cs typeface="Arial" panose="020B0604020202020204" pitchFamily="34" charset="0"/>
              </a:rPr>
              <a:t>Frac Unit</a:t>
            </a:r>
          </a:p>
        </p:txBody>
      </p:sp>
      <p:sp>
        <p:nvSpPr>
          <p:cNvPr id="46092" name="TextBox 12"/>
          <p:cNvSpPr txBox="1">
            <a:spLocks noChangeArrowheads="1"/>
          </p:cNvSpPr>
          <p:nvPr/>
        </p:nvSpPr>
        <p:spPr bwMode="auto">
          <a:xfrm>
            <a:off x="3581400" y="1295400"/>
            <a:ext cx="1828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1600" b="1">
                <a:cs typeface="Arial" panose="020B0604020202020204" pitchFamily="34" charset="0"/>
              </a:rPr>
              <a:t>USING CTU TECHNOLOGY</a:t>
            </a:r>
          </a:p>
        </p:txBody>
      </p:sp>
      <p:sp>
        <p:nvSpPr>
          <p:cNvPr id="46093" name="TextBox 13"/>
          <p:cNvSpPr txBox="1">
            <a:spLocks noChangeArrowheads="1"/>
          </p:cNvSpPr>
          <p:nvPr/>
        </p:nvSpPr>
        <p:spPr bwMode="auto">
          <a:xfrm>
            <a:off x="3581400" y="4572000"/>
            <a:ext cx="1828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1600" b="1">
                <a:cs typeface="Arial" panose="020B0604020202020204" pitchFamily="34" charset="0"/>
              </a:rPr>
              <a:t>CONVENTIONAL FRAC UNIT</a:t>
            </a:r>
          </a:p>
        </p:txBody>
      </p:sp>
      <p:cxnSp>
        <p:nvCxnSpPr>
          <p:cNvPr id="15" name="Shape 14"/>
          <p:cNvCxnSpPr>
            <a:stCxn id="46092" idx="2"/>
          </p:cNvCxnSpPr>
          <p:nvPr/>
        </p:nvCxnSpPr>
        <p:spPr>
          <a:xfrm rot="5400000">
            <a:off x="3778250" y="1758950"/>
            <a:ext cx="596900" cy="838200"/>
          </a:xfrm>
          <a:prstGeom prst="bentConnector2">
            <a:avLst/>
          </a:prstGeom>
          <a:ln w="57150">
            <a:solidFill>
              <a:srgbClr val="FF0000"/>
            </a:solidFill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hape 15"/>
          <p:cNvCxnSpPr/>
          <p:nvPr/>
        </p:nvCxnSpPr>
        <p:spPr>
          <a:xfrm rot="5400000" flipH="1" flipV="1">
            <a:off x="4533900" y="3848100"/>
            <a:ext cx="609600" cy="838200"/>
          </a:xfrm>
          <a:prstGeom prst="bentConnector2">
            <a:avLst/>
          </a:prstGeom>
          <a:ln w="57150">
            <a:solidFill>
              <a:srgbClr val="002060"/>
            </a:solidFill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47625" cmpd="dbl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251520" y="111586"/>
            <a:ext cx="6837324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Hydro Fracturing </a:t>
            </a:r>
            <a:endParaRPr lang="en-US" sz="2400" b="1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798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Content Placeholder 2"/>
          <p:cNvSpPr>
            <a:spLocks noGrp="1"/>
          </p:cNvSpPr>
          <p:nvPr>
            <p:ph idx="4294967295"/>
          </p:nvPr>
        </p:nvSpPr>
        <p:spPr>
          <a:xfrm>
            <a:off x="395536" y="1052736"/>
            <a:ext cx="8011616" cy="128865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200"/>
              </a:spcBef>
              <a:buFontTx/>
              <a:buNone/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Once optimum well spacing &amp; completion design have been selected production &amp; operational facilities need to be designed. Individual well site setup will consist of the </a:t>
            </a: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following:</a:t>
            </a:r>
            <a:endParaRPr lang="en-US" sz="16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014" name="Title 1"/>
          <p:cNvSpPr txBox="1">
            <a:spLocks/>
          </p:cNvSpPr>
          <p:nvPr/>
        </p:nvSpPr>
        <p:spPr bwMode="auto">
          <a:xfrm>
            <a:off x="304800" y="381000"/>
            <a:ext cx="49609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99120" y="174625"/>
            <a:ext cx="6837324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Arial"/>
                <a:ea typeface="Arial"/>
                <a:cs typeface="Arial"/>
              </a:rPr>
              <a:t>Production Facilities Designing</a:t>
            </a:r>
            <a:endParaRPr lang="en-US" sz="2400" b="1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3754" y="2762097"/>
            <a:ext cx="3214710" cy="2467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2"/>
          <p:cNvSpPr>
            <a:spLocks noGrp="1"/>
          </p:cNvSpPr>
          <p:nvPr>
            <p:ph idx="4294967295"/>
          </p:nvPr>
        </p:nvSpPr>
        <p:spPr>
          <a:xfrm>
            <a:off x="403920" y="2420888"/>
            <a:ext cx="4888160" cy="331236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Prime </a:t>
            </a: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Mover Source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Electric Motor for running the down hole pump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Variable Speed Drive for motor control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Separators for Gas &amp; Water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Valves, pressure sensors/regulators &amp; instrumentation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Meters for gas and water measurement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Safety relief valves and bypass gas line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</a:pPr>
            <a:endParaRPr lang="en-US" sz="18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18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US" sz="18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99535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79512" y="1124744"/>
            <a:ext cx="82772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1600" b="1" dirty="0" smtClean="0">
                <a:solidFill>
                  <a:schemeClr val="tx1"/>
                </a:solidFill>
              </a:rPr>
              <a:t>Produced </a:t>
            </a:r>
            <a:r>
              <a:rPr lang="en-US" sz="1600" b="1" dirty="0">
                <a:solidFill>
                  <a:schemeClr val="tx1"/>
                </a:solidFill>
              </a:rPr>
              <a:t>water </a:t>
            </a:r>
            <a:r>
              <a:rPr lang="en-US" sz="1600" b="1" dirty="0" smtClean="0">
                <a:solidFill>
                  <a:schemeClr val="tx1"/>
                </a:solidFill>
              </a:rPr>
              <a:t>can be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utilized near </a:t>
            </a:r>
            <a:r>
              <a:rPr lang="en-US" sz="1600" b="1" dirty="0">
                <a:solidFill>
                  <a:schemeClr val="tx1"/>
                </a:solidFill>
              </a:rPr>
              <a:t>CBM well </a:t>
            </a:r>
            <a:r>
              <a:rPr lang="en-US" sz="1600" b="1" dirty="0" smtClean="0">
                <a:solidFill>
                  <a:schemeClr val="tx1"/>
                </a:solidFill>
              </a:rPr>
              <a:t>sites depending on the water quality</a:t>
            </a:r>
          </a:p>
          <a:p>
            <a:pPr algn="just">
              <a:lnSpc>
                <a:spcPct val="150000"/>
              </a:lnSpc>
              <a:defRPr/>
            </a:pPr>
            <a:endParaRPr lang="en-IN" sz="1600" b="1" dirty="0" smtClean="0">
              <a:solidFill>
                <a:schemeClr val="tx1"/>
              </a:solidFill>
            </a:endParaRPr>
          </a:p>
          <a:p>
            <a:pPr marL="631825" lvl="1" indent="-17462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1"/>
                </a:solidFill>
              </a:rPr>
              <a:t>Agricultural Use		: 	Irrigation, Livestock watering</a:t>
            </a:r>
          </a:p>
          <a:p>
            <a:pPr marL="631825" lvl="1" indent="-17462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1"/>
                </a:solidFill>
              </a:rPr>
              <a:t>Surface Discharge	: 	Discharged into nearby River, Streams, etc.</a:t>
            </a:r>
            <a:endParaRPr lang="en-IN" sz="1600" b="1" dirty="0" smtClean="0">
              <a:solidFill>
                <a:schemeClr val="tx1"/>
              </a:solidFill>
            </a:endParaRPr>
          </a:p>
          <a:p>
            <a:pPr marL="631825" lvl="1" indent="-17462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1"/>
                </a:solidFill>
              </a:rPr>
              <a:t>Use for Drilling &amp; HF	: 	Produced water can be stored in the water pits at 						</a:t>
            </a:r>
            <a:r>
              <a:rPr lang="en-US" sz="1600" b="1" smtClean="0">
                <a:solidFill>
                  <a:schemeClr val="tx1"/>
                </a:solidFill>
              </a:rPr>
              <a:t>	site </a:t>
            </a:r>
            <a:r>
              <a:rPr lang="en-US" sz="1600" b="1" dirty="0" smtClean="0">
                <a:solidFill>
                  <a:schemeClr val="tx1"/>
                </a:solidFill>
              </a:rPr>
              <a:t>and can be directly used for carrying out 							  	drilling and Hydro-fracturing jobs in the wells.</a:t>
            </a:r>
            <a:endParaRPr lang="en-IN" sz="1600" b="1" dirty="0" smtClean="0">
              <a:solidFill>
                <a:schemeClr val="tx1"/>
              </a:solidFill>
            </a:endParaRPr>
          </a:p>
          <a:p>
            <a:pPr marL="631825" lvl="1" indent="-17462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1"/>
                </a:solidFill>
              </a:rPr>
              <a:t>Public Water Use	: 	Domestic use, Municipal water supply (potable 							use and non-potable use)</a:t>
            </a:r>
            <a:endParaRPr lang="en-IN" sz="1600" b="1" dirty="0" smtClean="0">
              <a:solidFill>
                <a:schemeClr val="tx1"/>
              </a:solidFill>
            </a:endParaRPr>
          </a:p>
          <a:p>
            <a:pPr marL="631825" lvl="1" indent="-17462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1"/>
                </a:solidFill>
              </a:rPr>
              <a:t>Industrial Use		:	Dust control, Power Generation</a:t>
            </a:r>
            <a:endParaRPr lang="en-IN" sz="1600" b="1" dirty="0" smtClean="0">
              <a:solidFill>
                <a:schemeClr val="tx1"/>
              </a:solidFill>
            </a:endParaRPr>
          </a:p>
          <a:p>
            <a:pPr marL="631825" lvl="1" indent="-17462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1"/>
                </a:solidFill>
              </a:rPr>
              <a:t>Injection			: 	Underground Injection</a:t>
            </a:r>
            <a:endParaRPr lang="en-IN" sz="1600" b="1" dirty="0" smtClean="0">
              <a:solidFill>
                <a:schemeClr val="tx1"/>
              </a:solidFill>
            </a:endParaRPr>
          </a:p>
          <a:p>
            <a:pPr marL="631825" lvl="1" indent="-17462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1600" b="1" dirty="0" smtClean="0">
                <a:solidFill>
                  <a:schemeClr val="tx1"/>
                </a:solidFill>
              </a:rPr>
              <a:t>Impoundments 		: 	Wildlife watering, Fisheries/fish ponds, Recharge, &amp; Infiltration 			Evaporation ponds</a:t>
            </a:r>
            <a:endParaRPr lang="en-IN" sz="1600" b="1" dirty="0" smtClean="0">
              <a:solidFill>
                <a:schemeClr val="tx1"/>
              </a:solidFill>
            </a:endParaRPr>
          </a:p>
          <a:p>
            <a:pPr marL="631825" lvl="1" indent="-174625" algn="just">
              <a:lnSpc>
                <a:spcPct val="150000"/>
              </a:lnSpc>
              <a:buFont typeface="Arial" pitchFamily="34" charset="0"/>
              <a:buChar char="•"/>
            </a:pPr>
            <a:endParaRPr lang="en-US" sz="1600" b="1" dirty="0" smtClean="0">
              <a:solidFill>
                <a:schemeClr val="tx1"/>
              </a:solidFill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79512" y="188640"/>
            <a:ext cx="7488832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400" b="1" dirty="0" smtClean="0">
                <a:latin typeface="+mj-lt"/>
              </a:rPr>
              <a:t>Water Management - Treatment </a:t>
            </a:r>
            <a:r>
              <a:rPr lang="en-US" sz="2400" b="1" dirty="0">
                <a:latin typeface="+mj-lt"/>
              </a:rPr>
              <a:t>and </a:t>
            </a:r>
            <a:r>
              <a:rPr lang="en-US" sz="2400" b="1" dirty="0" smtClean="0">
                <a:latin typeface="+mj-lt"/>
              </a:rPr>
              <a:t>Disposal Challenge</a:t>
            </a:r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00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 txBox="1">
            <a:spLocks/>
          </p:cNvSpPr>
          <p:nvPr/>
        </p:nvSpPr>
        <p:spPr bwMode="auto">
          <a:xfrm>
            <a:off x="373063" y="381000"/>
            <a:ext cx="6408737" cy="561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49155" name="Picture 6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76400"/>
            <a:ext cx="6324600" cy="262731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9156" name="Text Box 7"/>
          <p:cNvSpPr txBox="1">
            <a:spLocks noChangeArrowheads="1"/>
          </p:cNvSpPr>
          <p:nvPr/>
        </p:nvSpPr>
        <p:spPr bwMode="auto">
          <a:xfrm>
            <a:off x="457200" y="5073650"/>
            <a:ext cx="807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800000"/>
              </a:buClr>
              <a:buFont typeface="Wingdings" panose="05000000000000000000" pitchFamily="2" charset="2"/>
              <a:buChar char="Ø"/>
            </a:pPr>
            <a:r>
              <a:rPr lang="en-US" b="1" dirty="0">
                <a:latin typeface="Calibri" panose="020F0502020204030204" pitchFamily="34" charset="0"/>
              </a:rPr>
              <a:t>Each CBM well, GGS, Satellite and Main Compressor Stations, Metering System and Power Generation </a:t>
            </a:r>
            <a:r>
              <a:rPr lang="en-US" b="1" dirty="0" smtClean="0">
                <a:latin typeface="Calibri" panose="020F0502020204030204" pitchFamily="34" charset="0"/>
              </a:rPr>
              <a:t>are </a:t>
            </a:r>
            <a:r>
              <a:rPr lang="en-US" b="1" dirty="0">
                <a:latin typeface="Calibri" panose="020F0502020204030204" pitchFamily="34" charset="0"/>
              </a:rPr>
              <a:t>automated through SCADA.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9512" y="176559"/>
            <a:ext cx="7268033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Field Automation</a:t>
            </a:r>
            <a:endParaRPr lang="en-US" sz="24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033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305800" cy="495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Social: Local population dynamics </a:t>
            </a:r>
          </a:p>
          <a:p>
            <a:pPr lvl="1"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Effective CSR Programs</a:t>
            </a:r>
          </a:p>
          <a:p>
            <a:pPr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Environmental: As such CBM operations are  easy on environment</a:t>
            </a:r>
          </a:p>
          <a:p>
            <a:pPr lvl="1"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CBM reservoirs are normal to sub-hydrostatic &amp; call for low pressure operations</a:t>
            </a:r>
          </a:p>
          <a:p>
            <a:pPr lvl="1"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Existing regulations need relook</a:t>
            </a:r>
          </a:p>
          <a:p>
            <a:pPr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Logistical: Generally all CBM operations occur in the frontier areas</a:t>
            </a:r>
          </a:p>
          <a:p>
            <a:pPr lvl="1"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CBM requires drilling of very large number of wells and setting up required surface facilities</a:t>
            </a:r>
          </a:p>
          <a:p>
            <a:pPr lvl="1"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Extensive logistics needed due to zero or very low infrastructure</a:t>
            </a:r>
          </a:p>
          <a:p>
            <a:pPr>
              <a:lnSpc>
                <a:spcPct val="100000"/>
              </a:lnSpc>
            </a:pPr>
            <a:endParaRPr lang="en-US" sz="18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sz="18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sz="18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sz="18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2">
              <a:lnSpc>
                <a:spcPct val="100000"/>
              </a:lnSpc>
              <a:buFontTx/>
              <a:buNone/>
            </a:pPr>
            <a:endParaRPr lang="en-US" sz="18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2">
              <a:lnSpc>
                <a:spcPct val="100000"/>
              </a:lnSpc>
            </a:pPr>
            <a:endParaRPr lang="en-US" sz="18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2">
              <a:lnSpc>
                <a:spcPct val="100000"/>
              </a:lnSpc>
              <a:buFontTx/>
              <a:buNone/>
            </a:pPr>
            <a:endParaRPr lang="en-US" sz="18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188640"/>
            <a:ext cx="7268033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2300" b="1" dirty="0" smtClean="0">
                <a:solidFill>
                  <a:schemeClr val="bg1"/>
                </a:solidFill>
                <a:latin typeface="Calibri" pitchFamily="34" charset="0"/>
              </a:rPr>
              <a:t>Social, Environmental &amp; Logistical Challenges</a:t>
            </a:r>
            <a:endParaRPr lang="en-US" sz="23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443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0D2261-B30A-4493-94F0-328140A4503C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143000"/>
            <a:ext cx="3962400" cy="409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685800" y="5392737"/>
            <a:ext cx="8001000" cy="60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  <a:latin typeface="Calibri" pitchFamily="34" charset="0"/>
              </a:rPr>
              <a:t> Almost all the CBM blocks in India are located in frontier areas</a:t>
            </a:r>
          </a:p>
          <a:p>
            <a:pPr>
              <a:buFont typeface="Arial" pitchFamily="34" charset="0"/>
              <a:buChar char="•"/>
            </a:pPr>
            <a:r>
              <a:rPr lang="en-US" b="1" dirty="0">
                <a:solidFill>
                  <a:schemeClr val="tx1"/>
                </a:solidFill>
                <a:latin typeface="Calibri" pitchFamily="34" charset="0"/>
              </a:rPr>
              <a:t> No CBM gas transportation infrastructure developed</a:t>
            </a:r>
            <a:endParaRPr lang="en-US" b="1" dirty="0">
              <a:solidFill>
                <a:schemeClr val="tx1"/>
              </a:solidFill>
              <a:latin typeface="Helvetica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142984"/>
            <a:ext cx="403776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95536" y="238818"/>
            <a:ext cx="7240488" cy="430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CBM Exploitation : </a:t>
            </a:r>
            <a:r>
              <a:rPr lang="en-US" sz="2200" b="1" dirty="0">
                <a:solidFill>
                  <a:schemeClr val="bg1"/>
                </a:solidFill>
                <a:latin typeface="+mj-lt"/>
                <a:ea typeface="Arial"/>
                <a:cs typeface="Arial"/>
              </a:rPr>
              <a:t>CBM Evacuation </a:t>
            </a:r>
            <a:r>
              <a:rPr lang="en-US" sz="2200" b="1" dirty="0" smtClean="0">
                <a:solidFill>
                  <a:schemeClr val="bg1"/>
                </a:solidFill>
                <a:latin typeface="+mj-lt"/>
                <a:ea typeface="Arial"/>
                <a:cs typeface="Arial"/>
              </a:rPr>
              <a:t>Challenges</a:t>
            </a:r>
            <a:endParaRPr lang="en-IN" sz="2200" b="1" dirty="0">
              <a:solidFill>
                <a:schemeClr val="bg1"/>
              </a:solidFill>
              <a:latin typeface="+mj-lt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423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04"/>
          <p:cNvSpPr txBox="1">
            <a:spLocks noGrp="1" noChangeArrowheads="1"/>
          </p:cNvSpPr>
          <p:nvPr>
            <p:ph idx="1"/>
          </p:nvPr>
        </p:nvSpPr>
        <p:spPr bwMode="auto">
          <a:xfrm>
            <a:off x="428596" y="1214422"/>
            <a:ext cx="3711356" cy="1058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28600" indent="-228600" algn="just">
              <a:buFont typeface="Wingdings" pitchFamily="2" charset="2"/>
              <a:buChar char="Ø"/>
            </a:pPr>
            <a:r>
              <a:rPr lang="en-US" sz="1400" b="1" dirty="0">
                <a:solidFill>
                  <a:schemeClr val="tx1"/>
                </a:solidFill>
                <a:latin typeface="Calibri" pitchFamily="34" charset="0"/>
              </a:rPr>
              <a:t>33 Blocks CBM </a:t>
            </a: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</a:rPr>
              <a:t>&amp; 62 TCF Resource potential</a:t>
            </a:r>
            <a:endParaRPr lang="en-US" sz="1400" b="1" dirty="0">
              <a:solidFill>
                <a:schemeClr val="tx1"/>
              </a:solidFill>
              <a:latin typeface="Calibri" pitchFamily="34" charset="0"/>
            </a:endParaRPr>
          </a:p>
          <a:p>
            <a:pPr marL="228600" indent="-228600" algn="just">
              <a:buFont typeface="Wingdings" pitchFamily="2" charset="2"/>
              <a:buChar char="Ø"/>
            </a:pPr>
            <a:r>
              <a:rPr lang="en-US" sz="1400" b="1" dirty="0">
                <a:solidFill>
                  <a:schemeClr val="tx1"/>
                </a:solidFill>
                <a:latin typeface="Calibri" pitchFamily="34" charset="0"/>
              </a:rPr>
              <a:t>Main operators </a:t>
            </a: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</a:rPr>
              <a:t>are Reliance Industries, Deep Industries, </a:t>
            </a:r>
            <a:r>
              <a:rPr lang="en-US" sz="1400" b="1" dirty="0">
                <a:solidFill>
                  <a:schemeClr val="tx1"/>
                </a:solidFill>
                <a:latin typeface="Calibri" pitchFamily="34" charset="0"/>
              </a:rPr>
              <a:t>Essar, </a:t>
            </a: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</a:rPr>
              <a:t>ONGC</a:t>
            </a:r>
            <a:r>
              <a:rPr lang="en-US" sz="1400" b="1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</a:rPr>
              <a:t>Great Eastern, and others</a:t>
            </a:r>
            <a:endParaRPr lang="en-US" sz="14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42910" y="2428868"/>
            <a:ext cx="3200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i="1" dirty="0">
                <a:solidFill>
                  <a:srgbClr val="0033CC"/>
                </a:solidFill>
                <a:latin typeface="Times New Roman" pitchFamily="18" charset="0"/>
              </a:rPr>
              <a:t>CBM Blocks awarded  till date</a:t>
            </a:r>
          </a:p>
        </p:txBody>
      </p:sp>
      <p:graphicFrame>
        <p:nvGraphicFramePr>
          <p:cNvPr id="8" name="Group 63"/>
          <p:cNvGraphicFramePr>
            <a:graphicFrameLocks noGrp="1"/>
          </p:cNvGraphicFramePr>
          <p:nvPr/>
        </p:nvGraphicFramePr>
        <p:xfrm>
          <a:off x="714348" y="2714620"/>
          <a:ext cx="3276600" cy="3352800"/>
        </p:xfrm>
        <a:graphic>
          <a:graphicData uri="http://schemas.openxmlformats.org/drawingml/2006/table">
            <a:tbl>
              <a:tblPr/>
              <a:tblGrid>
                <a:gridCol w="1423988"/>
                <a:gridCol w="868362"/>
                <a:gridCol w="984250"/>
              </a:tblGrid>
              <a:tr h="350838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State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No. of Blocks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Area (Sq.Km)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West Bengal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1308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Jharkhand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2454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Madhya Pradesh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3701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Rajasthan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3972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Chattisgarh</a:t>
                      </a:r>
                      <a:endParaRPr kumimoji="0" lang="en-IN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1917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Andhra Pradesh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1136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Maharashtra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503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Gujarat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790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Orissa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766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Tamil Nadu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766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Assam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113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kumimoji="0" lang="en-IN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kumimoji="0" lang="en-IN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N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17,246</a:t>
                      </a:r>
                      <a:endParaRPr kumimoji="0" lang="en-IN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500430" y="5857892"/>
            <a:ext cx="1676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200" b="1" i="1" dirty="0">
                <a:solidFill>
                  <a:srgbClr val="FF3300"/>
                </a:solidFill>
                <a:latin typeface="Helvetica"/>
              </a:rPr>
              <a:t>* Source: DGH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0075" y="1071546"/>
            <a:ext cx="473392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98295" y="123619"/>
            <a:ext cx="6629400" cy="512762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2400" b="1" dirty="0" smtClean="0">
                <a:solidFill>
                  <a:schemeClr val="bg1"/>
                </a:solidFill>
                <a:ea typeface="Microsoft YaHei" pitchFamily="34" charset="-122"/>
              </a:rPr>
              <a:t>India </a:t>
            </a:r>
            <a:r>
              <a:rPr lang="en-US" sz="2400" b="1" dirty="0">
                <a:solidFill>
                  <a:schemeClr val="bg1"/>
                </a:solidFill>
                <a:ea typeface="Microsoft YaHei" pitchFamily="34" charset="-122"/>
              </a:rPr>
              <a:t>CBM- Update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948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 descr="Graphic1"/>
          <p:cNvPicPr>
            <a:picLocks noChangeAspect="1" noChangeArrowheads="1"/>
          </p:cNvPicPr>
          <p:nvPr/>
        </p:nvPicPr>
        <p:blipFill>
          <a:blip r:embed="rId3" cstate="print">
            <a:lum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23" t="223"/>
          <a:stretch>
            <a:fillRect/>
          </a:stretch>
        </p:blipFill>
        <p:spPr bwMode="auto">
          <a:xfrm>
            <a:off x="6588125" y="1341438"/>
            <a:ext cx="2459038" cy="47148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2227" name="Rectangle 1"/>
          <p:cNvSpPr>
            <a:spLocks noChangeArrowheads="1"/>
          </p:cNvSpPr>
          <p:nvPr/>
        </p:nvSpPr>
        <p:spPr bwMode="auto">
          <a:xfrm>
            <a:off x="251520" y="1160249"/>
            <a:ext cx="5976938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114300" indent="-114300" eaLnBrk="0" hangingPunct="0"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36538" indent="-236538" algn="just" eaLnBrk="1" hangingPunct="1">
              <a:lnSpc>
                <a:spcPct val="150000"/>
              </a:lnSpc>
              <a:buFontTx/>
              <a:buChar char="•"/>
            </a:pPr>
            <a:r>
              <a:rPr lang="en-US" b="1" dirty="0" err="1">
                <a:latin typeface="Calibri" panose="020F0502020204030204" pitchFamily="34" charset="0"/>
                <a:cs typeface="Arial" panose="020B0604020202020204" pitchFamily="34" charset="0"/>
              </a:rPr>
              <a:t>Coalbed</a:t>
            </a:r>
            <a:r>
              <a:rPr lang="en-US" b="1" dirty="0">
                <a:latin typeface="Calibri" panose="020F0502020204030204" pitchFamily="34" charset="0"/>
                <a:cs typeface="Arial" panose="020B0604020202020204" pitchFamily="34" charset="0"/>
              </a:rPr>
              <a:t> methane is a technology play that requires reservoir understanding and appropriate technology for all phases of prospect evaluation and field development.</a:t>
            </a:r>
          </a:p>
          <a:p>
            <a:pPr marL="236538" indent="-236538" algn="just" eaLnBrk="1" hangingPunct="1">
              <a:lnSpc>
                <a:spcPct val="150000"/>
              </a:lnSpc>
            </a:pPr>
            <a:endParaRPr lang="en-US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36538" indent="-236538" algn="just" eaLnBrk="1" hangingPunct="1">
              <a:lnSpc>
                <a:spcPct val="150000"/>
              </a:lnSpc>
              <a:buFontTx/>
              <a:buChar char="•"/>
            </a:pPr>
            <a:r>
              <a:rPr lang="en-US" b="1" dirty="0">
                <a:latin typeface="Calibri" panose="020F0502020204030204" pitchFamily="34" charset="0"/>
              </a:rPr>
              <a:t>Drilling, completing and producing of large </a:t>
            </a:r>
            <a:r>
              <a:rPr lang="en-US" b="1" dirty="0" smtClean="0">
                <a:latin typeface="Calibri" panose="020F0502020204030204" pitchFamily="34" charset="0"/>
              </a:rPr>
              <a:t>no. </a:t>
            </a:r>
            <a:r>
              <a:rPr lang="en-US" b="1" dirty="0">
                <a:latin typeface="Calibri" panose="020F0502020204030204" pitchFamily="34" charset="0"/>
              </a:rPr>
              <a:t>of wells at low cost using innovative techniques </a:t>
            </a:r>
            <a:r>
              <a:rPr lang="en-US" b="1" dirty="0" smtClean="0">
                <a:latin typeface="Calibri" panose="020F0502020204030204" pitchFamily="34" charset="0"/>
              </a:rPr>
              <a:t>always </a:t>
            </a:r>
            <a:r>
              <a:rPr lang="en-US" b="1" dirty="0">
                <a:latin typeface="Calibri" panose="020F0502020204030204" pitchFamily="34" charset="0"/>
              </a:rPr>
              <a:t>remains a challenge.</a:t>
            </a:r>
          </a:p>
          <a:p>
            <a:pPr marL="236538" indent="-236538" algn="just" eaLnBrk="1" hangingPunct="1">
              <a:lnSpc>
                <a:spcPct val="150000"/>
              </a:lnSpc>
            </a:pPr>
            <a:endParaRPr lang="en-US" b="1" dirty="0">
              <a:latin typeface="Calibri" panose="020F0502020204030204" pitchFamily="34" charset="0"/>
            </a:endParaRPr>
          </a:p>
          <a:p>
            <a:pPr marL="236538" indent="-236538" algn="just" eaLnBrk="1" hangingPunct="1">
              <a:lnSpc>
                <a:spcPct val="150000"/>
              </a:lnSpc>
              <a:buFontTx/>
              <a:buChar char="•"/>
            </a:pP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CBM Reservoirs are generally water saturated &amp; require dewatering and  gas production takes time to commence.</a:t>
            </a:r>
          </a:p>
          <a:p>
            <a:pPr marL="236538" indent="-236538" algn="just" eaLnBrk="1" hangingPunct="1">
              <a:spcBef>
                <a:spcPts val="600"/>
              </a:spcBef>
              <a:buClr>
                <a:srgbClr val="800000"/>
              </a:buClr>
              <a:buSzPct val="105000"/>
            </a:pP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</a:rPr>
              <a:t>		</a:t>
            </a:r>
          </a:p>
          <a:p>
            <a:pPr algn="just" eaLnBrk="1" hangingPunct="1">
              <a:spcBef>
                <a:spcPts val="600"/>
              </a:spcBef>
              <a:buClr>
                <a:srgbClr val="800000"/>
              </a:buClr>
              <a:buSzPct val="105000"/>
            </a:pPr>
            <a:r>
              <a:rPr lang="en-US" b="1" dirty="0">
                <a:solidFill>
                  <a:srgbClr val="C00000"/>
                </a:solidFill>
                <a:latin typeface="Calibri" panose="020F0502020204030204" pitchFamily="34" charset="0"/>
              </a:rPr>
              <a:t>	CBM, therefore is a game of patience and perseverance</a:t>
            </a:r>
            <a:endParaRPr lang="en-US" b="1" dirty="0">
              <a:latin typeface="Calibri" panose="020F0502020204030204" pitchFamily="34" charset="0"/>
            </a:endParaRPr>
          </a:p>
          <a:p>
            <a:pPr algn="just" eaLnBrk="1" hangingPunct="1">
              <a:lnSpc>
                <a:spcPct val="150000"/>
              </a:lnSpc>
              <a:buFontTx/>
              <a:buChar char="•"/>
            </a:pPr>
            <a:endParaRPr lang="en-US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</a:pPr>
            <a:endParaRPr lang="en-US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1000" y="495300"/>
            <a:ext cx="609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en-US" sz="2400" b="1" kern="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81000" y="212725"/>
            <a:ext cx="7056784" cy="511175"/>
          </a:xfrm>
          <a:prstGeom prst="rect">
            <a:avLst/>
          </a:prstGeo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ctr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1950" b="1" dirty="0" smtClean="0">
                <a:solidFill>
                  <a:schemeClr val="bg1"/>
                </a:solidFill>
                <a:latin typeface="Arial"/>
                <a:ea typeface="Arial"/>
                <a:cs typeface="Arial"/>
              </a:rPr>
              <a:t>Conclusions</a:t>
            </a:r>
            <a:endParaRPr lang="en-US" sz="1950" b="1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64218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9A249BD-6A26-444E-9532-432E6ADC573F}" type="slidenum">
              <a:rPr lang="en-IN" smtClean="0"/>
              <a:pPr>
                <a:defRPr/>
              </a:pPr>
              <a:t>41</a:t>
            </a:fld>
            <a:endParaRPr lang="en-IN"/>
          </a:p>
        </p:txBody>
      </p:sp>
      <p:sp>
        <p:nvSpPr>
          <p:cNvPr id="3" name="TextBox 2"/>
          <p:cNvSpPr txBox="1"/>
          <p:nvPr/>
        </p:nvSpPr>
        <p:spPr>
          <a:xfrm>
            <a:off x="1547664" y="2636912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+mn-lt"/>
              </a:rPr>
              <a:t>THANK YOU</a:t>
            </a:r>
            <a:endParaRPr lang="en-US" sz="40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210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522" name="Rectangle 2"/>
          <p:cNvSpPr>
            <a:spLocks noChangeArrowheads="1"/>
          </p:cNvSpPr>
          <p:nvPr/>
        </p:nvSpPr>
        <p:spPr bwMode="auto">
          <a:xfrm>
            <a:off x="381000" y="332656"/>
            <a:ext cx="5631160" cy="43204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2400" b="1" dirty="0" smtClean="0">
                <a:latin typeface="+mj-lt"/>
              </a:rPr>
              <a:t>Methane Generation &amp; Storage</a:t>
            </a:r>
            <a:endParaRPr lang="en-US" sz="2400" b="1" dirty="0">
              <a:latin typeface="+mj-lt"/>
            </a:endParaRPr>
          </a:p>
        </p:txBody>
      </p:sp>
      <p:sp>
        <p:nvSpPr>
          <p:cNvPr id="1131523" name="Text Box 3"/>
          <p:cNvSpPr txBox="1">
            <a:spLocks noChangeArrowheads="1"/>
          </p:cNvSpPr>
          <p:nvPr/>
        </p:nvSpPr>
        <p:spPr bwMode="auto">
          <a:xfrm>
            <a:off x="209550" y="4838700"/>
            <a:ext cx="8553450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sz="1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Methane 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is associated with all coals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A 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tonne of coal can hold 4 to 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20 cubic meters 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of 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CBM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Higher 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gas content of 30 to 40 cubic 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meters </a:t>
            </a:r>
            <a:r>
              <a:rPr lang="en-US" sz="1600" b="1" dirty="0">
                <a:solidFill>
                  <a:schemeClr val="tx1"/>
                </a:solidFill>
                <a:latin typeface="+mj-lt"/>
              </a:rPr>
              <a:t>are also reported in the US coal 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basins</a:t>
            </a: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46100" y="1052513"/>
            <a:ext cx="8001000" cy="3500437"/>
            <a:chOff x="384" y="1779"/>
            <a:chExt cx="5040" cy="2205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422" y="1920"/>
              <a:ext cx="3617" cy="1638"/>
              <a:chOff x="-48" y="1482"/>
              <a:chExt cx="5328" cy="2255"/>
            </a:xfrm>
          </p:grpSpPr>
          <p:sp>
            <p:nvSpPr>
              <p:cNvPr id="1131526" name="Rectangle 6" descr="Stationery"/>
              <p:cNvSpPr>
                <a:spLocks noChangeArrowheads="1"/>
              </p:cNvSpPr>
              <p:nvPr/>
            </p:nvSpPr>
            <p:spPr bwMode="auto">
              <a:xfrm>
                <a:off x="1680" y="1958"/>
                <a:ext cx="1872" cy="1776"/>
              </a:xfrm>
              <a:prstGeom prst="rect">
                <a:avLst/>
              </a:pr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25724" dir="8100000" algn="ctr" rotWithShape="0">
                  <a:srgbClr val="FFCC99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 b="1" dirty="0"/>
              </a:p>
            </p:txBody>
          </p:sp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1728" y="2926"/>
                <a:ext cx="1776" cy="492"/>
                <a:chOff x="1728" y="2926"/>
                <a:chExt cx="1776" cy="492"/>
              </a:xfrm>
            </p:grpSpPr>
            <p:grpSp>
              <p:nvGrpSpPr>
                <p:cNvPr id="5" name="Group 8"/>
                <p:cNvGrpSpPr>
                  <a:grpSpLocks/>
                </p:cNvGrpSpPr>
                <p:nvPr/>
              </p:nvGrpSpPr>
              <p:grpSpPr bwMode="auto">
                <a:xfrm>
                  <a:off x="2544" y="2928"/>
                  <a:ext cx="960" cy="490"/>
                  <a:chOff x="2544" y="2928"/>
                  <a:chExt cx="960" cy="490"/>
                </a:xfrm>
              </p:grpSpPr>
              <p:graphicFrame>
                <p:nvGraphicFramePr>
                  <p:cNvPr id="1027" name="Object 3" descr="Stationery"/>
                  <p:cNvGraphicFramePr>
                    <a:graphicFrameLocks noChangeAspect="1"/>
                  </p:cNvGraphicFramePr>
                  <p:nvPr/>
                </p:nvGraphicFramePr>
                <p:xfrm>
                  <a:off x="2738" y="3125"/>
                  <a:ext cx="608" cy="293"/>
                </p:xfrm>
                <a:graphic>
                  <a:graphicData uri="http://schemas.openxmlformats.org/presentationml/2006/ole">
                    <p:oleObj spid="_x0000_s37890" name="Clip" r:id="rId4" imgW="5614988" imgH="3162300" progId="">
                      <p:embed/>
                    </p:oleObj>
                  </a:graphicData>
                </a:graphic>
              </p:graphicFrame>
              <p:sp>
                <p:nvSpPr>
                  <p:cNvPr id="1057" name="Rectangle 10" descr="Stationery"/>
                  <p:cNvSpPr>
                    <a:spLocks noChangeArrowheads="1"/>
                  </p:cNvSpPr>
                  <p:nvPr/>
                </p:nvSpPr>
                <p:spPr bwMode="auto">
                  <a:xfrm>
                    <a:off x="2544" y="2928"/>
                    <a:ext cx="960" cy="341"/>
                  </a:xfrm>
                  <a:prstGeom prst="rect">
                    <a:avLst/>
                  </a:prstGeom>
                  <a:blipFill dpi="0" rotWithShape="0">
                    <a:blip r:embed="rId3" cstate="print"/>
                    <a:srcRect/>
                    <a:tile tx="0" ty="0" sx="100000" sy="100000" flip="none" algn="tl"/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b="1" dirty="0"/>
                  </a:p>
                </p:txBody>
              </p:sp>
            </p:grpSp>
            <p:grpSp>
              <p:nvGrpSpPr>
                <p:cNvPr id="6" name="Group 11"/>
                <p:cNvGrpSpPr>
                  <a:grpSpLocks/>
                </p:cNvGrpSpPr>
                <p:nvPr/>
              </p:nvGrpSpPr>
              <p:grpSpPr bwMode="auto">
                <a:xfrm>
                  <a:off x="1728" y="2926"/>
                  <a:ext cx="1611" cy="477"/>
                  <a:chOff x="1728" y="2926"/>
                  <a:chExt cx="1611" cy="477"/>
                </a:xfrm>
              </p:grpSpPr>
              <p:grpSp>
                <p:nvGrpSpPr>
                  <p:cNvPr id="7" name="Group 12" descr="Stationery"/>
                  <p:cNvGrpSpPr>
                    <a:grpSpLocks/>
                  </p:cNvGrpSpPr>
                  <p:nvPr/>
                </p:nvGrpSpPr>
                <p:grpSpPr bwMode="auto">
                  <a:xfrm>
                    <a:off x="1728" y="2926"/>
                    <a:ext cx="960" cy="477"/>
                    <a:chOff x="336" y="1680"/>
                    <a:chExt cx="1728" cy="806"/>
                  </a:xfrm>
                </p:grpSpPr>
                <p:graphicFrame>
                  <p:nvGraphicFramePr>
                    <p:cNvPr id="1026" name="Object 2" descr="Stationery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710" y="1991"/>
                    <a:ext cx="1092" cy="495"/>
                  </p:xfrm>
                  <a:graphic>
                    <a:graphicData uri="http://schemas.openxmlformats.org/presentationml/2006/ole">
                      <p:oleObj spid="_x0000_s37891" name="Clip" r:id="rId5" imgW="5614988" imgH="3162300" progId="">
                        <p:embed/>
                      </p:oleObj>
                    </a:graphicData>
                  </a:graphic>
                </p:graphicFrame>
                <p:sp>
                  <p:nvSpPr>
                    <p:cNvPr id="1056" name="Rectangle 14" descr="Stationery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6" y="1680"/>
                      <a:ext cx="1728" cy="576"/>
                    </a:xfrm>
                    <a:prstGeom prst="rect">
                      <a:avLst/>
                    </a:prstGeom>
                    <a:blipFill dpi="0" rotWithShape="0">
                      <a:blip r:embed="rId3" cstate="print"/>
                      <a:srcRect/>
                      <a:tile tx="0" ty="0" sx="100000" sy="100000" flip="none" algn="tl"/>
                    </a:blip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 b="1" dirty="0"/>
                    </a:p>
                  </p:txBody>
                </p:sp>
              </p:grpSp>
              <p:sp>
                <p:nvSpPr>
                  <p:cNvPr id="1055" name="Rectangle 15" descr="Stationery"/>
                  <p:cNvSpPr>
                    <a:spLocks noChangeArrowheads="1"/>
                  </p:cNvSpPr>
                  <p:nvPr/>
                </p:nvSpPr>
                <p:spPr bwMode="auto">
                  <a:xfrm>
                    <a:off x="1869" y="3063"/>
                    <a:ext cx="1470" cy="187"/>
                  </a:xfrm>
                  <a:prstGeom prst="rect">
                    <a:avLst/>
                  </a:prstGeom>
                  <a:blipFill dpi="0" rotWithShape="0">
                    <a:blip r:embed="rId3" cstate="print"/>
                    <a:srcRect/>
                    <a:tile tx="0" ty="0" sx="100000" sy="100000" flip="none" algn="tl"/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 b="1" dirty="0"/>
                  </a:p>
                </p:txBody>
              </p:sp>
            </p:grpSp>
          </p:grpSp>
          <p:sp>
            <p:nvSpPr>
              <p:cNvPr id="1041" name="Freeform 16" descr="Stationery"/>
              <p:cNvSpPr>
                <a:spLocks/>
              </p:cNvSpPr>
              <p:nvPr/>
            </p:nvSpPr>
            <p:spPr bwMode="auto">
              <a:xfrm>
                <a:off x="1680" y="1482"/>
                <a:ext cx="1872" cy="480"/>
              </a:xfrm>
              <a:custGeom>
                <a:avLst/>
                <a:gdLst>
                  <a:gd name="T0" fmla="*/ 0 w 1872"/>
                  <a:gd name="T1" fmla="*/ 480 h 480"/>
                  <a:gd name="T2" fmla="*/ 336 w 1872"/>
                  <a:gd name="T3" fmla="*/ 192 h 480"/>
                  <a:gd name="T4" fmla="*/ 384 w 1872"/>
                  <a:gd name="T5" fmla="*/ 0 h 480"/>
                  <a:gd name="T6" fmla="*/ 576 w 1872"/>
                  <a:gd name="T7" fmla="*/ 192 h 480"/>
                  <a:gd name="T8" fmla="*/ 960 w 1872"/>
                  <a:gd name="T9" fmla="*/ 240 h 480"/>
                  <a:gd name="T10" fmla="*/ 1296 w 1872"/>
                  <a:gd name="T11" fmla="*/ 48 h 480"/>
                  <a:gd name="T12" fmla="*/ 1872 w 1872"/>
                  <a:gd name="T13" fmla="*/ 480 h 4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72"/>
                  <a:gd name="T22" fmla="*/ 0 h 480"/>
                  <a:gd name="T23" fmla="*/ 1872 w 1872"/>
                  <a:gd name="T24" fmla="*/ 480 h 48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72" h="480">
                    <a:moveTo>
                      <a:pt x="0" y="480"/>
                    </a:moveTo>
                    <a:lnTo>
                      <a:pt x="336" y="192"/>
                    </a:lnTo>
                    <a:lnTo>
                      <a:pt x="384" y="0"/>
                    </a:lnTo>
                    <a:lnTo>
                      <a:pt x="576" y="192"/>
                    </a:lnTo>
                    <a:lnTo>
                      <a:pt x="960" y="240"/>
                    </a:lnTo>
                    <a:lnTo>
                      <a:pt x="1296" y="48"/>
                    </a:lnTo>
                    <a:lnTo>
                      <a:pt x="1872" y="480"/>
                    </a:lnTo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 dirty="0"/>
              </a:p>
            </p:txBody>
          </p:sp>
          <p:sp>
            <p:nvSpPr>
              <p:cNvPr id="1042" name="Freeform 17"/>
              <p:cNvSpPr>
                <a:spLocks/>
              </p:cNvSpPr>
              <p:nvPr/>
            </p:nvSpPr>
            <p:spPr bwMode="auto">
              <a:xfrm>
                <a:off x="1691" y="2726"/>
                <a:ext cx="1846" cy="528"/>
              </a:xfrm>
              <a:custGeom>
                <a:avLst/>
                <a:gdLst>
                  <a:gd name="T0" fmla="*/ 0 w 1824"/>
                  <a:gd name="T1" fmla="*/ 0 h 528"/>
                  <a:gd name="T2" fmla="*/ 364 w 1824"/>
                  <a:gd name="T3" fmla="*/ 96 h 528"/>
                  <a:gd name="T4" fmla="*/ 783 w 1824"/>
                  <a:gd name="T5" fmla="*/ 48 h 528"/>
                  <a:gd name="T6" fmla="*/ 1253 w 1824"/>
                  <a:gd name="T7" fmla="*/ 144 h 528"/>
                  <a:gd name="T8" fmla="*/ 1984 w 1824"/>
                  <a:gd name="T9" fmla="*/ 96 h 528"/>
                  <a:gd name="T10" fmla="*/ 1984 w 1824"/>
                  <a:gd name="T11" fmla="*/ 480 h 528"/>
                  <a:gd name="T12" fmla="*/ 1775 w 1824"/>
                  <a:gd name="T13" fmla="*/ 528 h 528"/>
                  <a:gd name="T14" fmla="*/ 1305 w 1824"/>
                  <a:gd name="T15" fmla="*/ 480 h 528"/>
                  <a:gd name="T16" fmla="*/ 625 w 1824"/>
                  <a:gd name="T17" fmla="*/ 432 h 528"/>
                  <a:gd name="T18" fmla="*/ 158 w 1824"/>
                  <a:gd name="T19" fmla="*/ 480 h 528"/>
                  <a:gd name="T20" fmla="*/ 0 w 1824"/>
                  <a:gd name="T21" fmla="*/ 432 h 528"/>
                  <a:gd name="T22" fmla="*/ 0 w 1824"/>
                  <a:gd name="T23" fmla="*/ 0 h 52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824"/>
                  <a:gd name="T37" fmla="*/ 0 h 528"/>
                  <a:gd name="T38" fmla="*/ 1824 w 1824"/>
                  <a:gd name="T39" fmla="*/ 528 h 52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824" h="528">
                    <a:moveTo>
                      <a:pt x="0" y="0"/>
                    </a:moveTo>
                    <a:lnTo>
                      <a:pt x="336" y="96"/>
                    </a:lnTo>
                    <a:lnTo>
                      <a:pt x="720" y="48"/>
                    </a:lnTo>
                    <a:lnTo>
                      <a:pt x="1152" y="144"/>
                    </a:lnTo>
                    <a:lnTo>
                      <a:pt x="1824" y="96"/>
                    </a:lnTo>
                    <a:lnTo>
                      <a:pt x="1824" y="480"/>
                    </a:lnTo>
                    <a:lnTo>
                      <a:pt x="1632" y="528"/>
                    </a:lnTo>
                    <a:lnTo>
                      <a:pt x="1200" y="480"/>
                    </a:lnTo>
                    <a:lnTo>
                      <a:pt x="576" y="432"/>
                    </a:lnTo>
                    <a:lnTo>
                      <a:pt x="144" y="480"/>
                    </a:lnTo>
                    <a:lnTo>
                      <a:pt x="0" y="4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291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 dirty="0"/>
              </a:p>
            </p:txBody>
          </p:sp>
          <p:sp>
            <p:nvSpPr>
              <p:cNvPr id="1043" name="Text Box 18"/>
              <p:cNvSpPr txBox="1">
                <a:spLocks noChangeArrowheads="1"/>
              </p:cNvSpPr>
              <p:nvPr/>
            </p:nvSpPr>
            <p:spPr bwMode="auto">
              <a:xfrm>
                <a:off x="2323" y="3334"/>
                <a:ext cx="628" cy="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1600" b="1" dirty="0">
                    <a:solidFill>
                      <a:schemeClr val="tx1"/>
                    </a:solidFill>
                    <a:latin typeface="Arial" charset="0"/>
                  </a:rPr>
                  <a:t>Heat</a:t>
                </a:r>
                <a:endParaRPr lang="en-US" sz="1600" b="1" dirty="0">
                  <a:solidFill>
                    <a:schemeClr val="tx1"/>
                  </a:solidFill>
                  <a:latin typeface="Arial Black" pitchFamily="34" charset="0"/>
                </a:endParaRPr>
              </a:p>
            </p:txBody>
          </p:sp>
          <p:sp>
            <p:nvSpPr>
              <p:cNvPr id="1131539" name="AutoShape 19"/>
              <p:cNvSpPr>
                <a:spLocks noChangeArrowheads="1"/>
              </p:cNvSpPr>
              <p:nvPr/>
            </p:nvSpPr>
            <p:spPr bwMode="auto">
              <a:xfrm>
                <a:off x="2111" y="2256"/>
                <a:ext cx="1056" cy="577"/>
              </a:xfrm>
              <a:prstGeom prst="downArrow">
                <a:avLst>
                  <a:gd name="adj1" fmla="val 47917"/>
                  <a:gd name="adj2" fmla="val 43153"/>
                </a:avLst>
              </a:prstGeom>
              <a:solidFill>
                <a:srgbClr val="9900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4727" dir="4557825" algn="ctr" rotWithShape="0">
                  <a:srgbClr val="9900CC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 b="1" dirty="0"/>
              </a:p>
            </p:txBody>
          </p:sp>
          <p:sp>
            <p:nvSpPr>
              <p:cNvPr id="1045" name="Text Box 20"/>
              <p:cNvSpPr txBox="1">
                <a:spLocks noChangeArrowheads="1"/>
              </p:cNvSpPr>
              <p:nvPr/>
            </p:nvSpPr>
            <p:spPr bwMode="auto">
              <a:xfrm>
                <a:off x="2158" y="1907"/>
                <a:ext cx="1058" cy="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1600" b="1" dirty="0">
                    <a:solidFill>
                      <a:schemeClr val="tx1"/>
                    </a:solidFill>
                    <a:latin typeface="Arial" charset="0"/>
                  </a:rPr>
                  <a:t>Pressure</a:t>
                </a:r>
                <a:endParaRPr lang="en-US" sz="1600" b="1" dirty="0">
                  <a:solidFill>
                    <a:schemeClr val="tx1"/>
                  </a:solidFill>
                  <a:latin typeface="Arial Black" pitchFamily="34" charset="0"/>
                </a:endParaRPr>
              </a:p>
            </p:txBody>
          </p:sp>
          <p:sp>
            <p:nvSpPr>
              <p:cNvPr id="1131541" name="Rectangle 21" descr="Stationery"/>
              <p:cNvSpPr>
                <a:spLocks noChangeArrowheads="1"/>
              </p:cNvSpPr>
              <p:nvPr/>
            </p:nvSpPr>
            <p:spPr bwMode="auto">
              <a:xfrm>
                <a:off x="3696" y="2640"/>
                <a:ext cx="1584" cy="1056"/>
              </a:xfrm>
              <a:prstGeom prst="rect">
                <a:avLst/>
              </a:pr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19812" dir="7320323" algn="ctr" rotWithShape="0">
                  <a:srgbClr val="FFCC99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en-US" b="1" dirty="0"/>
              </a:p>
            </p:txBody>
          </p:sp>
          <p:sp>
            <p:nvSpPr>
              <p:cNvPr id="1047" name="Freeform 22" descr="Diagonal brick"/>
              <p:cNvSpPr>
                <a:spLocks/>
              </p:cNvSpPr>
              <p:nvPr/>
            </p:nvSpPr>
            <p:spPr bwMode="auto">
              <a:xfrm>
                <a:off x="3696" y="2378"/>
                <a:ext cx="1584" cy="240"/>
              </a:xfrm>
              <a:custGeom>
                <a:avLst/>
                <a:gdLst>
                  <a:gd name="T0" fmla="*/ 0 w 1584"/>
                  <a:gd name="T1" fmla="*/ 240 h 240"/>
                  <a:gd name="T2" fmla="*/ 0 w 1584"/>
                  <a:gd name="T3" fmla="*/ 96 h 240"/>
                  <a:gd name="T4" fmla="*/ 384 w 1584"/>
                  <a:gd name="T5" fmla="*/ 0 h 240"/>
                  <a:gd name="T6" fmla="*/ 1104 w 1584"/>
                  <a:gd name="T7" fmla="*/ 144 h 240"/>
                  <a:gd name="T8" fmla="*/ 1440 w 1584"/>
                  <a:gd name="T9" fmla="*/ 48 h 240"/>
                  <a:gd name="T10" fmla="*/ 1584 w 1584"/>
                  <a:gd name="T11" fmla="*/ 96 h 240"/>
                  <a:gd name="T12" fmla="*/ 1584 w 1584"/>
                  <a:gd name="T13" fmla="*/ 240 h 240"/>
                  <a:gd name="T14" fmla="*/ 0 w 1584"/>
                  <a:gd name="T15" fmla="*/ 240 h 2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584"/>
                  <a:gd name="T25" fmla="*/ 0 h 240"/>
                  <a:gd name="T26" fmla="*/ 1584 w 1584"/>
                  <a:gd name="T27" fmla="*/ 240 h 2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584" h="240">
                    <a:moveTo>
                      <a:pt x="0" y="240"/>
                    </a:moveTo>
                    <a:lnTo>
                      <a:pt x="0" y="96"/>
                    </a:lnTo>
                    <a:lnTo>
                      <a:pt x="384" y="0"/>
                    </a:lnTo>
                    <a:lnTo>
                      <a:pt x="1104" y="144"/>
                    </a:lnTo>
                    <a:lnTo>
                      <a:pt x="1440" y="48"/>
                    </a:lnTo>
                    <a:lnTo>
                      <a:pt x="1584" y="96"/>
                    </a:lnTo>
                    <a:lnTo>
                      <a:pt x="1584" y="240"/>
                    </a:lnTo>
                    <a:lnTo>
                      <a:pt x="0" y="240"/>
                    </a:lnTo>
                    <a:close/>
                  </a:path>
                </a:pathLst>
              </a:custGeom>
              <a:pattFill prst="diagBrick">
                <a:fgClr>
                  <a:schemeClr val="bg1"/>
                </a:fgClr>
                <a:bgClr>
                  <a:srgbClr val="9900CC"/>
                </a:bgClr>
              </a:pattFill>
              <a:ln w="28575">
                <a:solidFill>
                  <a:srgbClr val="9900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 dirty="0"/>
              </a:p>
            </p:txBody>
          </p:sp>
          <p:sp>
            <p:nvSpPr>
              <p:cNvPr id="1048" name="Freeform 23"/>
              <p:cNvSpPr>
                <a:spLocks/>
              </p:cNvSpPr>
              <p:nvPr/>
            </p:nvSpPr>
            <p:spPr bwMode="auto">
              <a:xfrm>
                <a:off x="3696" y="3201"/>
                <a:ext cx="1584" cy="480"/>
              </a:xfrm>
              <a:custGeom>
                <a:avLst/>
                <a:gdLst>
                  <a:gd name="T0" fmla="*/ 0 w 1584"/>
                  <a:gd name="T1" fmla="*/ 0 h 336"/>
                  <a:gd name="T2" fmla="*/ 192 w 1584"/>
                  <a:gd name="T3" fmla="*/ 586 h 336"/>
                  <a:gd name="T4" fmla="*/ 576 w 1584"/>
                  <a:gd name="T5" fmla="*/ 1166 h 336"/>
                  <a:gd name="T6" fmla="*/ 1008 w 1584"/>
                  <a:gd name="T7" fmla="*/ 1166 h 336"/>
                  <a:gd name="T8" fmla="*/ 1344 w 1584"/>
                  <a:gd name="T9" fmla="*/ 1166 h 336"/>
                  <a:gd name="T10" fmla="*/ 1584 w 1584"/>
                  <a:gd name="T11" fmla="*/ 1749 h 336"/>
                  <a:gd name="T12" fmla="*/ 1584 w 1584"/>
                  <a:gd name="T13" fmla="*/ 4081 h 336"/>
                  <a:gd name="T14" fmla="*/ 1296 w 1584"/>
                  <a:gd name="T15" fmla="*/ 3496 h 336"/>
                  <a:gd name="T16" fmla="*/ 624 w 1584"/>
                  <a:gd name="T17" fmla="*/ 2329 h 336"/>
                  <a:gd name="T18" fmla="*/ 192 w 1584"/>
                  <a:gd name="T19" fmla="*/ 2329 h 336"/>
                  <a:gd name="T20" fmla="*/ 0 w 1584"/>
                  <a:gd name="T21" fmla="*/ 1749 h 336"/>
                  <a:gd name="T22" fmla="*/ 0 w 1584"/>
                  <a:gd name="T23" fmla="*/ 0 h 3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84"/>
                  <a:gd name="T37" fmla="*/ 0 h 336"/>
                  <a:gd name="T38" fmla="*/ 1584 w 1584"/>
                  <a:gd name="T39" fmla="*/ 336 h 3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84" h="336">
                    <a:moveTo>
                      <a:pt x="0" y="0"/>
                    </a:moveTo>
                    <a:lnTo>
                      <a:pt x="192" y="48"/>
                    </a:lnTo>
                    <a:lnTo>
                      <a:pt x="576" y="96"/>
                    </a:lnTo>
                    <a:lnTo>
                      <a:pt x="1008" y="96"/>
                    </a:lnTo>
                    <a:lnTo>
                      <a:pt x="1344" y="96"/>
                    </a:lnTo>
                    <a:lnTo>
                      <a:pt x="1584" y="144"/>
                    </a:lnTo>
                    <a:lnTo>
                      <a:pt x="1584" y="336"/>
                    </a:lnTo>
                    <a:lnTo>
                      <a:pt x="1296" y="288"/>
                    </a:lnTo>
                    <a:lnTo>
                      <a:pt x="624" y="192"/>
                    </a:lnTo>
                    <a:lnTo>
                      <a:pt x="192" y="192"/>
                    </a:lnTo>
                    <a:lnTo>
                      <a:pt x="0" y="1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IN" b="1" dirty="0"/>
              </a:p>
            </p:txBody>
          </p:sp>
          <p:grpSp>
            <p:nvGrpSpPr>
              <p:cNvPr id="8" name="Group 24"/>
              <p:cNvGrpSpPr>
                <a:grpSpLocks/>
              </p:cNvGrpSpPr>
              <p:nvPr/>
            </p:nvGrpSpPr>
            <p:grpSpPr bwMode="auto">
              <a:xfrm>
                <a:off x="-48" y="2681"/>
                <a:ext cx="1584" cy="1056"/>
                <a:chOff x="768" y="336"/>
                <a:chExt cx="1584" cy="1056"/>
              </a:xfrm>
            </p:grpSpPr>
            <p:sp>
              <p:nvSpPr>
                <p:cNvPr id="1131545" name="Rectangle 25" descr="Stationery"/>
                <p:cNvSpPr>
                  <a:spLocks noChangeArrowheads="1"/>
                </p:cNvSpPr>
                <p:nvPr/>
              </p:nvSpPr>
              <p:spPr bwMode="auto">
                <a:xfrm>
                  <a:off x="768" y="336"/>
                  <a:ext cx="1584" cy="1056"/>
                </a:xfrm>
                <a:prstGeom prst="rect">
                  <a:avLst/>
                </a:prstGeom>
                <a:blipFill dpi="0" rotWithShape="0">
                  <a:blip r:embed="rId3" cstate="print"/>
                  <a:srcRect/>
                  <a:tile tx="0" ty="0" sx="100000" sy="100000" flip="none" algn="tl"/>
                </a:blip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119812" dir="7320323" algn="ctr" rotWithShape="0">
                    <a:srgbClr val="FFCC99"/>
                  </a:outerShdw>
                </a:effec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b="1" dirty="0"/>
                </a:p>
              </p:txBody>
            </p:sp>
            <p:sp>
              <p:nvSpPr>
                <p:cNvPr id="1051" name="Freeform 26"/>
                <p:cNvSpPr>
                  <a:spLocks/>
                </p:cNvSpPr>
                <p:nvPr/>
              </p:nvSpPr>
              <p:spPr bwMode="auto">
                <a:xfrm>
                  <a:off x="768" y="432"/>
                  <a:ext cx="1578" cy="288"/>
                </a:xfrm>
                <a:custGeom>
                  <a:avLst/>
                  <a:gdLst>
                    <a:gd name="T0" fmla="*/ 0 w 2208"/>
                    <a:gd name="T1" fmla="*/ 288 h 288"/>
                    <a:gd name="T2" fmla="*/ 0 w 2208"/>
                    <a:gd name="T3" fmla="*/ 96 h 288"/>
                    <a:gd name="T4" fmla="*/ 28 w 2208"/>
                    <a:gd name="T5" fmla="*/ 48 h 288"/>
                    <a:gd name="T6" fmla="*/ 78 w 2208"/>
                    <a:gd name="T7" fmla="*/ 0 h 288"/>
                    <a:gd name="T8" fmla="*/ 124 w 2208"/>
                    <a:gd name="T9" fmla="*/ 48 h 288"/>
                    <a:gd name="T10" fmla="*/ 160 w 2208"/>
                    <a:gd name="T11" fmla="*/ 0 h 288"/>
                    <a:gd name="T12" fmla="*/ 187 w 2208"/>
                    <a:gd name="T13" fmla="*/ 0 h 288"/>
                    <a:gd name="T14" fmla="*/ 210 w 2208"/>
                    <a:gd name="T15" fmla="*/ 48 h 288"/>
                    <a:gd name="T16" fmla="*/ 210 w 2208"/>
                    <a:gd name="T17" fmla="*/ 288 h 288"/>
                    <a:gd name="T18" fmla="*/ 0 w 2208"/>
                    <a:gd name="T19" fmla="*/ 288 h 28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208"/>
                    <a:gd name="T31" fmla="*/ 0 h 288"/>
                    <a:gd name="T32" fmla="*/ 2208 w 2208"/>
                    <a:gd name="T33" fmla="*/ 288 h 28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208" h="288">
                      <a:moveTo>
                        <a:pt x="0" y="288"/>
                      </a:moveTo>
                      <a:lnTo>
                        <a:pt x="0" y="96"/>
                      </a:lnTo>
                      <a:lnTo>
                        <a:pt x="288" y="48"/>
                      </a:lnTo>
                      <a:lnTo>
                        <a:pt x="816" y="0"/>
                      </a:lnTo>
                      <a:lnTo>
                        <a:pt x="1296" y="48"/>
                      </a:lnTo>
                      <a:lnTo>
                        <a:pt x="1680" y="0"/>
                      </a:lnTo>
                      <a:lnTo>
                        <a:pt x="1968" y="0"/>
                      </a:lnTo>
                      <a:lnTo>
                        <a:pt x="2208" y="48"/>
                      </a:lnTo>
                      <a:lnTo>
                        <a:pt x="2208" y="288"/>
                      </a:lnTo>
                      <a:lnTo>
                        <a:pt x="0" y="288"/>
                      </a:lnTo>
                      <a:close/>
                    </a:path>
                  </a:pathLst>
                </a:custGeom>
                <a:solidFill>
                  <a:srgbClr val="A91C0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IN" b="1" dirty="0"/>
                </a:p>
              </p:txBody>
            </p:sp>
          </p:grpSp>
        </p:grpSp>
        <p:grpSp>
          <p:nvGrpSpPr>
            <p:cNvPr id="9" name="Group 27"/>
            <p:cNvGrpSpPr>
              <a:grpSpLocks/>
            </p:cNvGrpSpPr>
            <p:nvPr/>
          </p:nvGrpSpPr>
          <p:grpSpPr bwMode="auto">
            <a:xfrm>
              <a:off x="3154" y="1963"/>
              <a:ext cx="645" cy="1037"/>
              <a:chOff x="2208" y="816"/>
              <a:chExt cx="805" cy="1776"/>
            </a:xfrm>
          </p:grpSpPr>
          <p:sp>
            <p:nvSpPr>
              <p:cNvPr id="1037" name="AutoShape 28"/>
              <p:cNvSpPr>
                <a:spLocks noChangeArrowheads="1"/>
              </p:cNvSpPr>
              <p:nvPr/>
            </p:nvSpPr>
            <p:spPr bwMode="auto">
              <a:xfrm rot="10800000">
                <a:off x="2208" y="816"/>
                <a:ext cx="432" cy="816"/>
              </a:xfrm>
              <a:prstGeom prst="curvedLeftArrow">
                <a:avLst>
                  <a:gd name="adj1" fmla="val 37778"/>
                  <a:gd name="adj2" fmla="val 75556"/>
                  <a:gd name="adj3" fmla="val 33333"/>
                </a:avLst>
              </a:prstGeom>
              <a:solidFill>
                <a:srgbClr val="FF33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 dirty="0"/>
              </a:p>
            </p:txBody>
          </p:sp>
          <p:sp>
            <p:nvSpPr>
              <p:cNvPr id="1038" name="AutoShape 29"/>
              <p:cNvSpPr>
                <a:spLocks noChangeArrowheads="1"/>
              </p:cNvSpPr>
              <p:nvPr/>
            </p:nvSpPr>
            <p:spPr bwMode="auto">
              <a:xfrm rot="10620061">
                <a:off x="2448" y="1296"/>
                <a:ext cx="565" cy="1296"/>
              </a:xfrm>
              <a:prstGeom prst="curvedRightArrow">
                <a:avLst>
                  <a:gd name="adj1" fmla="val 28577"/>
                  <a:gd name="adj2" fmla="val 74453"/>
                  <a:gd name="adj3" fmla="val 33333"/>
                </a:avLst>
              </a:prstGeom>
              <a:solidFill>
                <a:srgbClr val="FF33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b="1" dirty="0"/>
              </a:p>
            </p:txBody>
          </p:sp>
        </p:grpSp>
        <p:sp>
          <p:nvSpPr>
            <p:cNvPr id="1033" name="AutoShape 30"/>
            <p:cNvSpPr>
              <a:spLocks noChangeArrowheads="1"/>
            </p:cNvSpPr>
            <p:nvPr/>
          </p:nvSpPr>
          <p:spPr bwMode="auto">
            <a:xfrm>
              <a:off x="422" y="2309"/>
              <a:ext cx="1001" cy="345"/>
            </a:xfrm>
            <a:prstGeom prst="wedgeRectCallout">
              <a:avLst>
                <a:gd name="adj1" fmla="val -47755"/>
                <a:gd name="adj2" fmla="val 144273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en-US" sz="1600" b="1" dirty="0">
                  <a:solidFill>
                    <a:schemeClr val="tx1"/>
                  </a:solidFill>
                  <a:latin typeface="Arial" charset="0"/>
                </a:rPr>
                <a:t>Organic Debris</a:t>
              </a:r>
            </a:p>
            <a:p>
              <a:pPr eaLnBrk="0" hangingPunct="0">
                <a:buFontTx/>
                <a:buChar char="•"/>
              </a:pPr>
              <a:r>
                <a:rPr lang="en-US" sz="1600" b="1" dirty="0">
                  <a:solidFill>
                    <a:schemeClr val="tx1"/>
                  </a:solidFill>
                  <a:latin typeface="Arial" charset="0"/>
                </a:rPr>
                <a:t> Peat</a:t>
              </a:r>
              <a:endParaRPr lang="en-US" b="1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131551" name="AutoShape 31"/>
            <p:cNvSpPr>
              <a:spLocks noChangeArrowheads="1"/>
            </p:cNvSpPr>
            <p:nvPr/>
          </p:nvSpPr>
          <p:spPr bwMode="auto">
            <a:xfrm>
              <a:off x="384" y="3647"/>
              <a:ext cx="3693" cy="337"/>
            </a:xfrm>
            <a:prstGeom prst="rightArrow">
              <a:avLst>
                <a:gd name="adj1" fmla="val 47917"/>
                <a:gd name="adj2" fmla="val 189541"/>
              </a:avLst>
            </a:prstGeom>
            <a:solidFill>
              <a:srgbClr val="99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13592" dir="3806097" algn="ctr" rotWithShape="0">
                <a:srgbClr val="FF99FF"/>
              </a:outerShdw>
            </a:effectLst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tx1"/>
                  </a:solidFill>
                  <a:latin typeface="Arial" charset="0"/>
                </a:rPr>
                <a:t>Time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035" name="AutoShape 32"/>
            <p:cNvSpPr>
              <a:spLocks noChangeArrowheads="1"/>
            </p:cNvSpPr>
            <p:nvPr/>
          </p:nvSpPr>
          <p:spPr bwMode="auto">
            <a:xfrm>
              <a:off x="4231" y="2894"/>
              <a:ext cx="1193" cy="562"/>
            </a:xfrm>
            <a:prstGeom prst="wedgeRectCallout">
              <a:avLst>
                <a:gd name="adj1" fmla="val -65523"/>
                <a:gd name="adj2" fmla="val 36218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en-US" sz="1400" b="1" dirty="0">
                  <a:solidFill>
                    <a:schemeClr val="tx1"/>
                  </a:solidFill>
                  <a:latin typeface="Arial" charset="0"/>
                </a:rPr>
                <a:t>Residual Products</a:t>
              </a:r>
            </a:p>
            <a:p>
              <a:pPr eaLnBrk="0" hangingPunct="0">
                <a:buFontTx/>
                <a:buChar char="•"/>
              </a:pPr>
              <a:r>
                <a:rPr lang="en-US" sz="1400" b="1" dirty="0">
                  <a:solidFill>
                    <a:schemeClr val="tx1"/>
                  </a:solidFill>
                  <a:latin typeface="Arial" charset="0"/>
                </a:rPr>
                <a:t>Coal</a:t>
              </a:r>
            </a:p>
            <a:p>
              <a:pPr eaLnBrk="0" hangingPunct="0">
                <a:buFontTx/>
                <a:buChar char="•"/>
              </a:pPr>
              <a:r>
                <a:rPr lang="en-US" sz="1400" b="1" dirty="0">
                  <a:solidFill>
                    <a:schemeClr val="tx1"/>
                  </a:solidFill>
                  <a:latin typeface="Arial" charset="0"/>
                </a:rPr>
                <a:t>Methane</a:t>
              </a:r>
              <a:endParaRPr lang="en-US" sz="1600" b="1" dirty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1036" name="Rectangle 33"/>
            <p:cNvSpPr>
              <a:spLocks noChangeArrowheads="1"/>
            </p:cNvSpPr>
            <p:nvPr/>
          </p:nvSpPr>
          <p:spPr bwMode="auto">
            <a:xfrm>
              <a:off x="3840" y="1779"/>
              <a:ext cx="1584" cy="680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en-US" sz="1400" b="1" dirty="0">
                  <a:solidFill>
                    <a:schemeClr val="tx1"/>
                  </a:solidFill>
                </a:rPr>
                <a:t>Expelled By-Product</a:t>
              </a:r>
            </a:p>
            <a:p>
              <a:pPr eaLnBrk="0" hangingPunct="0">
                <a:buFontTx/>
                <a:buChar char="•"/>
              </a:pPr>
              <a:r>
                <a:rPr lang="en-US" sz="1400" b="1" dirty="0">
                  <a:solidFill>
                    <a:schemeClr val="tx1"/>
                  </a:solidFill>
                </a:rPr>
                <a:t> Water</a:t>
              </a:r>
            </a:p>
            <a:p>
              <a:pPr eaLnBrk="0" hangingPunct="0">
                <a:buFontTx/>
                <a:buChar char="•"/>
              </a:pPr>
              <a:r>
                <a:rPr lang="en-US" sz="1400" b="1" dirty="0">
                  <a:solidFill>
                    <a:schemeClr val="tx1"/>
                  </a:solidFill>
                </a:rPr>
                <a:t> Methane</a:t>
              </a:r>
            </a:p>
            <a:p>
              <a:pPr eaLnBrk="0" hangingPunct="0">
                <a:buFontTx/>
                <a:buChar char="•"/>
              </a:pPr>
              <a:r>
                <a:rPr lang="en-US" sz="1400" b="1" dirty="0">
                  <a:solidFill>
                    <a:schemeClr val="tx1"/>
                  </a:solidFill>
                </a:rPr>
                <a:t> Carbon Dioxide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Rectangle 771"/>
          <p:cNvSpPr/>
          <p:nvPr/>
        </p:nvSpPr>
        <p:spPr bwMode="auto">
          <a:xfrm>
            <a:off x="6516216" y="3356992"/>
            <a:ext cx="2232248" cy="2808312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IN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Microsoft YaHei" charset="-122"/>
            </a:endParaRPr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575648" cy="464096"/>
          </a:xfr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/>
          <a:p>
            <a:pPr defTabSz="457200" eaLnBrk="1" hangingPunct="1">
              <a:spcBef>
                <a:spcPct val="50000"/>
              </a:spcBef>
              <a:defRPr/>
            </a:pPr>
            <a:r>
              <a:rPr lang="en-US" sz="2400" b="1" kern="1200" dirty="0">
                <a:solidFill>
                  <a:schemeClr val="lt1"/>
                </a:solidFill>
                <a:latin typeface="Calibri" pitchFamily="34" charset="0"/>
                <a:ea typeface="+mn-ea"/>
                <a:cs typeface="+mn-cs"/>
              </a:rPr>
              <a:t>Uniqueness of Coal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4118992" cy="4878288"/>
          </a:xfrm>
        </p:spPr>
        <p:txBody>
          <a:bodyPr lIns="82039" tIns="41020" rIns="82039" bIns="41020"/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tx1"/>
                </a:solidFill>
              </a:rPr>
              <a:t>Cleat System	</a:t>
            </a:r>
            <a:r>
              <a:rPr lang="en-US" sz="1600" dirty="0">
                <a:solidFill>
                  <a:schemeClr val="tx1"/>
                </a:solidFill>
              </a:rPr>
              <a:t>				</a:t>
            </a:r>
          </a:p>
          <a:p>
            <a:pPr marL="579438" lvl="1">
              <a:lnSpc>
                <a:spcPct val="100000"/>
              </a:lnSpc>
              <a:spcAft>
                <a:spcPts val="600"/>
              </a:spcAft>
            </a:pPr>
            <a:r>
              <a:rPr lang="en-US" sz="1600" dirty="0" smtClean="0">
                <a:solidFill>
                  <a:schemeClr val="tx1"/>
                </a:solidFill>
              </a:rPr>
              <a:t>Permeability</a:t>
            </a:r>
            <a:endParaRPr lang="en-US" sz="1600" dirty="0">
              <a:solidFill>
                <a:schemeClr val="tx1"/>
              </a:solidFill>
            </a:endParaRPr>
          </a:p>
          <a:p>
            <a:pPr marL="579438" lvl="1"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Stress Sensitive </a:t>
            </a:r>
            <a:r>
              <a:rPr lang="en-US" sz="1600" dirty="0" smtClean="0">
                <a:solidFill>
                  <a:schemeClr val="tx1"/>
                </a:solidFill>
              </a:rPr>
              <a:t>Permeability</a:t>
            </a:r>
            <a:endParaRPr lang="en-US" sz="1600" dirty="0">
              <a:solidFill>
                <a:schemeClr val="tx1"/>
              </a:solidFill>
            </a:endParaRPr>
          </a:p>
          <a:p>
            <a:pPr marL="579438" lvl="1"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Matrix Shrinkage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</a:pPr>
            <a:r>
              <a:rPr lang="en-US" sz="1600" b="1" dirty="0" smtClean="0">
                <a:solidFill>
                  <a:schemeClr val="tx1"/>
                </a:solidFill>
              </a:rPr>
              <a:t>Mechanical </a:t>
            </a:r>
            <a:r>
              <a:rPr lang="en-US" sz="1600" b="1" dirty="0">
                <a:solidFill>
                  <a:schemeClr val="tx1"/>
                </a:solidFill>
              </a:rPr>
              <a:t>Properties </a:t>
            </a:r>
            <a:endParaRPr lang="en-US" sz="1600" dirty="0">
              <a:solidFill>
                <a:schemeClr val="tx1"/>
              </a:solidFill>
            </a:endParaRPr>
          </a:p>
          <a:p>
            <a:pPr marL="579438" lvl="1"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No Tensile Strength, Loss of Shear Strength</a:t>
            </a:r>
          </a:p>
          <a:p>
            <a:pPr marL="579438" lvl="1"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High Stress, Low Young’s Modulus</a:t>
            </a:r>
          </a:p>
          <a:p>
            <a:pPr marL="579438" lvl="1"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Hydraulic Fracture Complexity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</a:pP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>
                <a:solidFill>
                  <a:schemeClr val="tx1"/>
                </a:solidFill>
              </a:rPr>
              <a:t>Gas Stored by Adsorption</a:t>
            </a:r>
            <a:r>
              <a:rPr lang="en-US" sz="1600" dirty="0">
                <a:solidFill>
                  <a:schemeClr val="tx1"/>
                </a:solidFill>
              </a:rPr>
              <a:t>			</a:t>
            </a:r>
          </a:p>
          <a:p>
            <a:pPr marL="579438" lvl="1"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Adsorption Isotherm, Sorption Time</a:t>
            </a:r>
          </a:p>
          <a:p>
            <a:pPr marL="579438" lvl="1"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Gas Content, Under-Saturation</a:t>
            </a:r>
          </a:p>
          <a:p>
            <a:pPr marL="579438" lvl="1"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Fick’s</a:t>
            </a:r>
            <a:r>
              <a:rPr lang="en-US" sz="1600" dirty="0">
                <a:solidFill>
                  <a:schemeClr val="tx1"/>
                </a:solidFill>
              </a:rPr>
              <a:t> Law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</a:pPr>
            <a:r>
              <a:rPr lang="en-US" sz="1600" b="1" dirty="0" smtClean="0">
                <a:solidFill>
                  <a:schemeClr val="tx1"/>
                </a:solidFill>
              </a:rPr>
              <a:t>Operations</a:t>
            </a:r>
            <a:endParaRPr lang="en-US" sz="1600" b="1" dirty="0">
              <a:solidFill>
                <a:schemeClr val="tx1"/>
              </a:solidFill>
            </a:endParaRPr>
          </a:p>
          <a:p>
            <a:pPr marL="579438" lvl="1"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Low BHFP, Start-up Procedures, etc</a:t>
            </a:r>
          </a:p>
          <a:p>
            <a:pPr marL="579438" lvl="1"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Fines Migration</a:t>
            </a:r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4" cstate="print"/>
          <a:srcRect t="49109"/>
          <a:stretch>
            <a:fillRect/>
          </a:stretch>
        </p:blipFill>
        <p:spPr bwMode="auto">
          <a:xfrm>
            <a:off x="5436096" y="1052736"/>
            <a:ext cx="265815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0" name="Picture 1027" descr="C:\WINDOWS\Desktop\PowerPoint London Base\cleat hammer.jpg"/>
          <p:cNvPicPr>
            <a:picLocks noChangeAspect="1" noChangeArrowheads="1"/>
          </p:cNvPicPr>
          <p:nvPr/>
        </p:nvPicPr>
        <p:blipFill>
          <a:blip r:embed="rId5" cstate="print"/>
          <a:srcRect r="2500" b="2500"/>
          <a:stretch>
            <a:fillRect/>
          </a:stretch>
        </p:blipFill>
        <p:spPr bwMode="auto">
          <a:xfrm>
            <a:off x="4499992" y="3356992"/>
            <a:ext cx="1872208" cy="2808312"/>
          </a:xfrm>
          <a:prstGeom prst="rect">
            <a:avLst/>
          </a:prstGeom>
          <a:noFill/>
        </p:spPr>
      </p:pic>
      <p:pic>
        <p:nvPicPr>
          <p:cNvPr id="771" name="Picture 102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3356992"/>
            <a:ext cx="1999299" cy="2757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73" name="Rectangle 1026"/>
          <p:cNvSpPr txBox="1">
            <a:spLocks noChangeArrowheads="1"/>
          </p:cNvSpPr>
          <p:nvPr/>
        </p:nvSpPr>
        <p:spPr>
          <a:xfrm>
            <a:off x="5436096" y="3068960"/>
            <a:ext cx="2736304" cy="28803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49263" rtl="0" eaLnBrk="0" fontAlgn="base" latinLnBrk="0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PERMEABILITY AND CLEAT-APERTURE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5076056" cy="576064"/>
          </a:xfrm>
          <a:ln w="25400" cap="flat" cmpd="sng" algn="ctr">
            <a:solidFill>
              <a:schemeClr val="accent2">
                <a:shade val="50000"/>
              </a:schemeClr>
            </a:solidFill>
            <a:prstDash val="solid"/>
            <a:round/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/>
          <a:p>
            <a:pPr defTabSz="457200" eaLnBrk="1" hangingPunct="1">
              <a:spcBef>
                <a:spcPct val="50000"/>
              </a:spcBef>
              <a:defRPr/>
            </a:pPr>
            <a:r>
              <a:rPr lang="en-US" sz="2400" b="1" kern="1200" dirty="0">
                <a:solidFill>
                  <a:schemeClr val="lt1"/>
                </a:solidFill>
                <a:latin typeface="Calibri" pitchFamily="34" charset="0"/>
                <a:ea typeface="+mn-ea"/>
                <a:cs typeface="+mn-cs"/>
              </a:rPr>
              <a:t>Structured Resource Evaluation</a:t>
            </a:r>
          </a:p>
        </p:txBody>
      </p:sp>
      <p:sp>
        <p:nvSpPr>
          <p:cNvPr id="280579" name="Rectangle 3"/>
          <p:cNvSpPr>
            <a:spLocks noChangeArrowheads="1"/>
          </p:cNvSpPr>
          <p:nvPr/>
        </p:nvSpPr>
        <p:spPr bwMode="auto">
          <a:xfrm>
            <a:off x="179512" y="1124744"/>
            <a:ext cx="3635896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039" tIns="41020" rIns="82039" bIns="41020"/>
          <a:lstStyle/>
          <a:p>
            <a:pPr marL="742950" lvl="1" indent="-285750">
              <a:lnSpc>
                <a:spcPct val="110000"/>
              </a:lnSpc>
              <a:spcBef>
                <a:spcPct val="20000"/>
              </a:spcBef>
            </a:pPr>
            <a:endParaRPr lang="en-US" sz="400" dirty="0">
              <a:solidFill>
                <a:srgbClr val="FFFF66"/>
              </a:solidFill>
              <a:latin typeface="Arial" pitchFamily="34" charset="0"/>
            </a:endParaRP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400" b="1" dirty="0">
                <a:solidFill>
                  <a:schemeClr val="tx1"/>
                </a:solidFill>
                <a:latin typeface="+mn-lt"/>
              </a:rPr>
              <a:t>Core Program  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</a:t>
            </a:r>
            <a:r>
              <a:rPr lang="en-US" sz="1200" u="sng" dirty="0">
                <a:solidFill>
                  <a:schemeClr val="tx1"/>
                </a:solidFill>
                <a:latin typeface="+mn-lt"/>
              </a:rPr>
              <a:t>Core &amp; Log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Gas Content, Adsorption Isotherm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Sorption Time, Saturation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Will adjacent intervals impact production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b="1" dirty="0" smtClean="0">
                <a:solidFill>
                  <a:schemeClr val="tx1"/>
                </a:solidFill>
                <a:latin typeface="+mn-lt"/>
              </a:rPr>
              <a:t>Perm </a:t>
            </a:r>
            <a:r>
              <a:rPr lang="en-US" sz="1200" b="1" dirty="0">
                <a:solidFill>
                  <a:schemeClr val="tx1"/>
                </a:solidFill>
                <a:latin typeface="+mn-lt"/>
              </a:rPr>
              <a:t>Test Program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</a:t>
            </a:r>
            <a:r>
              <a:rPr lang="en-US" sz="1200" u="sng" dirty="0">
                <a:solidFill>
                  <a:schemeClr val="tx1"/>
                </a:solidFill>
                <a:latin typeface="+mn-lt"/>
              </a:rPr>
              <a:t>Injection / Falloff Permeability Test</a:t>
            </a:r>
            <a:endParaRPr lang="en-US" sz="1200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Absolute Permeability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Stress Sensitive Permeability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Indication of Perm Anisotropy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</a:t>
            </a:r>
            <a:r>
              <a:rPr lang="en-US" sz="1200" i="1" dirty="0">
                <a:solidFill>
                  <a:schemeClr val="tx1"/>
                </a:solidFill>
                <a:latin typeface="+mn-lt"/>
              </a:rPr>
              <a:t>Completion Effectiveness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b="1" dirty="0" smtClean="0">
                <a:solidFill>
                  <a:schemeClr val="tx1"/>
                </a:solidFill>
                <a:latin typeface="+mn-lt"/>
              </a:rPr>
              <a:t>Production </a:t>
            </a:r>
            <a:r>
              <a:rPr lang="en-US" sz="1200" b="1" dirty="0">
                <a:solidFill>
                  <a:schemeClr val="tx1"/>
                </a:solidFill>
                <a:latin typeface="+mn-lt"/>
              </a:rPr>
              <a:t>Test (5-Spot Pilot)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</a:t>
            </a:r>
            <a:r>
              <a:rPr lang="en-US" sz="1200" u="sng" dirty="0">
                <a:solidFill>
                  <a:schemeClr val="tx1"/>
                </a:solidFill>
                <a:latin typeface="+mn-lt"/>
              </a:rPr>
              <a:t>Interference &amp; Production Test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Completion Effectiveness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Permeability Anisotropy &amp; Orientation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Relative Permeability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b="1" dirty="0" smtClean="0">
                <a:solidFill>
                  <a:schemeClr val="tx1"/>
                </a:solidFill>
                <a:latin typeface="+mn-lt"/>
              </a:rPr>
              <a:t>Reservoir </a:t>
            </a:r>
            <a:r>
              <a:rPr lang="en-US" sz="1200" b="1" dirty="0">
                <a:solidFill>
                  <a:schemeClr val="tx1"/>
                </a:solidFill>
                <a:latin typeface="+mn-lt"/>
              </a:rPr>
              <a:t>Simulation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Spacing &amp; Pattern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Field / Area Production Potential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r>
              <a:rPr lang="en-US" sz="1200" dirty="0">
                <a:solidFill>
                  <a:schemeClr val="tx1"/>
                </a:solidFill>
                <a:latin typeface="+mn-lt"/>
              </a:rPr>
              <a:t>	Field / Area Development Program</a:t>
            </a:r>
          </a:p>
          <a:p>
            <a:pPr marL="342900" indent="-342900">
              <a:lnSpc>
                <a:spcPct val="110000"/>
              </a:lnSpc>
              <a:spcBef>
                <a:spcPct val="20000"/>
              </a:spcBef>
            </a:pPr>
            <a:endParaRPr lang="en-US" sz="1200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2" name="Group 140"/>
          <p:cNvGrpSpPr/>
          <p:nvPr/>
        </p:nvGrpSpPr>
        <p:grpSpPr>
          <a:xfrm>
            <a:off x="2915816" y="980728"/>
            <a:ext cx="6067960" cy="5130665"/>
            <a:chOff x="-374650" y="476672"/>
            <a:chExt cx="9789198" cy="6509916"/>
          </a:xfrm>
        </p:grpSpPr>
        <p:sp>
          <p:nvSpPr>
            <p:cNvPr id="142" name="Rectangle 2"/>
            <p:cNvSpPr>
              <a:spLocks noChangeArrowheads="1"/>
            </p:cNvSpPr>
            <p:nvPr/>
          </p:nvSpPr>
          <p:spPr bwMode="auto">
            <a:xfrm>
              <a:off x="90021" y="476672"/>
              <a:ext cx="9324527" cy="6381329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43" name="Freeform 4"/>
            <p:cNvSpPr>
              <a:spLocks/>
            </p:cNvSpPr>
            <p:nvPr/>
          </p:nvSpPr>
          <p:spPr bwMode="auto">
            <a:xfrm>
              <a:off x="-374650" y="671513"/>
              <a:ext cx="8985251" cy="6186487"/>
            </a:xfrm>
            <a:custGeom>
              <a:avLst/>
              <a:gdLst/>
              <a:ahLst/>
              <a:cxnLst>
                <a:cxn ang="0">
                  <a:pos x="1242" y="224"/>
                </a:cxn>
                <a:cxn ang="0">
                  <a:pos x="1926" y="331"/>
                </a:cxn>
                <a:cxn ang="0">
                  <a:pos x="2989" y="385"/>
                </a:cxn>
                <a:cxn ang="0">
                  <a:pos x="4508" y="1030"/>
                </a:cxn>
                <a:cxn ang="0">
                  <a:pos x="5419" y="1997"/>
                </a:cxn>
                <a:cxn ang="0">
                  <a:pos x="5496" y="3179"/>
                </a:cxn>
                <a:cxn ang="0">
                  <a:pos x="4433" y="3555"/>
                </a:cxn>
                <a:cxn ang="0">
                  <a:pos x="3300" y="3376"/>
                </a:cxn>
                <a:cxn ang="0">
                  <a:pos x="2858" y="2520"/>
                </a:cxn>
                <a:cxn ang="0">
                  <a:pos x="1912" y="1704"/>
                </a:cxn>
                <a:cxn ang="0">
                  <a:pos x="711" y="1191"/>
                </a:cxn>
                <a:cxn ang="0">
                  <a:pos x="212" y="888"/>
                </a:cxn>
                <a:cxn ang="0">
                  <a:pos x="60" y="136"/>
                </a:cxn>
                <a:cxn ang="0">
                  <a:pos x="570" y="72"/>
                </a:cxn>
                <a:cxn ang="0">
                  <a:pos x="1255" y="224"/>
                </a:cxn>
                <a:cxn ang="0">
                  <a:pos x="1242" y="224"/>
                </a:cxn>
              </a:cxnLst>
              <a:rect l="0" t="0" r="r" b="b"/>
              <a:pathLst>
                <a:path w="5660" h="3588">
                  <a:moveTo>
                    <a:pt x="1242" y="224"/>
                  </a:moveTo>
                  <a:cubicBezTo>
                    <a:pt x="1353" y="242"/>
                    <a:pt x="1635" y="304"/>
                    <a:pt x="1926" y="331"/>
                  </a:cubicBezTo>
                  <a:cubicBezTo>
                    <a:pt x="2217" y="358"/>
                    <a:pt x="2559" y="269"/>
                    <a:pt x="2989" y="385"/>
                  </a:cubicBezTo>
                  <a:cubicBezTo>
                    <a:pt x="3419" y="501"/>
                    <a:pt x="4103" y="761"/>
                    <a:pt x="4508" y="1030"/>
                  </a:cubicBezTo>
                  <a:cubicBezTo>
                    <a:pt x="4913" y="1299"/>
                    <a:pt x="5255" y="1639"/>
                    <a:pt x="5419" y="1997"/>
                  </a:cubicBezTo>
                  <a:cubicBezTo>
                    <a:pt x="5585" y="2355"/>
                    <a:pt x="5660" y="2919"/>
                    <a:pt x="5496" y="3179"/>
                  </a:cubicBezTo>
                  <a:cubicBezTo>
                    <a:pt x="5331" y="3439"/>
                    <a:pt x="4799" y="3522"/>
                    <a:pt x="4433" y="3555"/>
                  </a:cubicBezTo>
                  <a:cubicBezTo>
                    <a:pt x="4067" y="3588"/>
                    <a:pt x="3562" y="3548"/>
                    <a:pt x="3300" y="3376"/>
                  </a:cubicBezTo>
                  <a:cubicBezTo>
                    <a:pt x="3037" y="3204"/>
                    <a:pt x="3089" y="2799"/>
                    <a:pt x="2858" y="2520"/>
                  </a:cubicBezTo>
                  <a:cubicBezTo>
                    <a:pt x="2627" y="2241"/>
                    <a:pt x="2270" y="1925"/>
                    <a:pt x="1912" y="1704"/>
                  </a:cubicBezTo>
                  <a:cubicBezTo>
                    <a:pt x="1554" y="1483"/>
                    <a:pt x="994" y="1327"/>
                    <a:pt x="711" y="1191"/>
                  </a:cubicBezTo>
                  <a:cubicBezTo>
                    <a:pt x="428" y="1055"/>
                    <a:pt x="320" y="1064"/>
                    <a:pt x="212" y="888"/>
                  </a:cubicBezTo>
                  <a:cubicBezTo>
                    <a:pt x="104" y="712"/>
                    <a:pt x="0" y="272"/>
                    <a:pt x="60" y="136"/>
                  </a:cubicBezTo>
                  <a:cubicBezTo>
                    <a:pt x="120" y="0"/>
                    <a:pt x="371" y="57"/>
                    <a:pt x="570" y="72"/>
                  </a:cubicBezTo>
                  <a:cubicBezTo>
                    <a:pt x="769" y="87"/>
                    <a:pt x="1142" y="199"/>
                    <a:pt x="1255" y="224"/>
                  </a:cubicBezTo>
                  <a:lnTo>
                    <a:pt x="1242" y="224"/>
                  </a:lnTo>
                  <a:close/>
                </a:path>
              </a:pathLst>
            </a:custGeom>
            <a:solidFill>
              <a:srgbClr val="FFCC99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44" name="Freeform 5"/>
            <p:cNvSpPr>
              <a:spLocks/>
            </p:cNvSpPr>
            <p:nvPr/>
          </p:nvSpPr>
          <p:spPr bwMode="auto">
            <a:xfrm>
              <a:off x="2057400" y="1498600"/>
              <a:ext cx="4864100" cy="4235450"/>
            </a:xfrm>
            <a:custGeom>
              <a:avLst/>
              <a:gdLst/>
              <a:ahLst/>
              <a:cxnLst>
                <a:cxn ang="0">
                  <a:pos x="1000" y="200"/>
                </a:cxn>
                <a:cxn ang="0">
                  <a:pos x="1432" y="296"/>
                </a:cxn>
                <a:cxn ang="0">
                  <a:pos x="2104" y="344"/>
                </a:cxn>
                <a:cxn ang="0">
                  <a:pos x="3064" y="920"/>
                </a:cxn>
                <a:cxn ang="0">
                  <a:pos x="3640" y="1784"/>
                </a:cxn>
                <a:cxn ang="0">
                  <a:pos x="3688" y="2840"/>
                </a:cxn>
                <a:cxn ang="0">
                  <a:pos x="3016" y="3176"/>
                </a:cxn>
                <a:cxn ang="0">
                  <a:pos x="2440" y="2600"/>
                </a:cxn>
                <a:cxn ang="0">
                  <a:pos x="2200" y="1880"/>
                </a:cxn>
                <a:cxn ang="0">
                  <a:pos x="1528" y="1304"/>
                </a:cxn>
                <a:cxn ang="0">
                  <a:pos x="664" y="1064"/>
                </a:cxn>
                <a:cxn ang="0">
                  <a:pos x="88" y="536"/>
                </a:cxn>
                <a:cxn ang="0">
                  <a:pos x="136" y="152"/>
                </a:cxn>
                <a:cxn ang="0">
                  <a:pos x="568" y="8"/>
                </a:cxn>
                <a:cxn ang="0">
                  <a:pos x="1008" y="200"/>
                </a:cxn>
                <a:cxn ang="0">
                  <a:pos x="1000" y="200"/>
                </a:cxn>
              </a:cxnLst>
              <a:rect l="0" t="0" r="r" b="b"/>
              <a:pathLst>
                <a:path w="3792" h="3216">
                  <a:moveTo>
                    <a:pt x="1000" y="200"/>
                  </a:moveTo>
                  <a:cubicBezTo>
                    <a:pt x="1070" y="216"/>
                    <a:pt x="1248" y="272"/>
                    <a:pt x="1432" y="296"/>
                  </a:cubicBezTo>
                  <a:cubicBezTo>
                    <a:pt x="1616" y="320"/>
                    <a:pt x="1832" y="240"/>
                    <a:pt x="2104" y="344"/>
                  </a:cubicBezTo>
                  <a:cubicBezTo>
                    <a:pt x="2376" y="448"/>
                    <a:pt x="2808" y="680"/>
                    <a:pt x="3064" y="920"/>
                  </a:cubicBezTo>
                  <a:cubicBezTo>
                    <a:pt x="3320" y="1160"/>
                    <a:pt x="3536" y="1464"/>
                    <a:pt x="3640" y="1784"/>
                  </a:cubicBezTo>
                  <a:cubicBezTo>
                    <a:pt x="3744" y="2104"/>
                    <a:pt x="3792" y="2608"/>
                    <a:pt x="3688" y="2840"/>
                  </a:cubicBezTo>
                  <a:cubicBezTo>
                    <a:pt x="3584" y="3072"/>
                    <a:pt x="3224" y="3216"/>
                    <a:pt x="3016" y="3176"/>
                  </a:cubicBezTo>
                  <a:cubicBezTo>
                    <a:pt x="2808" y="3136"/>
                    <a:pt x="2576" y="2816"/>
                    <a:pt x="2440" y="2600"/>
                  </a:cubicBezTo>
                  <a:cubicBezTo>
                    <a:pt x="2304" y="2384"/>
                    <a:pt x="2352" y="2096"/>
                    <a:pt x="2200" y="1880"/>
                  </a:cubicBezTo>
                  <a:cubicBezTo>
                    <a:pt x="2048" y="1664"/>
                    <a:pt x="1784" y="1440"/>
                    <a:pt x="1528" y="1304"/>
                  </a:cubicBezTo>
                  <a:cubicBezTo>
                    <a:pt x="1272" y="1168"/>
                    <a:pt x="904" y="1192"/>
                    <a:pt x="664" y="1064"/>
                  </a:cubicBezTo>
                  <a:cubicBezTo>
                    <a:pt x="424" y="936"/>
                    <a:pt x="176" y="688"/>
                    <a:pt x="88" y="536"/>
                  </a:cubicBezTo>
                  <a:cubicBezTo>
                    <a:pt x="0" y="384"/>
                    <a:pt x="56" y="240"/>
                    <a:pt x="136" y="152"/>
                  </a:cubicBezTo>
                  <a:cubicBezTo>
                    <a:pt x="216" y="64"/>
                    <a:pt x="423" y="0"/>
                    <a:pt x="568" y="8"/>
                  </a:cubicBezTo>
                  <a:cubicBezTo>
                    <a:pt x="713" y="16"/>
                    <a:pt x="936" y="168"/>
                    <a:pt x="1008" y="200"/>
                  </a:cubicBezTo>
                  <a:lnTo>
                    <a:pt x="1000" y="200"/>
                  </a:lnTo>
                  <a:close/>
                </a:path>
              </a:pathLst>
            </a:custGeom>
            <a:solidFill>
              <a:srgbClr val="FFCC00"/>
            </a:solidFill>
            <a:ln w="9525">
              <a:solidFill>
                <a:srgbClr val="FF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45" name="Rectangle 7"/>
            <p:cNvSpPr>
              <a:spLocks noChangeArrowheads="1"/>
            </p:cNvSpPr>
            <p:nvPr/>
          </p:nvSpPr>
          <p:spPr bwMode="auto">
            <a:xfrm>
              <a:off x="-49213" y="623888"/>
              <a:ext cx="9242426" cy="6296025"/>
            </a:xfrm>
            <a:prstGeom prst="rect">
              <a:avLst/>
            </a:prstGeom>
            <a:noFill/>
            <a:ln w="381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146" name="Freeform 8"/>
            <p:cNvSpPr>
              <a:spLocks/>
            </p:cNvSpPr>
            <p:nvPr/>
          </p:nvSpPr>
          <p:spPr bwMode="auto">
            <a:xfrm>
              <a:off x="-63500" y="609600"/>
              <a:ext cx="896938" cy="682625"/>
            </a:xfrm>
            <a:custGeom>
              <a:avLst/>
              <a:gdLst/>
              <a:ahLst/>
              <a:cxnLst>
                <a:cxn ang="0">
                  <a:pos x="0" y="336"/>
                </a:cxn>
                <a:cxn ang="0">
                  <a:pos x="200" y="304"/>
                </a:cxn>
                <a:cxn ang="0">
                  <a:pos x="336" y="184"/>
                </a:cxn>
                <a:cxn ang="0">
                  <a:pos x="480" y="0"/>
                </a:cxn>
                <a:cxn ang="0">
                  <a:pos x="8" y="8"/>
                </a:cxn>
                <a:cxn ang="0">
                  <a:pos x="0" y="336"/>
                </a:cxn>
              </a:cxnLst>
              <a:rect l="0" t="0" r="r" b="b"/>
              <a:pathLst>
                <a:path w="535" h="385">
                  <a:moveTo>
                    <a:pt x="0" y="336"/>
                  </a:moveTo>
                  <a:cubicBezTo>
                    <a:pt x="32" y="385"/>
                    <a:pt x="144" y="329"/>
                    <a:pt x="200" y="304"/>
                  </a:cubicBezTo>
                  <a:cubicBezTo>
                    <a:pt x="256" y="279"/>
                    <a:pt x="290" y="234"/>
                    <a:pt x="336" y="184"/>
                  </a:cubicBezTo>
                  <a:cubicBezTo>
                    <a:pt x="382" y="134"/>
                    <a:pt x="535" y="29"/>
                    <a:pt x="480" y="0"/>
                  </a:cubicBezTo>
                  <a:lnTo>
                    <a:pt x="8" y="8"/>
                  </a:lnTo>
                  <a:lnTo>
                    <a:pt x="0" y="336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47" name="Freeform 9"/>
            <p:cNvSpPr>
              <a:spLocks/>
            </p:cNvSpPr>
            <p:nvPr/>
          </p:nvSpPr>
          <p:spPr bwMode="auto">
            <a:xfrm>
              <a:off x="-63500" y="623888"/>
              <a:ext cx="1984375" cy="1820862"/>
            </a:xfrm>
            <a:custGeom>
              <a:avLst/>
              <a:gdLst/>
              <a:ahLst/>
              <a:cxnLst>
                <a:cxn ang="0">
                  <a:pos x="8" y="672"/>
                </a:cxn>
                <a:cxn ang="0">
                  <a:pos x="280" y="584"/>
                </a:cxn>
                <a:cxn ang="0">
                  <a:pos x="544" y="464"/>
                </a:cxn>
                <a:cxn ang="0">
                  <a:pos x="768" y="224"/>
                </a:cxn>
                <a:cxn ang="0">
                  <a:pos x="824" y="0"/>
                </a:cxn>
                <a:cxn ang="0">
                  <a:pos x="1168" y="8"/>
                </a:cxn>
                <a:cxn ang="0">
                  <a:pos x="928" y="352"/>
                </a:cxn>
                <a:cxn ang="0">
                  <a:pos x="640" y="624"/>
                </a:cxn>
                <a:cxn ang="0">
                  <a:pos x="296" y="880"/>
                </a:cxn>
                <a:cxn ang="0">
                  <a:pos x="0" y="992"/>
                </a:cxn>
                <a:cxn ang="0">
                  <a:pos x="8" y="672"/>
                </a:cxn>
              </a:cxnLst>
              <a:rect l="0" t="0" r="r" b="b"/>
              <a:pathLst>
                <a:path w="1185" h="1027">
                  <a:moveTo>
                    <a:pt x="8" y="672"/>
                  </a:moveTo>
                  <a:cubicBezTo>
                    <a:pt x="55" y="604"/>
                    <a:pt x="191" y="619"/>
                    <a:pt x="280" y="584"/>
                  </a:cubicBezTo>
                  <a:cubicBezTo>
                    <a:pt x="369" y="549"/>
                    <a:pt x="463" y="524"/>
                    <a:pt x="544" y="464"/>
                  </a:cubicBezTo>
                  <a:cubicBezTo>
                    <a:pt x="625" y="404"/>
                    <a:pt x="721" y="301"/>
                    <a:pt x="768" y="224"/>
                  </a:cubicBezTo>
                  <a:cubicBezTo>
                    <a:pt x="815" y="147"/>
                    <a:pt x="757" y="36"/>
                    <a:pt x="824" y="0"/>
                  </a:cubicBezTo>
                  <a:lnTo>
                    <a:pt x="1168" y="8"/>
                  </a:lnTo>
                  <a:cubicBezTo>
                    <a:pt x="1185" y="67"/>
                    <a:pt x="1016" y="249"/>
                    <a:pt x="928" y="352"/>
                  </a:cubicBezTo>
                  <a:cubicBezTo>
                    <a:pt x="840" y="455"/>
                    <a:pt x="745" y="536"/>
                    <a:pt x="640" y="624"/>
                  </a:cubicBezTo>
                  <a:cubicBezTo>
                    <a:pt x="535" y="712"/>
                    <a:pt x="403" y="819"/>
                    <a:pt x="296" y="880"/>
                  </a:cubicBezTo>
                  <a:cubicBezTo>
                    <a:pt x="189" y="941"/>
                    <a:pt x="48" y="1027"/>
                    <a:pt x="0" y="992"/>
                  </a:cubicBezTo>
                  <a:lnTo>
                    <a:pt x="8" y="672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48" name="Freeform 10"/>
            <p:cNvSpPr>
              <a:spLocks/>
            </p:cNvSpPr>
            <p:nvPr/>
          </p:nvSpPr>
          <p:spPr bwMode="auto">
            <a:xfrm>
              <a:off x="-76200" y="638175"/>
              <a:ext cx="3328988" cy="2652713"/>
            </a:xfrm>
            <a:custGeom>
              <a:avLst/>
              <a:gdLst/>
              <a:ahLst/>
              <a:cxnLst>
                <a:cxn ang="0">
                  <a:pos x="8" y="1192"/>
                </a:cxn>
                <a:cxn ang="0">
                  <a:pos x="280" y="1104"/>
                </a:cxn>
                <a:cxn ang="0">
                  <a:pos x="576" y="968"/>
                </a:cxn>
                <a:cxn ang="0">
                  <a:pos x="912" y="736"/>
                </a:cxn>
                <a:cxn ang="0">
                  <a:pos x="1216" y="432"/>
                </a:cxn>
                <a:cxn ang="0">
                  <a:pos x="1384" y="304"/>
                </a:cxn>
                <a:cxn ang="0">
                  <a:pos x="1632" y="0"/>
                </a:cxn>
                <a:cxn ang="0">
                  <a:pos x="1984" y="16"/>
                </a:cxn>
                <a:cxn ang="0">
                  <a:pos x="1656" y="192"/>
                </a:cxn>
                <a:cxn ang="0">
                  <a:pos x="1384" y="568"/>
                </a:cxn>
                <a:cxn ang="0">
                  <a:pos x="1072" y="816"/>
                </a:cxn>
                <a:cxn ang="0">
                  <a:pos x="832" y="1000"/>
                </a:cxn>
                <a:cxn ang="0">
                  <a:pos x="504" y="1168"/>
                </a:cxn>
                <a:cxn ang="0">
                  <a:pos x="240" y="1344"/>
                </a:cxn>
                <a:cxn ang="0">
                  <a:pos x="0" y="1472"/>
                </a:cxn>
                <a:cxn ang="0">
                  <a:pos x="8" y="1192"/>
                </a:cxn>
              </a:cxnLst>
              <a:rect l="0" t="0" r="r" b="b"/>
              <a:pathLst>
                <a:path w="1988" h="1497">
                  <a:moveTo>
                    <a:pt x="8" y="1192"/>
                  </a:moveTo>
                  <a:cubicBezTo>
                    <a:pt x="53" y="1100"/>
                    <a:pt x="185" y="1141"/>
                    <a:pt x="280" y="1104"/>
                  </a:cubicBezTo>
                  <a:cubicBezTo>
                    <a:pt x="375" y="1067"/>
                    <a:pt x="471" y="1029"/>
                    <a:pt x="576" y="968"/>
                  </a:cubicBezTo>
                  <a:cubicBezTo>
                    <a:pt x="681" y="907"/>
                    <a:pt x="805" y="825"/>
                    <a:pt x="912" y="736"/>
                  </a:cubicBezTo>
                  <a:cubicBezTo>
                    <a:pt x="1019" y="647"/>
                    <a:pt x="1138" y="504"/>
                    <a:pt x="1216" y="432"/>
                  </a:cubicBezTo>
                  <a:cubicBezTo>
                    <a:pt x="1294" y="360"/>
                    <a:pt x="1315" y="376"/>
                    <a:pt x="1384" y="304"/>
                  </a:cubicBezTo>
                  <a:cubicBezTo>
                    <a:pt x="1453" y="232"/>
                    <a:pt x="1532" y="48"/>
                    <a:pt x="1632" y="0"/>
                  </a:cubicBezTo>
                  <a:lnTo>
                    <a:pt x="1984" y="16"/>
                  </a:lnTo>
                  <a:cubicBezTo>
                    <a:pt x="1988" y="48"/>
                    <a:pt x="1756" y="100"/>
                    <a:pt x="1656" y="192"/>
                  </a:cubicBezTo>
                  <a:cubicBezTo>
                    <a:pt x="1556" y="284"/>
                    <a:pt x="1481" y="464"/>
                    <a:pt x="1384" y="568"/>
                  </a:cubicBezTo>
                  <a:cubicBezTo>
                    <a:pt x="1287" y="672"/>
                    <a:pt x="1164" y="744"/>
                    <a:pt x="1072" y="816"/>
                  </a:cubicBezTo>
                  <a:cubicBezTo>
                    <a:pt x="980" y="888"/>
                    <a:pt x="927" y="941"/>
                    <a:pt x="832" y="1000"/>
                  </a:cubicBezTo>
                  <a:cubicBezTo>
                    <a:pt x="737" y="1059"/>
                    <a:pt x="603" y="1111"/>
                    <a:pt x="504" y="1168"/>
                  </a:cubicBezTo>
                  <a:cubicBezTo>
                    <a:pt x="405" y="1225"/>
                    <a:pt x="324" y="1293"/>
                    <a:pt x="240" y="1344"/>
                  </a:cubicBezTo>
                  <a:cubicBezTo>
                    <a:pt x="156" y="1395"/>
                    <a:pt x="39" y="1497"/>
                    <a:pt x="0" y="1472"/>
                  </a:cubicBezTo>
                  <a:lnTo>
                    <a:pt x="8" y="1192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49" name="Freeform 11"/>
            <p:cNvSpPr>
              <a:spLocks/>
            </p:cNvSpPr>
            <p:nvPr/>
          </p:nvSpPr>
          <p:spPr bwMode="auto">
            <a:xfrm>
              <a:off x="-63500" y="638175"/>
              <a:ext cx="4821238" cy="4083050"/>
            </a:xfrm>
            <a:custGeom>
              <a:avLst/>
              <a:gdLst/>
              <a:ahLst/>
              <a:cxnLst>
                <a:cxn ang="0">
                  <a:pos x="8" y="1912"/>
                </a:cxn>
                <a:cxn ang="0">
                  <a:pos x="160" y="1752"/>
                </a:cxn>
                <a:cxn ang="0">
                  <a:pos x="328" y="1488"/>
                </a:cxn>
                <a:cxn ang="0">
                  <a:pos x="696" y="1272"/>
                </a:cxn>
                <a:cxn ang="0">
                  <a:pos x="1080" y="1136"/>
                </a:cxn>
                <a:cxn ang="0">
                  <a:pos x="1512" y="816"/>
                </a:cxn>
                <a:cxn ang="0">
                  <a:pos x="1848" y="464"/>
                </a:cxn>
                <a:cxn ang="0">
                  <a:pos x="2080" y="224"/>
                </a:cxn>
                <a:cxn ang="0">
                  <a:pos x="2440" y="0"/>
                </a:cxn>
                <a:cxn ang="0">
                  <a:pos x="2856" y="0"/>
                </a:cxn>
                <a:cxn ang="0">
                  <a:pos x="2576" y="248"/>
                </a:cxn>
                <a:cxn ang="0">
                  <a:pos x="2312" y="472"/>
                </a:cxn>
                <a:cxn ang="0">
                  <a:pos x="2048" y="696"/>
                </a:cxn>
                <a:cxn ang="0">
                  <a:pos x="1784" y="920"/>
                </a:cxn>
                <a:cxn ang="0">
                  <a:pos x="1624" y="1040"/>
                </a:cxn>
                <a:cxn ang="0">
                  <a:pos x="1392" y="1168"/>
                </a:cxn>
                <a:cxn ang="0">
                  <a:pos x="872" y="1400"/>
                </a:cxn>
                <a:cxn ang="0">
                  <a:pos x="584" y="1528"/>
                </a:cxn>
                <a:cxn ang="0">
                  <a:pos x="344" y="1744"/>
                </a:cxn>
                <a:cxn ang="0">
                  <a:pos x="184" y="2056"/>
                </a:cxn>
                <a:cxn ang="0">
                  <a:pos x="0" y="2280"/>
                </a:cxn>
                <a:cxn ang="0">
                  <a:pos x="8" y="1912"/>
                </a:cxn>
              </a:cxnLst>
              <a:rect l="0" t="0" r="r" b="b"/>
              <a:pathLst>
                <a:path w="2879" h="2304">
                  <a:moveTo>
                    <a:pt x="8" y="1912"/>
                  </a:moveTo>
                  <a:cubicBezTo>
                    <a:pt x="35" y="1824"/>
                    <a:pt x="107" y="1823"/>
                    <a:pt x="160" y="1752"/>
                  </a:cubicBezTo>
                  <a:cubicBezTo>
                    <a:pt x="213" y="1681"/>
                    <a:pt x="239" y="1568"/>
                    <a:pt x="328" y="1488"/>
                  </a:cubicBezTo>
                  <a:cubicBezTo>
                    <a:pt x="417" y="1408"/>
                    <a:pt x="571" y="1331"/>
                    <a:pt x="696" y="1272"/>
                  </a:cubicBezTo>
                  <a:cubicBezTo>
                    <a:pt x="821" y="1213"/>
                    <a:pt x="944" y="1212"/>
                    <a:pt x="1080" y="1136"/>
                  </a:cubicBezTo>
                  <a:cubicBezTo>
                    <a:pt x="1216" y="1060"/>
                    <a:pt x="1384" y="928"/>
                    <a:pt x="1512" y="816"/>
                  </a:cubicBezTo>
                  <a:cubicBezTo>
                    <a:pt x="1640" y="704"/>
                    <a:pt x="1753" y="563"/>
                    <a:pt x="1848" y="464"/>
                  </a:cubicBezTo>
                  <a:cubicBezTo>
                    <a:pt x="1943" y="365"/>
                    <a:pt x="1981" y="301"/>
                    <a:pt x="2080" y="224"/>
                  </a:cubicBezTo>
                  <a:cubicBezTo>
                    <a:pt x="2179" y="147"/>
                    <a:pt x="2311" y="37"/>
                    <a:pt x="2440" y="0"/>
                  </a:cubicBezTo>
                  <a:lnTo>
                    <a:pt x="2856" y="0"/>
                  </a:lnTo>
                  <a:cubicBezTo>
                    <a:pt x="2879" y="41"/>
                    <a:pt x="2667" y="169"/>
                    <a:pt x="2576" y="248"/>
                  </a:cubicBezTo>
                  <a:cubicBezTo>
                    <a:pt x="2485" y="327"/>
                    <a:pt x="2400" y="397"/>
                    <a:pt x="2312" y="472"/>
                  </a:cubicBezTo>
                  <a:cubicBezTo>
                    <a:pt x="2224" y="547"/>
                    <a:pt x="2136" y="621"/>
                    <a:pt x="2048" y="696"/>
                  </a:cubicBezTo>
                  <a:cubicBezTo>
                    <a:pt x="1960" y="771"/>
                    <a:pt x="1855" y="863"/>
                    <a:pt x="1784" y="920"/>
                  </a:cubicBezTo>
                  <a:cubicBezTo>
                    <a:pt x="1713" y="977"/>
                    <a:pt x="1689" y="999"/>
                    <a:pt x="1624" y="1040"/>
                  </a:cubicBezTo>
                  <a:cubicBezTo>
                    <a:pt x="1559" y="1081"/>
                    <a:pt x="1517" y="1108"/>
                    <a:pt x="1392" y="1168"/>
                  </a:cubicBezTo>
                  <a:cubicBezTo>
                    <a:pt x="1267" y="1228"/>
                    <a:pt x="1007" y="1340"/>
                    <a:pt x="872" y="1400"/>
                  </a:cubicBezTo>
                  <a:cubicBezTo>
                    <a:pt x="737" y="1460"/>
                    <a:pt x="672" y="1471"/>
                    <a:pt x="584" y="1528"/>
                  </a:cubicBezTo>
                  <a:cubicBezTo>
                    <a:pt x="496" y="1585"/>
                    <a:pt x="411" y="1656"/>
                    <a:pt x="344" y="1744"/>
                  </a:cubicBezTo>
                  <a:cubicBezTo>
                    <a:pt x="277" y="1832"/>
                    <a:pt x="241" y="1967"/>
                    <a:pt x="184" y="2056"/>
                  </a:cubicBezTo>
                  <a:cubicBezTo>
                    <a:pt x="127" y="2145"/>
                    <a:pt x="29" y="2304"/>
                    <a:pt x="0" y="2280"/>
                  </a:cubicBezTo>
                  <a:lnTo>
                    <a:pt x="8" y="1912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50" name="Freeform 12"/>
            <p:cNvSpPr>
              <a:spLocks/>
            </p:cNvSpPr>
            <p:nvPr/>
          </p:nvSpPr>
          <p:spPr bwMode="auto">
            <a:xfrm>
              <a:off x="-63500" y="623888"/>
              <a:ext cx="6148388" cy="4764087"/>
            </a:xfrm>
            <a:custGeom>
              <a:avLst/>
              <a:gdLst/>
              <a:ahLst/>
              <a:cxnLst>
                <a:cxn ang="0">
                  <a:pos x="0" y="2480"/>
                </a:cxn>
                <a:cxn ang="0">
                  <a:pos x="288" y="2408"/>
                </a:cxn>
                <a:cxn ang="0">
                  <a:pos x="656" y="2296"/>
                </a:cxn>
                <a:cxn ang="0">
                  <a:pos x="968" y="2104"/>
                </a:cxn>
                <a:cxn ang="0">
                  <a:pos x="1178" y="2106"/>
                </a:cxn>
                <a:cxn ang="0">
                  <a:pos x="1478" y="1806"/>
                </a:cxn>
                <a:cxn ang="0">
                  <a:pos x="1560" y="1512"/>
                </a:cxn>
                <a:cxn ang="0">
                  <a:pos x="1720" y="1304"/>
                </a:cxn>
                <a:cxn ang="0">
                  <a:pos x="1992" y="984"/>
                </a:cxn>
                <a:cxn ang="0">
                  <a:pos x="2352" y="688"/>
                </a:cxn>
                <a:cxn ang="0">
                  <a:pos x="2776" y="352"/>
                </a:cxn>
                <a:cxn ang="0">
                  <a:pos x="3248" y="16"/>
                </a:cxn>
                <a:cxn ang="0">
                  <a:pos x="3672" y="0"/>
                </a:cxn>
                <a:cxn ang="0">
                  <a:pos x="3432" y="168"/>
                </a:cxn>
                <a:cxn ang="0">
                  <a:pos x="3088" y="328"/>
                </a:cxn>
                <a:cxn ang="0">
                  <a:pos x="2896" y="528"/>
                </a:cxn>
                <a:cxn ang="0">
                  <a:pos x="2632" y="720"/>
                </a:cxn>
                <a:cxn ang="0">
                  <a:pos x="2328" y="1032"/>
                </a:cxn>
                <a:cxn ang="0">
                  <a:pos x="2008" y="1288"/>
                </a:cxn>
                <a:cxn ang="0">
                  <a:pos x="1712" y="1576"/>
                </a:cxn>
                <a:cxn ang="0">
                  <a:pos x="1628" y="1824"/>
                </a:cxn>
                <a:cxn ang="0">
                  <a:pos x="1418" y="2052"/>
                </a:cxn>
                <a:cxn ang="0">
                  <a:pos x="1010" y="2334"/>
                </a:cxn>
                <a:cxn ang="0">
                  <a:pos x="544" y="2472"/>
                </a:cxn>
                <a:cxn ang="0">
                  <a:pos x="240" y="2576"/>
                </a:cxn>
                <a:cxn ang="0">
                  <a:pos x="8" y="2672"/>
                </a:cxn>
                <a:cxn ang="0">
                  <a:pos x="0" y="2480"/>
                </a:cxn>
              </a:cxnLst>
              <a:rect l="0" t="0" r="r" b="b"/>
              <a:pathLst>
                <a:path w="3672" h="2688">
                  <a:moveTo>
                    <a:pt x="0" y="2480"/>
                  </a:moveTo>
                  <a:cubicBezTo>
                    <a:pt x="47" y="2436"/>
                    <a:pt x="179" y="2439"/>
                    <a:pt x="288" y="2408"/>
                  </a:cubicBezTo>
                  <a:cubicBezTo>
                    <a:pt x="397" y="2377"/>
                    <a:pt x="543" y="2347"/>
                    <a:pt x="656" y="2296"/>
                  </a:cubicBezTo>
                  <a:cubicBezTo>
                    <a:pt x="769" y="2245"/>
                    <a:pt x="881" y="2136"/>
                    <a:pt x="968" y="2104"/>
                  </a:cubicBezTo>
                  <a:cubicBezTo>
                    <a:pt x="1055" y="2072"/>
                    <a:pt x="1093" y="2156"/>
                    <a:pt x="1178" y="2106"/>
                  </a:cubicBezTo>
                  <a:cubicBezTo>
                    <a:pt x="1263" y="2056"/>
                    <a:pt x="1414" y="1905"/>
                    <a:pt x="1478" y="1806"/>
                  </a:cubicBezTo>
                  <a:cubicBezTo>
                    <a:pt x="1542" y="1707"/>
                    <a:pt x="1520" y="1596"/>
                    <a:pt x="1560" y="1512"/>
                  </a:cubicBezTo>
                  <a:cubicBezTo>
                    <a:pt x="1600" y="1428"/>
                    <a:pt x="1648" y="1392"/>
                    <a:pt x="1720" y="1304"/>
                  </a:cubicBezTo>
                  <a:cubicBezTo>
                    <a:pt x="1792" y="1216"/>
                    <a:pt x="1887" y="1087"/>
                    <a:pt x="1992" y="984"/>
                  </a:cubicBezTo>
                  <a:cubicBezTo>
                    <a:pt x="2097" y="881"/>
                    <a:pt x="2221" y="793"/>
                    <a:pt x="2352" y="688"/>
                  </a:cubicBezTo>
                  <a:cubicBezTo>
                    <a:pt x="2483" y="583"/>
                    <a:pt x="2627" y="464"/>
                    <a:pt x="2776" y="352"/>
                  </a:cubicBezTo>
                  <a:cubicBezTo>
                    <a:pt x="2925" y="240"/>
                    <a:pt x="3099" y="75"/>
                    <a:pt x="3248" y="16"/>
                  </a:cubicBezTo>
                  <a:lnTo>
                    <a:pt x="3672" y="0"/>
                  </a:lnTo>
                  <a:lnTo>
                    <a:pt x="3432" y="168"/>
                  </a:lnTo>
                  <a:cubicBezTo>
                    <a:pt x="3335" y="223"/>
                    <a:pt x="3177" y="268"/>
                    <a:pt x="3088" y="328"/>
                  </a:cubicBezTo>
                  <a:cubicBezTo>
                    <a:pt x="3088" y="328"/>
                    <a:pt x="2896" y="528"/>
                    <a:pt x="2896" y="528"/>
                  </a:cubicBezTo>
                  <a:cubicBezTo>
                    <a:pt x="2896" y="528"/>
                    <a:pt x="2760" y="552"/>
                    <a:pt x="2632" y="720"/>
                  </a:cubicBezTo>
                  <a:cubicBezTo>
                    <a:pt x="2504" y="888"/>
                    <a:pt x="2760" y="681"/>
                    <a:pt x="2328" y="1032"/>
                  </a:cubicBezTo>
                  <a:cubicBezTo>
                    <a:pt x="2224" y="1127"/>
                    <a:pt x="2393" y="977"/>
                    <a:pt x="2008" y="1288"/>
                  </a:cubicBezTo>
                  <a:cubicBezTo>
                    <a:pt x="1905" y="1379"/>
                    <a:pt x="1775" y="1487"/>
                    <a:pt x="1712" y="1576"/>
                  </a:cubicBezTo>
                  <a:cubicBezTo>
                    <a:pt x="1649" y="1665"/>
                    <a:pt x="1677" y="1745"/>
                    <a:pt x="1628" y="1824"/>
                  </a:cubicBezTo>
                  <a:cubicBezTo>
                    <a:pt x="1579" y="1903"/>
                    <a:pt x="1521" y="1967"/>
                    <a:pt x="1418" y="2052"/>
                  </a:cubicBezTo>
                  <a:cubicBezTo>
                    <a:pt x="1315" y="2137"/>
                    <a:pt x="1155" y="2264"/>
                    <a:pt x="1010" y="2334"/>
                  </a:cubicBezTo>
                  <a:cubicBezTo>
                    <a:pt x="865" y="2404"/>
                    <a:pt x="672" y="2432"/>
                    <a:pt x="544" y="2472"/>
                  </a:cubicBezTo>
                  <a:cubicBezTo>
                    <a:pt x="416" y="2512"/>
                    <a:pt x="329" y="2543"/>
                    <a:pt x="240" y="2576"/>
                  </a:cubicBezTo>
                  <a:cubicBezTo>
                    <a:pt x="151" y="2609"/>
                    <a:pt x="48" y="2688"/>
                    <a:pt x="8" y="2672"/>
                  </a:cubicBezTo>
                  <a:lnTo>
                    <a:pt x="0" y="2480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51" name="Freeform 13"/>
            <p:cNvSpPr>
              <a:spLocks/>
            </p:cNvSpPr>
            <p:nvPr/>
          </p:nvSpPr>
          <p:spPr bwMode="auto">
            <a:xfrm>
              <a:off x="-63500" y="623888"/>
              <a:ext cx="8623300" cy="6154737"/>
            </a:xfrm>
            <a:custGeom>
              <a:avLst/>
              <a:gdLst/>
              <a:ahLst/>
              <a:cxnLst>
                <a:cxn ang="0">
                  <a:pos x="0" y="3288"/>
                </a:cxn>
                <a:cxn ang="0">
                  <a:pos x="328" y="3168"/>
                </a:cxn>
                <a:cxn ang="0">
                  <a:pos x="744" y="3056"/>
                </a:cxn>
                <a:cxn ang="0">
                  <a:pos x="1176" y="2800"/>
                </a:cxn>
                <a:cxn ang="0">
                  <a:pos x="1712" y="2488"/>
                </a:cxn>
                <a:cxn ang="0">
                  <a:pos x="2200" y="2152"/>
                </a:cxn>
                <a:cxn ang="0">
                  <a:pos x="2496" y="1784"/>
                </a:cxn>
                <a:cxn ang="0">
                  <a:pos x="2544" y="1608"/>
                </a:cxn>
                <a:cxn ang="0">
                  <a:pos x="2648" y="1384"/>
                </a:cxn>
                <a:cxn ang="0">
                  <a:pos x="2752" y="1120"/>
                </a:cxn>
                <a:cxn ang="0">
                  <a:pos x="3048" y="944"/>
                </a:cxn>
                <a:cxn ang="0">
                  <a:pos x="3160" y="728"/>
                </a:cxn>
                <a:cxn ang="0">
                  <a:pos x="3344" y="480"/>
                </a:cxn>
                <a:cxn ang="0">
                  <a:pos x="3728" y="464"/>
                </a:cxn>
                <a:cxn ang="0">
                  <a:pos x="3952" y="488"/>
                </a:cxn>
                <a:cxn ang="0">
                  <a:pos x="4190" y="486"/>
                </a:cxn>
                <a:cxn ang="0">
                  <a:pos x="4442" y="270"/>
                </a:cxn>
                <a:cxn ang="0">
                  <a:pos x="4798" y="0"/>
                </a:cxn>
                <a:cxn ang="0">
                  <a:pos x="5150" y="8"/>
                </a:cxn>
                <a:cxn ang="0">
                  <a:pos x="4368" y="560"/>
                </a:cxn>
                <a:cxn ang="0">
                  <a:pos x="4136" y="648"/>
                </a:cxn>
                <a:cxn ang="0">
                  <a:pos x="3792" y="576"/>
                </a:cxn>
                <a:cxn ang="0">
                  <a:pos x="3544" y="568"/>
                </a:cxn>
                <a:cxn ang="0">
                  <a:pos x="3336" y="624"/>
                </a:cxn>
                <a:cxn ang="0">
                  <a:pos x="3248" y="832"/>
                </a:cxn>
                <a:cxn ang="0">
                  <a:pos x="3168" y="984"/>
                </a:cxn>
                <a:cxn ang="0">
                  <a:pos x="3016" y="1088"/>
                </a:cxn>
                <a:cxn ang="0">
                  <a:pos x="2888" y="1160"/>
                </a:cxn>
                <a:cxn ang="0">
                  <a:pos x="2752" y="1280"/>
                </a:cxn>
                <a:cxn ang="0">
                  <a:pos x="2744" y="1520"/>
                </a:cxn>
                <a:cxn ang="0">
                  <a:pos x="2712" y="1760"/>
                </a:cxn>
                <a:cxn ang="0">
                  <a:pos x="2592" y="2000"/>
                </a:cxn>
                <a:cxn ang="0">
                  <a:pos x="2272" y="2352"/>
                </a:cxn>
                <a:cxn ang="0">
                  <a:pos x="1704" y="2784"/>
                </a:cxn>
                <a:cxn ang="0">
                  <a:pos x="1104" y="3096"/>
                </a:cxn>
                <a:cxn ang="0">
                  <a:pos x="272" y="3384"/>
                </a:cxn>
                <a:cxn ang="0">
                  <a:pos x="0" y="3456"/>
                </a:cxn>
                <a:cxn ang="0">
                  <a:pos x="0" y="3288"/>
                </a:cxn>
              </a:cxnLst>
              <a:rect l="0" t="0" r="r" b="b"/>
              <a:pathLst>
                <a:path w="5150" h="3472">
                  <a:moveTo>
                    <a:pt x="0" y="3288"/>
                  </a:moveTo>
                  <a:cubicBezTo>
                    <a:pt x="40" y="3225"/>
                    <a:pt x="144" y="3216"/>
                    <a:pt x="328" y="3168"/>
                  </a:cubicBezTo>
                  <a:cubicBezTo>
                    <a:pt x="512" y="3120"/>
                    <a:pt x="603" y="3117"/>
                    <a:pt x="744" y="3056"/>
                  </a:cubicBezTo>
                  <a:cubicBezTo>
                    <a:pt x="885" y="2995"/>
                    <a:pt x="907" y="2995"/>
                    <a:pt x="1176" y="2800"/>
                  </a:cubicBezTo>
                  <a:cubicBezTo>
                    <a:pt x="1311" y="2710"/>
                    <a:pt x="1492" y="2657"/>
                    <a:pt x="1712" y="2488"/>
                  </a:cubicBezTo>
                  <a:cubicBezTo>
                    <a:pt x="1883" y="2380"/>
                    <a:pt x="2069" y="2269"/>
                    <a:pt x="2200" y="2152"/>
                  </a:cubicBezTo>
                  <a:cubicBezTo>
                    <a:pt x="2331" y="2035"/>
                    <a:pt x="2439" y="1875"/>
                    <a:pt x="2496" y="1784"/>
                  </a:cubicBezTo>
                  <a:cubicBezTo>
                    <a:pt x="2518" y="1750"/>
                    <a:pt x="2519" y="1675"/>
                    <a:pt x="2544" y="1608"/>
                  </a:cubicBezTo>
                  <a:cubicBezTo>
                    <a:pt x="2569" y="1541"/>
                    <a:pt x="2613" y="1465"/>
                    <a:pt x="2648" y="1384"/>
                  </a:cubicBezTo>
                  <a:cubicBezTo>
                    <a:pt x="2683" y="1303"/>
                    <a:pt x="2685" y="1193"/>
                    <a:pt x="2752" y="1120"/>
                  </a:cubicBezTo>
                  <a:cubicBezTo>
                    <a:pt x="2819" y="1047"/>
                    <a:pt x="2980" y="1009"/>
                    <a:pt x="3048" y="944"/>
                  </a:cubicBezTo>
                  <a:cubicBezTo>
                    <a:pt x="3116" y="879"/>
                    <a:pt x="3111" y="805"/>
                    <a:pt x="3160" y="728"/>
                  </a:cubicBezTo>
                  <a:cubicBezTo>
                    <a:pt x="3209" y="651"/>
                    <a:pt x="3250" y="524"/>
                    <a:pt x="3344" y="480"/>
                  </a:cubicBezTo>
                  <a:cubicBezTo>
                    <a:pt x="3438" y="436"/>
                    <a:pt x="3627" y="463"/>
                    <a:pt x="3728" y="464"/>
                  </a:cubicBezTo>
                  <a:cubicBezTo>
                    <a:pt x="3829" y="465"/>
                    <a:pt x="3875" y="484"/>
                    <a:pt x="3952" y="488"/>
                  </a:cubicBezTo>
                  <a:lnTo>
                    <a:pt x="4190" y="486"/>
                  </a:lnTo>
                  <a:cubicBezTo>
                    <a:pt x="4272" y="450"/>
                    <a:pt x="4341" y="351"/>
                    <a:pt x="4442" y="270"/>
                  </a:cubicBezTo>
                  <a:lnTo>
                    <a:pt x="4798" y="0"/>
                  </a:lnTo>
                  <a:lnTo>
                    <a:pt x="5150" y="8"/>
                  </a:lnTo>
                  <a:lnTo>
                    <a:pt x="4368" y="560"/>
                  </a:lnTo>
                  <a:cubicBezTo>
                    <a:pt x="4199" y="667"/>
                    <a:pt x="4232" y="645"/>
                    <a:pt x="4136" y="648"/>
                  </a:cubicBezTo>
                  <a:cubicBezTo>
                    <a:pt x="4040" y="651"/>
                    <a:pt x="3891" y="589"/>
                    <a:pt x="3792" y="576"/>
                  </a:cubicBezTo>
                  <a:cubicBezTo>
                    <a:pt x="3693" y="563"/>
                    <a:pt x="3620" y="560"/>
                    <a:pt x="3544" y="568"/>
                  </a:cubicBezTo>
                  <a:cubicBezTo>
                    <a:pt x="3468" y="576"/>
                    <a:pt x="3385" y="580"/>
                    <a:pt x="3336" y="624"/>
                  </a:cubicBezTo>
                  <a:cubicBezTo>
                    <a:pt x="3287" y="668"/>
                    <a:pt x="3276" y="772"/>
                    <a:pt x="3248" y="832"/>
                  </a:cubicBezTo>
                  <a:cubicBezTo>
                    <a:pt x="3220" y="892"/>
                    <a:pt x="3207" y="941"/>
                    <a:pt x="3168" y="984"/>
                  </a:cubicBezTo>
                  <a:cubicBezTo>
                    <a:pt x="3129" y="1027"/>
                    <a:pt x="3063" y="1059"/>
                    <a:pt x="3016" y="1088"/>
                  </a:cubicBezTo>
                  <a:cubicBezTo>
                    <a:pt x="2969" y="1117"/>
                    <a:pt x="2932" y="1128"/>
                    <a:pt x="2888" y="1160"/>
                  </a:cubicBezTo>
                  <a:cubicBezTo>
                    <a:pt x="2844" y="1192"/>
                    <a:pt x="2776" y="1220"/>
                    <a:pt x="2752" y="1280"/>
                  </a:cubicBezTo>
                  <a:cubicBezTo>
                    <a:pt x="2728" y="1340"/>
                    <a:pt x="2751" y="1440"/>
                    <a:pt x="2744" y="1520"/>
                  </a:cubicBezTo>
                  <a:cubicBezTo>
                    <a:pt x="2737" y="1600"/>
                    <a:pt x="2737" y="1680"/>
                    <a:pt x="2712" y="1760"/>
                  </a:cubicBezTo>
                  <a:cubicBezTo>
                    <a:pt x="2688" y="1880"/>
                    <a:pt x="2656" y="1936"/>
                    <a:pt x="2592" y="2000"/>
                  </a:cubicBezTo>
                  <a:cubicBezTo>
                    <a:pt x="2503" y="2103"/>
                    <a:pt x="2420" y="2221"/>
                    <a:pt x="2272" y="2352"/>
                  </a:cubicBezTo>
                  <a:cubicBezTo>
                    <a:pt x="2124" y="2483"/>
                    <a:pt x="1899" y="2660"/>
                    <a:pt x="1704" y="2784"/>
                  </a:cubicBezTo>
                  <a:cubicBezTo>
                    <a:pt x="1509" y="2908"/>
                    <a:pt x="1343" y="2996"/>
                    <a:pt x="1104" y="3096"/>
                  </a:cubicBezTo>
                  <a:cubicBezTo>
                    <a:pt x="865" y="3196"/>
                    <a:pt x="456" y="3324"/>
                    <a:pt x="272" y="3384"/>
                  </a:cubicBezTo>
                  <a:cubicBezTo>
                    <a:pt x="88" y="3444"/>
                    <a:pt x="45" y="3472"/>
                    <a:pt x="0" y="3456"/>
                  </a:cubicBezTo>
                  <a:lnTo>
                    <a:pt x="0" y="3288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52" name="Freeform 14"/>
            <p:cNvSpPr>
              <a:spLocks/>
            </p:cNvSpPr>
            <p:nvPr/>
          </p:nvSpPr>
          <p:spPr bwMode="auto">
            <a:xfrm>
              <a:off x="-228600" y="638175"/>
              <a:ext cx="9421813" cy="6296025"/>
            </a:xfrm>
            <a:custGeom>
              <a:avLst/>
              <a:gdLst/>
              <a:ahLst/>
              <a:cxnLst>
                <a:cxn ang="0">
                  <a:pos x="155" y="3552"/>
                </a:cxn>
                <a:cxn ang="0">
                  <a:pos x="539" y="3496"/>
                </a:cxn>
                <a:cxn ang="0">
                  <a:pos x="1011" y="3336"/>
                </a:cxn>
                <a:cxn ang="0">
                  <a:pos x="1619" y="3008"/>
                </a:cxn>
                <a:cxn ang="0">
                  <a:pos x="2659" y="2352"/>
                </a:cxn>
                <a:cxn ang="0">
                  <a:pos x="2903" y="2134"/>
                </a:cxn>
                <a:cxn ang="0">
                  <a:pos x="3071" y="1858"/>
                </a:cxn>
                <a:cxn ang="0">
                  <a:pos x="3293" y="1792"/>
                </a:cxn>
                <a:cxn ang="0">
                  <a:pos x="3509" y="1690"/>
                </a:cxn>
                <a:cxn ang="0">
                  <a:pos x="3713" y="1564"/>
                </a:cxn>
                <a:cxn ang="0">
                  <a:pos x="3977" y="1402"/>
                </a:cxn>
                <a:cxn ang="0">
                  <a:pos x="4091" y="1300"/>
                </a:cxn>
                <a:cxn ang="0">
                  <a:pos x="4205" y="1174"/>
                </a:cxn>
                <a:cxn ang="0">
                  <a:pos x="4367" y="1138"/>
                </a:cxn>
                <a:cxn ang="0">
                  <a:pos x="4589" y="1168"/>
                </a:cxn>
                <a:cxn ang="0">
                  <a:pos x="4721" y="1138"/>
                </a:cxn>
                <a:cxn ang="0">
                  <a:pos x="4811" y="964"/>
                </a:cxn>
                <a:cxn ang="0">
                  <a:pos x="4793" y="772"/>
                </a:cxn>
                <a:cxn ang="0">
                  <a:pos x="4877" y="562"/>
                </a:cxn>
                <a:cxn ang="0">
                  <a:pos x="4995" y="328"/>
                </a:cxn>
                <a:cxn ang="0">
                  <a:pos x="5427" y="8"/>
                </a:cxn>
                <a:cxn ang="0">
                  <a:pos x="5619" y="0"/>
                </a:cxn>
                <a:cxn ang="0">
                  <a:pos x="5627" y="88"/>
                </a:cxn>
                <a:cxn ang="0">
                  <a:pos x="5427" y="256"/>
                </a:cxn>
                <a:cxn ang="0">
                  <a:pos x="5163" y="448"/>
                </a:cxn>
                <a:cxn ang="0">
                  <a:pos x="5081" y="700"/>
                </a:cxn>
                <a:cxn ang="0">
                  <a:pos x="5021" y="832"/>
                </a:cxn>
                <a:cxn ang="0">
                  <a:pos x="4925" y="1042"/>
                </a:cxn>
                <a:cxn ang="0">
                  <a:pos x="4775" y="1180"/>
                </a:cxn>
                <a:cxn ang="0">
                  <a:pos x="4547" y="1282"/>
                </a:cxn>
                <a:cxn ang="0">
                  <a:pos x="4385" y="1342"/>
                </a:cxn>
                <a:cxn ang="0">
                  <a:pos x="4193" y="1450"/>
                </a:cxn>
                <a:cxn ang="0">
                  <a:pos x="4019" y="1594"/>
                </a:cxn>
                <a:cxn ang="0">
                  <a:pos x="3791" y="1726"/>
                </a:cxn>
                <a:cxn ang="0">
                  <a:pos x="3211" y="1976"/>
                </a:cxn>
                <a:cxn ang="0">
                  <a:pos x="3059" y="2208"/>
                </a:cxn>
                <a:cxn ang="0">
                  <a:pos x="2803" y="2488"/>
                </a:cxn>
                <a:cxn ang="0">
                  <a:pos x="2283" y="2848"/>
                </a:cxn>
                <a:cxn ang="0">
                  <a:pos x="1523" y="3264"/>
                </a:cxn>
                <a:cxn ang="0">
                  <a:pos x="699" y="3552"/>
                </a:cxn>
                <a:cxn ang="0">
                  <a:pos x="155" y="3552"/>
                </a:cxn>
              </a:cxnLst>
              <a:rect l="0" t="0" r="r" b="b"/>
              <a:pathLst>
                <a:path w="5627" h="3552">
                  <a:moveTo>
                    <a:pt x="155" y="3552"/>
                  </a:moveTo>
                  <a:cubicBezTo>
                    <a:pt x="0" y="3545"/>
                    <a:pt x="396" y="3532"/>
                    <a:pt x="539" y="3496"/>
                  </a:cubicBezTo>
                  <a:cubicBezTo>
                    <a:pt x="682" y="3460"/>
                    <a:pt x="831" y="3417"/>
                    <a:pt x="1011" y="3336"/>
                  </a:cubicBezTo>
                  <a:cubicBezTo>
                    <a:pt x="1191" y="3255"/>
                    <a:pt x="1344" y="3172"/>
                    <a:pt x="1619" y="3008"/>
                  </a:cubicBezTo>
                  <a:cubicBezTo>
                    <a:pt x="1894" y="2844"/>
                    <a:pt x="2445" y="2498"/>
                    <a:pt x="2659" y="2352"/>
                  </a:cubicBezTo>
                  <a:cubicBezTo>
                    <a:pt x="2873" y="2206"/>
                    <a:pt x="2834" y="2216"/>
                    <a:pt x="2903" y="2134"/>
                  </a:cubicBezTo>
                  <a:cubicBezTo>
                    <a:pt x="2981" y="2080"/>
                    <a:pt x="3006" y="1915"/>
                    <a:pt x="3071" y="1858"/>
                  </a:cubicBezTo>
                  <a:cubicBezTo>
                    <a:pt x="3136" y="1801"/>
                    <a:pt x="3220" y="1820"/>
                    <a:pt x="3293" y="1792"/>
                  </a:cubicBezTo>
                  <a:cubicBezTo>
                    <a:pt x="3366" y="1764"/>
                    <a:pt x="3439" y="1728"/>
                    <a:pt x="3509" y="1690"/>
                  </a:cubicBezTo>
                  <a:cubicBezTo>
                    <a:pt x="3579" y="1652"/>
                    <a:pt x="3635" y="1612"/>
                    <a:pt x="3713" y="1564"/>
                  </a:cubicBezTo>
                  <a:cubicBezTo>
                    <a:pt x="3791" y="1516"/>
                    <a:pt x="3914" y="1446"/>
                    <a:pt x="3977" y="1402"/>
                  </a:cubicBezTo>
                  <a:cubicBezTo>
                    <a:pt x="4040" y="1358"/>
                    <a:pt x="4053" y="1338"/>
                    <a:pt x="4091" y="1300"/>
                  </a:cubicBezTo>
                  <a:cubicBezTo>
                    <a:pt x="4129" y="1262"/>
                    <a:pt x="4159" y="1201"/>
                    <a:pt x="4205" y="1174"/>
                  </a:cubicBezTo>
                  <a:cubicBezTo>
                    <a:pt x="4251" y="1147"/>
                    <a:pt x="4303" y="1139"/>
                    <a:pt x="4367" y="1138"/>
                  </a:cubicBezTo>
                  <a:cubicBezTo>
                    <a:pt x="4431" y="1137"/>
                    <a:pt x="4530" y="1168"/>
                    <a:pt x="4589" y="1168"/>
                  </a:cubicBezTo>
                  <a:cubicBezTo>
                    <a:pt x="4648" y="1168"/>
                    <a:pt x="4684" y="1172"/>
                    <a:pt x="4721" y="1138"/>
                  </a:cubicBezTo>
                  <a:cubicBezTo>
                    <a:pt x="4758" y="1104"/>
                    <a:pt x="4799" y="1025"/>
                    <a:pt x="4811" y="964"/>
                  </a:cubicBezTo>
                  <a:cubicBezTo>
                    <a:pt x="4823" y="903"/>
                    <a:pt x="4782" y="839"/>
                    <a:pt x="4793" y="772"/>
                  </a:cubicBezTo>
                  <a:cubicBezTo>
                    <a:pt x="4804" y="705"/>
                    <a:pt x="4843" y="636"/>
                    <a:pt x="4877" y="562"/>
                  </a:cubicBezTo>
                  <a:lnTo>
                    <a:pt x="4995" y="328"/>
                  </a:lnTo>
                  <a:lnTo>
                    <a:pt x="5427" y="8"/>
                  </a:lnTo>
                  <a:lnTo>
                    <a:pt x="5619" y="0"/>
                  </a:lnTo>
                  <a:lnTo>
                    <a:pt x="5627" y="88"/>
                  </a:lnTo>
                  <a:cubicBezTo>
                    <a:pt x="5595" y="131"/>
                    <a:pt x="5504" y="196"/>
                    <a:pt x="5427" y="256"/>
                  </a:cubicBezTo>
                  <a:cubicBezTo>
                    <a:pt x="5350" y="316"/>
                    <a:pt x="5221" y="374"/>
                    <a:pt x="5163" y="448"/>
                  </a:cubicBezTo>
                  <a:cubicBezTo>
                    <a:pt x="5105" y="522"/>
                    <a:pt x="5105" y="636"/>
                    <a:pt x="5081" y="700"/>
                  </a:cubicBezTo>
                  <a:cubicBezTo>
                    <a:pt x="5039" y="730"/>
                    <a:pt x="5047" y="775"/>
                    <a:pt x="5021" y="832"/>
                  </a:cubicBezTo>
                  <a:cubicBezTo>
                    <a:pt x="4995" y="889"/>
                    <a:pt x="4966" y="984"/>
                    <a:pt x="4925" y="1042"/>
                  </a:cubicBezTo>
                  <a:cubicBezTo>
                    <a:pt x="4884" y="1100"/>
                    <a:pt x="4838" y="1140"/>
                    <a:pt x="4775" y="1180"/>
                  </a:cubicBezTo>
                  <a:cubicBezTo>
                    <a:pt x="4712" y="1220"/>
                    <a:pt x="4612" y="1255"/>
                    <a:pt x="4547" y="1282"/>
                  </a:cubicBezTo>
                  <a:cubicBezTo>
                    <a:pt x="4482" y="1309"/>
                    <a:pt x="4444" y="1314"/>
                    <a:pt x="4385" y="1342"/>
                  </a:cubicBezTo>
                  <a:cubicBezTo>
                    <a:pt x="4326" y="1370"/>
                    <a:pt x="4254" y="1408"/>
                    <a:pt x="4193" y="1450"/>
                  </a:cubicBezTo>
                  <a:cubicBezTo>
                    <a:pt x="4132" y="1492"/>
                    <a:pt x="4086" y="1548"/>
                    <a:pt x="4019" y="1594"/>
                  </a:cubicBezTo>
                  <a:cubicBezTo>
                    <a:pt x="3952" y="1640"/>
                    <a:pt x="3926" y="1662"/>
                    <a:pt x="3791" y="1726"/>
                  </a:cubicBezTo>
                  <a:cubicBezTo>
                    <a:pt x="3702" y="1784"/>
                    <a:pt x="3462" y="1789"/>
                    <a:pt x="3211" y="1976"/>
                  </a:cubicBezTo>
                  <a:cubicBezTo>
                    <a:pt x="3089" y="2056"/>
                    <a:pt x="3127" y="2123"/>
                    <a:pt x="3059" y="2208"/>
                  </a:cubicBezTo>
                  <a:cubicBezTo>
                    <a:pt x="2991" y="2293"/>
                    <a:pt x="2932" y="2381"/>
                    <a:pt x="2803" y="2488"/>
                  </a:cubicBezTo>
                  <a:cubicBezTo>
                    <a:pt x="2674" y="2595"/>
                    <a:pt x="2496" y="2719"/>
                    <a:pt x="2283" y="2848"/>
                  </a:cubicBezTo>
                  <a:cubicBezTo>
                    <a:pt x="2070" y="2977"/>
                    <a:pt x="1787" y="3147"/>
                    <a:pt x="1523" y="3264"/>
                  </a:cubicBezTo>
                  <a:cubicBezTo>
                    <a:pt x="1259" y="3381"/>
                    <a:pt x="927" y="3504"/>
                    <a:pt x="699" y="3552"/>
                  </a:cubicBezTo>
                  <a:lnTo>
                    <a:pt x="155" y="3552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53" name="Freeform 15"/>
            <p:cNvSpPr>
              <a:spLocks/>
            </p:cNvSpPr>
            <p:nvPr/>
          </p:nvSpPr>
          <p:spPr bwMode="auto">
            <a:xfrm>
              <a:off x="1677988" y="1235075"/>
              <a:ext cx="7515225" cy="5684838"/>
            </a:xfrm>
            <a:custGeom>
              <a:avLst/>
              <a:gdLst/>
              <a:ahLst/>
              <a:cxnLst>
                <a:cxn ang="0">
                  <a:pos x="0" y="3199"/>
                </a:cxn>
                <a:cxn ang="0">
                  <a:pos x="1040" y="2695"/>
                </a:cxn>
                <a:cxn ang="0">
                  <a:pos x="1904" y="2095"/>
                </a:cxn>
                <a:cxn ang="0">
                  <a:pos x="2176" y="1783"/>
                </a:cxn>
                <a:cxn ang="0">
                  <a:pos x="2312" y="1607"/>
                </a:cxn>
                <a:cxn ang="0">
                  <a:pos x="2504" y="1495"/>
                </a:cxn>
                <a:cxn ang="0">
                  <a:pos x="2656" y="1519"/>
                </a:cxn>
                <a:cxn ang="0">
                  <a:pos x="2976" y="1367"/>
                </a:cxn>
                <a:cxn ang="0">
                  <a:pos x="3336" y="1247"/>
                </a:cxn>
                <a:cxn ang="0">
                  <a:pos x="3592" y="991"/>
                </a:cxn>
                <a:cxn ang="0">
                  <a:pos x="3824" y="799"/>
                </a:cxn>
                <a:cxn ang="0">
                  <a:pos x="4000" y="599"/>
                </a:cxn>
                <a:cxn ang="0">
                  <a:pos x="4168" y="159"/>
                </a:cxn>
                <a:cxn ang="0">
                  <a:pos x="4488" y="15"/>
                </a:cxn>
                <a:cxn ang="0">
                  <a:pos x="4488" y="247"/>
                </a:cxn>
                <a:cxn ang="0">
                  <a:pos x="4248" y="351"/>
                </a:cxn>
                <a:cxn ang="0">
                  <a:pos x="4072" y="759"/>
                </a:cxn>
                <a:cxn ang="0">
                  <a:pos x="3808" y="1055"/>
                </a:cxn>
                <a:cxn ang="0">
                  <a:pos x="3504" y="1319"/>
                </a:cxn>
                <a:cxn ang="0">
                  <a:pos x="3176" y="1527"/>
                </a:cxn>
                <a:cxn ang="0">
                  <a:pos x="2784" y="1623"/>
                </a:cxn>
                <a:cxn ang="0">
                  <a:pos x="2528" y="1615"/>
                </a:cxn>
                <a:cxn ang="0">
                  <a:pos x="2352" y="1903"/>
                </a:cxn>
                <a:cxn ang="0">
                  <a:pos x="2080" y="2231"/>
                </a:cxn>
                <a:cxn ang="0">
                  <a:pos x="1632" y="2487"/>
                </a:cxn>
                <a:cxn ang="0">
                  <a:pos x="744" y="2967"/>
                </a:cxn>
                <a:cxn ang="0">
                  <a:pos x="152" y="3207"/>
                </a:cxn>
                <a:cxn ang="0">
                  <a:pos x="0" y="3199"/>
                </a:cxn>
              </a:cxnLst>
              <a:rect l="0" t="0" r="r" b="b"/>
              <a:pathLst>
                <a:path w="4488" h="3207">
                  <a:moveTo>
                    <a:pt x="0" y="3199"/>
                  </a:moveTo>
                  <a:cubicBezTo>
                    <a:pt x="12" y="3114"/>
                    <a:pt x="723" y="2879"/>
                    <a:pt x="1040" y="2695"/>
                  </a:cubicBezTo>
                  <a:cubicBezTo>
                    <a:pt x="1357" y="2511"/>
                    <a:pt x="1715" y="2247"/>
                    <a:pt x="1904" y="2095"/>
                  </a:cubicBezTo>
                  <a:cubicBezTo>
                    <a:pt x="2093" y="1943"/>
                    <a:pt x="2108" y="1864"/>
                    <a:pt x="2176" y="1783"/>
                  </a:cubicBezTo>
                  <a:cubicBezTo>
                    <a:pt x="2244" y="1702"/>
                    <a:pt x="2257" y="1655"/>
                    <a:pt x="2312" y="1607"/>
                  </a:cubicBezTo>
                  <a:cubicBezTo>
                    <a:pt x="2367" y="1559"/>
                    <a:pt x="2447" y="1510"/>
                    <a:pt x="2504" y="1495"/>
                  </a:cubicBezTo>
                  <a:cubicBezTo>
                    <a:pt x="2561" y="1480"/>
                    <a:pt x="2577" y="1540"/>
                    <a:pt x="2656" y="1519"/>
                  </a:cubicBezTo>
                  <a:cubicBezTo>
                    <a:pt x="2735" y="1498"/>
                    <a:pt x="2863" y="1412"/>
                    <a:pt x="2976" y="1367"/>
                  </a:cubicBezTo>
                  <a:cubicBezTo>
                    <a:pt x="3089" y="1322"/>
                    <a:pt x="3233" y="1310"/>
                    <a:pt x="3336" y="1247"/>
                  </a:cubicBezTo>
                  <a:cubicBezTo>
                    <a:pt x="3424" y="1167"/>
                    <a:pt x="3511" y="1066"/>
                    <a:pt x="3592" y="991"/>
                  </a:cubicBezTo>
                  <a:cubicBezTo>
                    <a:pt x="3673" y="916"/>
                    <a:pt x="3756" y="864"/>
                    <a:pt x="3824" y="799"/>
                  </a:cubicBezTo>
                  <a:cubicBezTo>
                    <a:pt x="3892" y="734"/>
                    <a:pt x="3943" y="706"/>
                    <a:pt x="4000" y="599"/>
                  </a:cubicBezTo>
                  <a:cubicBezTo>
                    <a:pt x="4057" y="492"/>
                    <a:pt x="4087" y="256"/>
                    <a:pt x="4168" y="159"/>
                  </a:cubicBezTo>
                  <a:cubicBezTo>
                    <a:pt x="4249" y="62"/>
                    <a:pt x="4435" y="0"/>
                    <a:pt x="4488" y="15"/>
                  </a:cubicBezTo>
                  <a:lnTo>
                    <a:pt x="4488" y="247"/>
                  </a:lnTo>
                  <a:cubicBezTo>
                    <a:pt x="4448" y="303"/>
                    <a:pt x="4317" y="266"/>
                    <a:pt x="4248" y="351"/>
                  </a:cubicBezTo>
                  <a:cubicBezTo>
                    <a:pt x="4179" y="436"/>
                    <a:pt x="4145" y="642"/>
                    <a:pt x="4072" y="759"/>
                  </a:cubicBezTo>
                  <a:cubicBezTo>
                    <a:pt x="3999" y="876"/>
                    <a:pt x="3903" y="962"/>
                    <a:pt x="3808" y="1055"/>
                  </a:cubicBezTo>
                  <a:cubicBezTo>
                    <a:pt x="3721" y="1122"/>
                    <a:pt x="3640" y="1215"/>
                    <a:pt x="3504" y="1319"/>
                  </a:cubicBezTo>
                  <a:cubicBezTo>
                    <a:pt x="3377" y="1389"/>
                    <a:pt x="3296" y="1476"/>
                    <a:pt x="3176" y="1527"/>
                  </a:cubicBezTo>
                  <a:cubicBezTo>
                    <a:pt x="3056" y="1578"/>
                    <a:pt x="2892" y="1608"/>
                    <a:pt x="2784" y="1623"/>
                  </a:cubicBezTo>
                  <a:cubicBezTo>
                    <a:pt x="2676" y="1638"/>
                    <a:pt x="2600" y="1568"/>
                    <a:pt x="2528" y="1615"/>
                  </a:cubicBezTo>
                  <a:cubicBezTo>
                    <a:pt x="2456" y="1662"/>
                    <a:pt x="2427" y="1800"/>
                    <a:pt x="2352" y="1903"/>
                  </a:cubicBezTo>
                  <a:cubicBezTo>
                    <a:pt x="2277" y="2006"/>
                    <a:pt x="2200" y="2134"/>
                    <a:pt x="2080" y="2231"/>
                  </a:cubicBezTo>
                  <a:cubicBezTo>
                    <a:pt x="1960" y="2328"/>
                    <a:pt x="1855" y="2364"/>
                    <a:pt x="1632" y="2487"/>
                  </a:cubicBezTo>
                  <a:cubicBezTo>
                    <a:pt x="1409" y="2610"/>
                    <a:pt x="991" y="2847"/>
                    <a:pt x="744" y="2967"/>
                  </a:cubicBezTo>
                  <a:cubicBezTo>
                    <a:pt x="560" y="3055"/>
                    <a:pt x="656" y="2991"/>
                    <a:pt x="152" y="3207"/>
                  </a:cubicBezTo>
                  <a:lnTo>
                    <a:pt x="0" y="3199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54" name="Freeform 16"/>
            <p:cNvSpPr>
              <a:spLocks/>
            </p:cNvSpPr>
            <p:nvPr/>
          </p:nvSpPr>
          <p:spPr bwMode="auto">
            <a:xfrm>
              <a:off x="2281238" y="1978025"/>
              <a:ext cx="6911975" cy="4956175"/>
            </a:xfrm>
            <a:custGeom>
              <a:avLst/>
              <a:gdLst/>
              <a:ahLst/>
              <a:cxnLst>
                <a:cxn ang="0">
                  <a:pos x="0" y="2780"/>
                </a:cxn>
                <a:cxn ang="0">
                  <a:pos x="456" y="2668"/>
                </a:cxn>
                <a:cxn ang="0">
                  <a:pos x="1376" y="2188"/>
                </a:cxn>
                <a:cxn ang="0">
                  <a:pos x="2008" y="1916"/>
                </a:cxn>
                <a:cxn ang="0">
                  <a:pos x="2392" y="1716"/>
                </a:cxn>
                <a:cxn ang="0">
                  <a:pos x="3048" y="1204"/>
                </a:cxn>
                <a:cxn ang="0">
                  <a:pos x="3528" y="780"/>
                </a:cxn>
                <a:cxn ang="0">
                  <a:pos x="3920" y="228"/>
                </a:cxn>
                <a:cxn ang="0">
                  <a:pos x="4128" y="4"/>
                </a:cxn>
                <a:cxn ang="0">
                  <a:pos x="4128" y="252"/>
                </a:cxn>
                <a:cxn ang="0">
                  <a:pos x="3944" y="444"/>
                </a:cxn>
                <a:cxn ang="0">
                  <a:pos x="3328" y="1140"/>
                </a:cxn>
                <a:cxn ang="0">
                  <a:pos x="2608" y="1748"/>
                </a:cxn>
                <a:cxn ang="0">
                  <a:pos x="1792" y="2156"/>
                </a:cxn>
                <a:cxn ang="0">
                  <a:pos x="880" y="2628"/>
                </a:cxn>
                <a:cxn ang="0">
                  <a:pos x="480" y="2748"/>
                </a:cxn>
                <a:cxn ang="0">
                  <a:pos x="216" y="2796"/>
                </a:cxn>
                <a:cxn ang="0">
                  <a:pos x="0" y="2780"/>
                </a:cxn>
              </a:cxnLst>
              <a:rect l="0" t="0" r="r" b="b"/>
              <a:pathLst>
                <a:path w="4128" h="2796">
                  <a:moveTo>
                    <a:pt x="0" y="2780"/>
                  </a:moveTo>
                  <a:cubicBezTo>
                    <a:pt x="40" y="2759"/>
                    <a:pt x="227" y="2767"/>
                    <a:pt x="456" y="2668"/>
                  </a:cubicBezTo>
                  <a:cubicBezTo>
                    <a:pt x="685" y="2569"/>
                    <a:pt x="1117" y="2313"/>
                    <a:pt x="1376" y="2188"/>
                  </a:cubicBezTo>
                  <a:cubicBezTo>
                    <a:pt x="1635" y="2063"/>
                    <a:pt x="1839" y="1995"/>
                    <a:pt x="2008" y="1916"/>
                  </a:cubicBezTo>
                  <a:cubicBezTo>
                    <a:pt x="2177" y="1837"/>
                    <a:pt x="2219" y="1835"/>
                    <a:pt x="2392" y="1716"/>
                  </a:cubicBezTo>
                  <a:cubicBezTo>
                    <a:pt x="2565" y="1597"/>
                    <a:pt x="2859" y="1360"/>
                    <a:pt x="3048" y="1204"/>
                  </a:cubicBezTo>
                  <a:cubicBezTo>
                    <a:pt x="3237" y="1048"/>
                    <a:pt x="3383" y="943"/>
                    <a:pt x="3528" y="780"/>
                  </a:cubicBezTo>
                  <a:cubicBezTo>
                    <a:pt x="3673" y="617"/>
                    <a:pt x="3820" y="357"/>
                    <a:pt x="3920" y="228"/>
                  </a:cubicBezTo>
                  <a:cubicBezTo>
                    <a:pt x="4020" y="99"/>
                    <a:pt x="4093" y="0"/>
                    <a:pt x="4128" y="4"/>
                  </a:cubicBezTo>
                  <a:lnTo>
                    <a:pt x="4128" y="252"/>
                  </a:lnTo>
                  <a:cubicBezTo>
                    <a:pt x="4097" y="325"/>
                    <a:pt x="4077" y="296"/>
                    <a:pt x="3944" y="444"/>
                  </a:cubicBezTo>
                  <a:cubicBezTo>
                    <a:pt x="3806" y="593"/>
                    <a:pt x="3551" y="923"/>
                    <a:pt x="3328" y="1140"/>
                  </a:cubicBezTo>
                  <a:cubicBezTo>
                    <a:pt x="3105" y="1357"/>
                    <a:pt x="2864" y="1579"/>
                    <a:pt x="2608" y="1748"/>
                  </a:cubicBezTo>
                  <a:cubicBezTo>
                    <a:pt x="2352" y="1917"/>
                    <a:pt x="2080" y="2009"/>
                    <a:pt x="1792" y="2156"/>
                  </a:cubicBezTo>
                  <a:cubicBezTo>
                    <a:pt x="1504" y="2303"/>
                    <a:pt x="1099" y="2529"/>
                    <a:pt x="880" y="2628"/>
                  </a:cubicBezTo>
                  <a:cubicBezTo>
                    <a:pt x="685" y="2730"/>
                    <a:pt x="556" y="2720"/>
                    <a:pt x="480" y="2748"/>
                  </a:cubicBezTo>
                  <a:cubicBezTo>
                    <a:pt x="369" y="2776"/>
                    <a:pt x="296" y="2791"/>
                    <a:pt x="216" y="2796"/>
                  </a:cubicBezTo>
                  <a:lnTo>
                    <a:pt x="0" y="2780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55" name="Freeform 17"/>
            <p:cNvSpPr>
              <a:spLocks/>
            </p:cNvSpPr>
            <p:nvPr/>
          </p:nvSpPr>
          <p:spPr bwMode="auto">
            <a:xfrm>
              <a:off x="3263900" y="2765425"/>
              <a:ext cx="5943600" cy="4168775"/>
            </a:xfrm>
            <a:custGeom>
              <a:avLst/>
              <a:gdLst/>
              <a:ahLst/>
              <a:cxnLst>
                <a:cxn ang="0">
                  <a:pos x="165" y="2344"/>
                </a:cxn>
                <a:cxn ang="0">
                  <a:pos x="493" y="2208"/>
                </a:cxn>
                <a:cxn ang="0">
                  <a:pos x="1213" y="1872"/>
                </a:cxn>
                <a:cxn ang="0">
                  <a:pos x="1749" y="1568"/>
                </a:cxn>
                <a:cxn ang="0">
                  <a:pos x="2925" y="776"/>
                </a:cxn>
                <a:cxn ang="0">
                  <a:pos x="3549" y="0"/>
                </a:cxn>
                <a:cxn ang="0">
                  <a:pos x="3549" y="280"/>
                </a:cxn>
                <a:cxn ang="0">
                  <a:pos x="3245" y="672"/>
                </a:cxn>
                <a:cxn ang="0">
                  <a:pos x="2557" y="1216"/>
                </a:cxn>
                <a:cxn ang="0">
                  <a:pos x="1693" y="1832"/>
                </a:cxn>
                <a:cxn ang="0">
                  <a:pos x="589" y="2352"/>
                </a:cxn>
                <a:cxn ang="0">
                  <a:pos x="165" y="2344"/>
                </a:cxn>
              </a:cxnLst>
              <a:rect l="0" t="0" r="r" b="b"/>
              <a:pathLst>
                <a:path w="3549" h="2352">
                  <a:moveTo>
                    <a:pt x="165" y="2344"/>
                  </a:moveTo>
                  <a:cubicBezTo>
                    <a:pt x="0" y="2320"/>
                    <a:pt x="318" y="2287"/>
                    <a:pt x="493" y="2208"/>
                  </a:cubicBezTo>
                  <a:cubicBezTo>
                    <a:pt x="668" y="2129"/>
                    <a:pt x="1004" y="1979"/>
                    <a:pt x="1213" y="1872"/>
                  </a:cubicBezTo>
                  <a:cubicBezTo>
                    <a:pt x="1422" y="1765"/>
                    <a:pt x="1464" y="1751"/>
                    <a:pt x="1749" y="1568"/>
                  </a:cubicBezTo>
                  <a:cubicBezTo>
                    <a:pt x="2034" y="1385"/>
                    <a:pt x="2625" y="1037"/>
                    <a:pt x="2925" y="776"/>
                  </a:cubicBezTo>
                  <a:cubicBezTo>
                    <a:pt x="3225" y="515"/>
                    <a:pt x="3445" y="83"/>
                    <a:pt x="3549" y="0"/>
                  </a:cubicBezTo>
                  <a:lnTo>
                    <a:pt x="3549" y="280"/>
                  </a:lnTo>
                  <a:cubicBezTo>
                    <a:pt x="3498" y="392"/>
                    <a:pt x="3410" y="516"/>
                    <a:pt x="3245" y="672"/>
                  </a:cubicBezTo>
                  <a:cubicBezTo>
                    <a:pt x="3080" y="828"/>
                    <a:pt x="2816" y="1023"/>
                    <a:pt x="2557" y="1216"/>
                  </a:cubicBezTo>
                  <a:cubicBezTo>
                    <a:pt x="2298" y="1409"/>
                    <a:pt x="2021" y="1643"/>
                    <a:pt x="1693" y="1832"/>
                  </a:cubicBezTo>
                  <a:cubicBezTo>
                    <a:pt x="1365" y="2021"/>
                    <a:pt x="844" y="2267"/>
                    <a:pt x="589" y="2352"/>
                  </a:cubicBezTo>
                  <a:lnTo>
                    <a:pt x="165" y="2344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56" name="Freeform 18"/>
            <p:cNvSpPr>
              <a:spLocks/>
            </p:cNvSpPr>
            <p:nvPr/>
          </p:nvSpPr>
          <p:spPr bwMode="auto">
            <a:xfrm>
              <a:off x="5241925" y="4056063"/>
              <a:ext cx="3978275" cy="2878137"/>
            </a:xfrm>
            <a:custGeom>
              <a:avLst/>
              <a:gdLst/>
              <a:ahLst/>
              <a:cxnLst>
                <a:cxn ang="0">
                  <a:pos x="32" y="1624"/>
                </a:cxn>
                <a:cxn ang="0">
                  <a:pos x="824" y="1280"/>
                </a:cxn>
                <a:cxn ang="0">
                  <a:pos x="1808" y="552"/>
                </a:cxn>
                <a:cxn ang="0">
                  <a:pos x="2360" y="0"/>
                </a:cxn>
                <a:cxn ang="0">
                  <a:pos x="2376" y="336"/>
                </a:cxn>
                <a:cxn ang="0">
                  <a:pos x="1816" y="928"/>
                </a:cxn>
                <a:cxn ang="0">
                  <a:pos x="1216" y="1320"/>
                </a:cxn>
                <a:cxn ang="0">
                  <a:pos x="632" y="1624"/>
                </a:cxn>
                <a:cxn ang="0">
                  <a:pos x="32" y="1624"/>
                </a:cxn>
              </a:cxnLst>
              <a:rect l="0" t="0" r="r" b="b"/>
              <a:pathLst>
                <a:path w="2376" h="1624">
                  <a:moveTo>
                    <a:pt x="32" y="1624"/>
                  </a:moveTo>
                  <a:cubicBezTo>
                    <a:pt x="0" y="1569"/>
                    <a:pt x="528" y="1459"/>
                    <a:pt x="824" y="1280"/>
                  </a:cubicBezTo>
                  <a:cubicBezTo>
                    <a:pt x="1120" y="1101"/>
                    <a:pt x="1552" y="765"/>
                    <a:pt x="1808" y="552"/>
                  </a:cubicBezTo>
                  <a:cubicBezTo>
                    <a:pt x="2064" y="339"/>
                    <a:pt x="2265" y="36"/>
                    <a:pt x="2360" y="0"/>
                  </a:cubicBezTo>
                  <a:lnTo>
                    <a:pt x="2376" y="336"/>
                  </a:lnTo>
                  <a:cubicBezTo>
                    <a:pt x="2285" y="491"/>
                    <a:pt x="2009" y="764"/>
                    <a:pt x="1816" y="928"/>
                  </a:cubicBezTo>
                  <a:cubicBezTo>
                    <a:pt x="1623" y="1092"/>
                    <a:pt x="1413" y="1204"/>
                    <a:pt x="1216" y="1320"/>
                  </a:cubicBezTo>
                  <a:cubicBezTo>
                    <a:pt x="1019" y="1436"/>
                    <a:pt x="829" y="1573"/>
                    <a:pt x="632" y="1624"/>
                  </a:cubicBezTo>
                  <a:lnTo>
                    <a:pt x="32" y="1624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57" name="Freeform 19"/>
            <p:cNvSpPr>
              <a:spLocks/>
            </p:cNvSpPr>
            <p:nvPr/>
          </p:nvSpPr>
          <p:spPr bwMode="auto">
            <a:xfrm>
              <a:off x="7037388" y="5303838"/>
              <a:ext cx="2182812" cy="1630362"/>
            </a:xfrm>
            <a:custGeom>
              <a:avLst/>
              <a:gdLst/>
              <a:ahLst/>
              <a:cxnLst>
                <a:cxn ang="0">
                  <a:pos x="0" y="920"/>
                </a:cxn>
                <a:cxn ang="0">
                  <a:pos x="488" y="672"/>
                </a:cxn>
                <a:cxn ang="0">
                  <a:pos x="968" y="344"/>
                </a:cxn>
                <a:cxn ang="0">
                  <a:pos x="1288" y="0"/>
                </a:cxn>
                <a:cxn ang="0">
                  <a:pos x="1304" y="328"/>
                </a:cxn>
                <a:cxn ang="0">
                  <a:pos x="888" y="680"/>
                </a:cxn>
                <a:cxn ang="0">
                  <a:pos x="384" y="920"/>
                </a:cxn>
                <a:cxn ang="0">
                  <a:pos x="0" y="920"/>
                </a:cxn>
              </a:cxnLst>
              <a:rect l="0" t="0" r="r" b="b"/>
              <a:pathLst>
                <a:path w="1304" h="920">
                  <a:moveTo>
                    <a:pt x="0" y="920"/>
                  </a:moveTo>
                  <a:lnTo>
                    <a:pt x="488" y="672"/>
                  </a:lnTo>
                  <a:cubicBezTo>
                    <a:pt x="649" y="576"/>
                    <a:pt x="835" y="456"/>
                    <a:pt x="968" y="344"/>
                  </a:cubicBezTo>
                  <a:cubicBezTo>
                    <a:pt x="1101" y="232"/>
                    <a:pt x="1232" y="3"/>
                    <a:pt x="1288" y="0"/>
                  </a:cubicBezTo>
                  <a:lnTo>
                    <a:pt x="1304" y="328"/>
                  </a:lnTo>
                  <a:cubicBezTo>
                    <a:pt x="1237" y="441"/>
                    <a:pt x="1041" y="581"/>
                    <a:pt x="888" y="680"/>
                  </a:cubicBezTo>
                  <a:cubicBezTo>
                    <a:pt x="735" y="779"/>
                    <a:pt x="532" y="880"/>
                    <a:pt x="384" y="920"/>
                  </a:cubicBezTo>
                  <a:lnTo>
                    <a:pt x="0" y="920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58" name="Freeform 20"/>
            <p:cNvSpPr>
              <a:spLocks/>
            </p:cNvSpPr>
            <p:nvPr/>
          </p:nvSpPr>
          <p:spPr bwMode="auto">
            <a:xfrm>
              <a:off x="8358188" y="6311900"/>
              <a:ext cx="849312" cy="622300"/>
            </a:xfrm>
            <a:custGeom>
              <a:avLst/>
              <a:gdLst/>
              <a:ahLst/>
              <a:cxnLst>
                <a:cxn ang="0">
                  <a:pos x="27" y="351"/>
                </a:cxn>
                <a:cxn ang="0">
                  <a:pos x="339" y="215"/>
                </a:cxn>
                <a:cxn ang="0">
                  <a:pos x="507" y="23"/>
                </a:cxn>
                <a:cxn ang="0">
                  <a:pos x="499" y="351"/>
                </a:cxn>
                <a:cxn ang="0">
                  <a:pos x="27" y="351"/>
                </a:cxn>
              </a:cxnLst>
              <a:rect l="0" t="0" r="r" b="b"/>
              <a:pathLst>
                <a:path w="507" h="351">
                  <a:moveTo>
                    <a:pt x="27" y="351"/>
                  </a:moveTo>
                  <a:cubicBezTo>
                    <a:pt x="0" y="328"/>
                    <a:pt x="259" y="270"/>
                    <a:pt x="339" y="215"/>
                  </a:cubicBezTo>
                  <a:cubicBezTo>
                    <a:pt x="419" y="160"/>
                    <a:pt x="480" y="0"/>
                    <a:pt x="507" y="23"/>
                  </a:cubicBezTo>
                  <a:lnTo>
                    <a:pt x="499" y="351"/>
                  </a:lnTo>
                  <a:lnTo>
                    <a:pt x="27" y="351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59" name="Freeform 21"/>
            <p:cNvSpPr>
              <a:spLocks/>
            </p:cNvSpPr>
            <p:nvPr/>
          </p:nvSpPr>
          <p:spPr bwMode="auto">
            <a:xfrm>
              <a:off x="4532313" y="1730375"/>
              <a:ext cx="3214687" cy="1828800"/>
            </a:xfrm>
            <a:custGeom>
              <a:avLst/>
              <a:gdLst/>
              <a:ahLst/>
              <a:cxnLst>
                <a:cxn ang="0">
                  <a:pos x="478" y="102"/>
                </a:cxn>
                <a:cxn ang="0">
                  <a:pos x="558" y="6"/>
                </a:cxn>
                <a:cxn ang="0">
                  <a:pos x="856" y="14"/>
                </a:cxn>
                <a:cxn ang="0">
                  <a:pos x="1080" y="94"/>
                </a:cxn>
                <a:cxn ang="0">
                  <a:pos x="1272" y="46"/>
                </a:cxn>
                <a:cxn ang="0">
                  <a:pos x="1422" y="118"/>
                </a:cxn>
                <a:cxn ang="0">
                  <a:pos x="1510" y="214"/>
                </a:cxn>
                <a:cxn ang="0">
                  <a:pos x="1440" y="390"/>
                </a:cxn>
                <a:cxn ang="0">
                  <a:pos x="1294" y="382"/>
                </a:cxn>
                <a:cxn ang="0">
                  <a:pos x="1182" y="318"/>
                </a:cxn>
                <a:cxn ang="0">
                  <a:pos x="1040" y="334"/>
                </a:cxn>
                <a:cxn ang="0">
                  <a:pos x="942" y="390"/>
                </a:cxn>
                <a:cxn ang="0">
                  <a:pos x="886" y="486"/>
                </a:cxn>
                <a:cxn ang="0">
                  <a:pos x="718" y="630"/>
                </a:cxn>
                <a:cxn ang="0">
                  <a:pos x="494" y="734"/>
                </a:cxn>
                <a:cxn ang="0">
                  <a:pos x="174" y="798"/>
                </a:cxn>
                <a:cxn ang="0">
                  <a:pos x="54" y="750"/>
                </a:cxn>
                <a:cxn ang="0">
                  <a:pos x="62" y="526"/>
                </a:cxn>
                <a:cxn ang="0">
                  <a:pos x="182" y="438"/>
                </a:cxn>
                <a:cxn ang="0">
                  <a:pos x="302" y="374"/>
                </a:cxn>
                <a:cxn ang="0">
                  <a:pos x="398" y="294"/>
                </a:cxn>
                <a:cxn ang="0">
                  <a:pos x="462" y="190"/>
                </a:cxn>
                <a:cxn ang="0">
                  <a:pos x="478" y="102"/>
                </a:cxn>
              </a:cxnLst>
              <a:rect l="0" t="0" r="r" b="b"/>
              <a:pathLst>
                <a:path w="1513" h="798">
                  <a:moveTo>
                    <a:pt x="478" y="102"/>
                  </a:moveTo>
                  <a:cubicBezTo>
                    <a:pt x="501" y="67"/>
                    <a:pt x="517" y="20"/>
                    <a:pt x="558" y="6"/>
                  </a:cubicBezTo>
                  <a:cubicBezTo>
                    <a:pt x="576" y="7"/>
                    <a:pt x="821" y="0"/>
                    <a:pt x="856" y="14"/>
                  </a:cubicBezTo>
                  <a:cubicBezTo>
                    <a:pt x="906" y="34"/>
                    <a:pt x="1029" y="77"/>
                    <a:pt x="1080" y="94"/>
                  </a:cubicBezTo>
                  <a:cubicBezTo>
                    <a:pt x="1267" y="86"/>
                    <a:pt x="1083" y="40"/>
                    <a:pt x="1272" y="46"/>
                  </a:cubicBezTo>
                  <a:cubicBezTo>
                    <a:pt x="1288" y="62"/>
                    <a:pt x="1408" y="100"/>
                    <a:pt x="1422" y="118"/>
                  </a:cubicBezTo>
                  <a:cubicBezTo>
                    <a:pt x="1462" y="146"/>
                    <a:pt x="1495" y="187"/>
                    <a:pt x="1510" y="214"/>
                  </a:cubicBezTo>
                  <a:cubicBezTo>
                    <a:pt x="1513" y="259"/>
                    <a:pt x="1476" y="362"/>
                    <a:pt x="1440" y="390"/>
                  </a:cubicBezTo>
                  <a:cubicBezTo>
                    <a:pt x="1419" y="387"/>
                    <a:pt x="1315" y="388"/>
                    <a:pt x="1294" y="382"/>
                  </a:cubicBezTo>
                  <a:cubicBezTo>
                    <a:pt x="1251" y="370"/>
                    <a:pt x="1217" y="323"/>
                    <a:pt x="1182" y="318"/>
                  </a:cubicBezTo>
                  <a:cubicBezTo>
                    <a:pt x="1150" y="329"/>
                    <a:pt x="1072" y="324"/>
                    <a:pt x="1040" y="334"/>
                  </a:cubicBezTo>
                  <a:cubicBezTo>
                    <a:pt x="992" y="348"/>
                    <a:pt x="942" y="390"/>
                    <a:pt x="942" y="390"/>
                  </a:cubicBezTo>
                  <a:cubicBezTo>
                    <a:pt x="913" y="419"/>
                    <a:pt x="904" y="450"/>
                    <a:pt x="886" y="486"/>
                  </a:cubicBezTo>
                  <a:cubicBezTo>
                    <a:pt x="870" y="568"/>
                    <a:pt x="787" y="596"/>
                    <a:pt x="718" y="630"/>
                  </a:cubicBezTo>
                  <a:cubicBezTo>
                    <a:pt x="643" y="668"/>
                    <a:pt x="575" y="707"/>
                    <a:pt x="494" y="734"/>
                  </a:cubicBezTo>
                  <a:cubicBezTo>
                    <a:pt x="396" y="767"/>
                    <a:pt x="276" y="775"/>
                    <a:pt x="174" y="798"/>
                  </a:cubicBezTo>
                  <a:cubicBezTo>
                    <a:pt x="116" y="785"/>
                    <a:pt x="92" y="788"/>
                    <a:pt x="54" y="750"/>
                  </a:cubicBezTo>
                  <a:cubicBezTo>
                    <a:pt x="42" y="676"/>
                    <a:pt x="0" y="597"/>
                    <a:pt x="62" y="526"/>
                  </a:cubicBezTo>
                  <a:cubicBezTo>
                    <a:pt x="83" y="474"/>
                    <a:pt x="142" y="463"/>
                    <a:pt x="182" y="438"/>
                  </a:cubicBezTo>
                  <a:cubicBezTo>
                    <a:pt x="221" y="412"/>
                    <a:pt x="262" y="401"/>
                    <a:pt x="302" y="374"/>
                  </a:cubicBezTo>
                  <a:cubicBezTo>
                    <a:pt x="332" y="354"/>
                    <a:pt x="374" y="323"/>
                    <a:pt x="398" y="294"/>
                  </a:cubicBezTo>
                  <a:cubicBezTo>
                    <a:pt x="426" y="260"/>
                    <a:pt x="431" y="221"/>
                    <a:pt x="462" y="190"/>
                  </a:cubicBezTo>
                  <a:cubicBezTo>
                    <a:pt x="475" y="158"/>
                    <a:pt x="462" y="133"/>
                    <a:pt x="478" y="102"/>
                  </a:cubicBez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60" name="Freeform 22"/>
            <p:cNvSpPr>
              <a:spLocks/>
            </p:cNvSpPr>
            <p:nvPr/>
          </p:nvSpPr>
          <p:spPr bwMode="auto">
            <a:xfrm>
              <a:off x="4872038" y="1914525"/>
              <a:ext cx="2633662" cy="1403350"/>
            </a:xfrm>
            <a:custGeom>
              <a:avLst/>
              <a:gdLst/>
              <a:ahLst/>
              <a:cxnLst>
                <a:cxn ang="0">
                  <a:pos x="489" y="114"/>
                </a:cxn>
                <a:cxn ang="0">
                  <a:pos x="677" y="0"/>
                </a:cxn>
                <a:cxn ang="0">
                  <a:pos x="885" y="50"/>
                </a:cxn>
                <a:cxn ang="0">
                  <a:pos x="1120" y="108"/>
                </a:cxn>
                <a:cxn ang="0">
                  <a:pos x="1321" y="73"/>
                </a:cxn>
                <a:cxn ang="0">
                  <a:pos x="1478" y="125"/>
                </a:cxn>
                <a:cxn ang="0">
                  <a:pos x="1570" y="194"/>
                </a:cxn>
                <a:cxn ang="0">
                  <a:pos x="1497" y="322"/>
                </a:cxn>
                <a:cxn ang="0">
                  <a:pos x="1357" y="248"/>
                </a:cxn>
                <a:cxn ang="0">
                  <a:pos x="1269" y="240"/>
                </a:cxn>
                <a:cxn ang="0">
                  <a:pos x="1078" y="281"/>
                </a:cxn>
                <a:cxn ang="0">
                  <a:pos x="917" y="391"/>
                </a:cxn>
                <a:cxn ang="0">
                  <a:pos x="741" y="495"/>
                </a:cxn>
                <a:cxn ang="0">
                  <a:pos x="509" y="688"/>
                </a:cxn>
                <a:cxn ang="0">
                  <a:pos x="197" y="792"/>
                </a:cxn>
                <a:cxn ang="0">
                  <a:pos x="13" y="712"/>
                </a:cxn>
                <a:cxn ang="0">
                  <a:pos x="133" y="488"/>
                </a:cxn>
                <a:cxn ang="0">
                  <a:pos x="293" y="408"/>
                </a:cxn>
                <a:cxn ang="0">
                  <a:pos x="406" y="252"/>
                </a:cxn>
                <a:cxn ang="0">
                  <a:pos x="489" y="114"/>
                </a:cxn>
              </a:cxnLst>
              <a:rect l="0" t="0" r="r" b="b"/>
              <a:pathLst>
                <a:path w="1573" h="792">
                  <a:moveTo>
                    <a:pt x="489" y="114"/>
                  </a:moveTo>
                  <a:cubicBezTo>
                    <a:pt x="514" y="88"/>
                    <a:pt x="634" y="10"/>
                    <a:pt x="677" y="0"/>
                  </a:cubicBezTo>
                  <a:cubicBezTo>
                    <a:pt x="696" y="1"/>
                    <a:pt x="849" y="40"/>
                    <a:pt x="885" y="50"/>
                  </a:cubicBezTo>
                  <a:cubicBezTo>
                    <a:pt x="938" y="65"/>
                    <a:pt x="1066" y="96"/>
                    <a:pt x="1120" y="108"/>
                  </a:cubicBezTo>
                  <a:cubicBezTo>
                    <a:pt x="1315" y="102"/>
                    <a:pt x="1123" y="69"/>
                    <a:pt x="1321" y="73"/>
                  </a:cubicBezTo>
                  <a:cubicBezTo>
                    <a:pt x="1337" y="85"/>
                    <a:pt x="1463" y="112"/>
                    <a:pt x="1478" y="125"/>
                  </a:cubicBezTo>
                  <a:cubicBezTo>
                    <a:pt x="1520" y="145"/>
                    <a:pt x="1554" y="175"/>
                    <a:pt x="1570" y="194"/>
                  </a:cubicBezTo>
                  <a:cubicBezTo>
                    <a:pt x="1573" y="227"/>
                    <a:pt x="1534" y="301"/>
                    <a:pt x="1497" y="322"/>
                  </a:cubicBezTo>
                  <a:cubicBezTo>
                    <a:pt x="1475" y="319"/>
                    <a:pt x="1379" y="252"/>
                    <a:pt x="1357" y="248"/>
                  </a:cubicBezTo>
                  <a:cubicBezTo>
                    <a:pt x="1312" y="239"/>
                    <a:pt x="1306" y="243"/>
                    <a:pt x="1269" y="240"/>
                  </a:cubicBezTo>
                  <a:cubicBezTo>
                    <a:pt x="1236" y="247"/>
                    <a:pt x="1111" y="274"/>
                    <a:pt x="1078" y="281"/>
                  </a:cubicBezTo>
                  <a:cubicBezTo>
                    <a:pt x="1019" y="306"/>
                    <a:pt x="973" y="355"/>
                    <a:pt x="917" y="391"/>
                  </a:cubicBezTo>
                  <a:cubicBezTo>
                    <a:pt x="900" y="450"/>
                    <a:pt x="813" y="470"/>
                    <a:pt x="741" y="495"/>
                  </a:cubicBezTo>
                  <a:cubicBezTo>
                    <a:pt x="662" y="522"/>
                    <a:pt x="594" y="668"/>
                    <a:pt x="509" y="688"/>
                  </a:cubicBezTo>
                  <a:cubicBezTo>
                    <a:pt x="407" y="712"/>
                    <a:pt x="304" y="775"/>
                    <a:pt x="197" y="792"/>
                  </a:cubicBezTo>
                  <a:cubicBezTo>
                    <a:pt x="136" y="783"/>
                    <a:pt x="52" y="740"/>
                    <a:pt x="13" y="712"/>
                  </a:cubicBezTo>
                  <a:cubicBezTo>
                    <a:pt x="0" y="659"/>
                    <a:pt x="68" y="539"/>
                    <a:pt x="133" y="488"/>
                  </a:cubicBezTo>
                  <a:cubicBezTo>
                    <a:pt x="155" y="450"/>
                    <a:pt x="251" y="426"/>
                    <a:pt x="293" y="408"/>
                  </a:cubicBezTo>
                  <a:cubicBezTo>
                    <a:pt x="338" y="369"/>
                    <a:pt x="376" y="291"/>
                    <a:pt x="406" y="252"/>
                  </a:cubicBezTo>
                  <a:cubicBezTo>
                    <a:pt x="439" y="203"/>
                    <a:pt x="461" y="148"/>
                    <a:pt x="489" y="114"/>
                  </a:cubicBez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61" name="Freeform 23"/>
            <p:cNvSpPr>
              <a:spLocks/>
            </p:cNvSpPr>
            <p:nvPr/>
          </p:nvSpPr>
          <p:spPr bwMode="auto">
            <a:xfrm>
              <a:off x="5094288" y="2070100"/>
              <a:ext cx="2063750" cy="1092200"/>
            </a:xfrm>
            <a:custGeom>
              <a:avLst/>
              <a:gdLst/>
              <a:ahLst/>
              <a:cxnLst>
                <a:cxn ang="0">
                  <a:pos x="448" y="89"/>
                </a:cxn>
                <a:cxn ang="0">
                  <a:pos x="620" y="0"/>
                </a:cxn>
                <a:cxn ang="0">
                  <a:pos x="810" y="39"/>
                </a:cxn>
                <a:cxn ang="0">
                  <a:pos x="1025" y="84"/>
                </a:cxn>
                <a:cxn ang="0">
                  <a:pos x="1209" y="57"/>
                </a:cxn>
                <a:cxn ang="0">
                  <a:pos x="1120" y="112"/>
                </a:cxn>
                <a:cxn ang="0">
                  <a:pos x="888" y="160"/>
                </a:cxn>
                <a:cxn ang="0">
                  <a:pos x="712" y="248"/>
                </a:cxn>
                <a:cxn ang="0">
                  <a:pos x="600" y="296"/>
                </a:cxn>
                <a:cxn ang="0">
                  <a:pos x="408" y="440"/>
                </a:cxn>
                <a:cxn ang="0">
                  <a:pos x="180" y="616"/>
                </a:cxn>
                <a:cxn ang="0">
                  <a:pos x="12" y="554"/>
                </a:cxn>
                <a:cxn ang="0">
                  <a:pos x="122" y="380"/>
                </a:cxn>
                <a:cxn ang="0">
                  <a:pos x="268" y="317"/>
                </a:cxn>
                <a:cxn ang="0">
                  <a:pos x="372" y="196"/>
                </a:cxn>
                <a:cxn ang="0">
                  <a:pos x="448" y="89"/>
                </a:cxn>
              </a:cxnLst>
              <a:rect l="0" t="0" r="r" b="b"/>
              <a:pathLst>
                <a:path w="1232" h="616">
                  <a:moveTo>
                    <a:pt x="448" y="89"/>
                  </a:moveTo>
                  <a:cubicBezTo>
                    <a:pt x="471" y="68"/>
                    <a:pt x="580" y="8"/>
                    <a:pt x="620" y="0"/>
                  </a:cubicBezTo>
                  <a:cubicBezTo>
                    <a:pt x="637" y="1"/>
                    <a:pt x="777" y="31"/>
                    <a:pt x="810" y="39"/>
                  </a:cubicBezTo>
                  <a:cubicBezTo>
                    <a:pt x="859" y="51"/>
                    <a:pt x="976" y="75"/>
                    <a:pt x="1025" y="84"/>
                  </a:cubicBezTo>
                  <a:cubicBezTo>
                    <a:pt x="1204" y="79"/>
                    <a:pt x="1028" y="54"/>
                    <a:pt x="1209" y="57"/>
                  </a:cubicBezTo>
                  <a:cubicBezTo>
                    <a:pt x="1232" y="74"/>
                    <a:pt x="1157" y="85"/>
                    <a:pt x="1120" y="112"/>
                  </a:cubicBezTo>
                  <a:cubicBezTo>
                    <a:pt x="1089" y="117"/>
                    <a:pt x="918" y="154"/>
                    <a:pt x="888" y="160"/>
                  </a:cubicBezTo>
                  <a:cubicBezTo>
                    <a:pt x="834" y="179"/>
                    <a:pt x="764" y="220"/>
                    <a:pt x="712" y="248"/>
                  </a:cubicBezTo>
                  <a:cubicBezTo>
                    <a:pt x="697" y="294"/>
                    <a:pt x="666" y="277"/>
                    <a:pt x="600" y="296"/>
                  </a:cubicBezTo>
                  <a:cubicBezTo>
                    <a:pt x="528" y="317"/>
                    <a:pt x="486" y="425"/>
                    <a:pt x="408" y="440"/>
                  </a:cubicBezTo>
                  <a:cubicBezTo>
                    <a:pt x="296" y="504"/>
                    <a:pt x="278" y="603"/>
                    <a:pt x="180" y="616"/>
                  </a:cubicBezTo>
                  <a:cubicBezTo>
                    <a:pt x="125" y="609"/>
                    <a:pt x="48" y="576"/>
                    <a:pt x="12" y="554"/>
                  </a:cubicBezTo>
                  <a:cubicBezTo>
                    <a:pt x="0" y="513"/>
                    <a:pt x="62" y="419"/>
                    <a:pt x="122" y="380"/>
                  </a:cubicBezTo>
                  <a:cubicBezTo>
                    <a:pt x="142" y="350"/>
                    <a:pt x="230" y="331"/>
                    <a:pt x="268" y="317"/>
                  </a:cubicBezTo>
                  <a:cubicBezTo>
                    <a:pt x="309" y="287"/>
                    <a:pt x="344" y="226"/>
                    <a:pt x="372" y="196"/>
                  </a:cubicBezTo>
                  <a:cubicBezTo>
                    <a:pt x="402" y="158"/>
                    <a:pt x="422" y="115"/>
                    <a:pt x="448" y="89"/>
                  </a:cubicBez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62" name="Freeform 24"/>
            <p:cNvSpPr>
              <a:spLocks/>
            </p:cNvSpPr>
            <p:nvPr/>
          </p:nvSpPr>
          <p:spPr bwMode="auto">
            <a:xfrm>
              <a:off x="5313363" y="2190750"/>
              <a:ext cx="1239837" cy="793750"/>
            </a:xfrm>
            <a:custGeom>
              <a:avLst/>
              <a:gdLst/>
              <a:ahLst/>
              <a:cxnLst>
                <a:cxn ang="0">
                  <a:pos x="353" y="77"/>
                </a:cxn>
                <a:cxn ang="0">
                  <a:pos x="447" y="28"/>
                </a:cxn>
                <a:cxn ang="0">
                  <a:pos x="613" y="4"/>
                </a:cxn>
                <a:cxn ang="0">
                  <a:pos x="733" y="34"/>
                </a:cxn>
                <a:cxn ang="0">
                  <a:pos x="625" y="124"/>
                </a:cxn>
                <a:cxn ang="0">
                  <a:pos x="547" y="160"/>
                </a:cxn>
                <a:cxn ang="0">
                  <a:pos x="436" y="189"/>
                </a:cxn>
                <a:cxn ang="0">
                  <a:pos x="332" y="268"/>
                </a:cxn>
                <a:cxn ang="0">
                  <a:pos x="97" y="448"/>
                </a:cxn>
                <a:cxn ang="0">
                  <a:pos x="7" y="406"/>
                </a:cxn>
                <a:cxn ang="0">
                  <a:pos x="193" y="292"/>
                </a:cxn>
                <a:cxn ang="0">
                  <a:pos x="255" y="201"/>
                </a:cxn>
                <a:cxn ang="0">
                  <a:pos x="312" y="135"/>
                </a:cxn>
                <a:cxn ang="0">
                  <a:pos x="353" y="77"/>
                </a:cxn>
              </a:cxnLst>
              <a:rect l="0" t="0" r="r" b="b"/>
              <a:pathLst>
                <a:path w="740" h="448">
                  <a:moveTo>
                    <a:pt x="353" y="77"/>
                  </a:moveTo>
                  <a:cubicBezTo>
                    <a:pt x="366" y="65"/>
                    <a:pt x="425" y="32"/>
                    <a:pt x="447" y="28"/>
                  </a:cubicBezTo>
                  <a:cubicBezTo>
                    <a:pt x="456" y="29"/>
                    <a:pt x="595" y="0"/>
                    <a:pt x="613" y="4"/>
                  </a:cubicBezTo>
                  <a:cubicBezTo>
                    <a:pt x="640" y="11"/>
                    <a:pt x="706" y="29"/>
                    <a:pt x="733" y="34"/>
                  </a:cubicBezTo>
                  <a:cubicBezTo>
                    <a:pt x="740" y="45"/>
                    <a:pt x="653" y="109"/>
                    <a:pt x="625" y="124"/>
                  </a:cubicBezTo>
                  <a:cubicBezTo>
                    <a:pt x="596" y="135"/>
                    <a:pt x="576" y="145"/>
                    <a:pt x="547" y="160"/>
                  </a:cubicBezTo>
                  <a:cubicBezTo>
                    <a:pt x="539" y="185"/>
                    <a:pt x="472" y="179"/>
                    <a:pt x="436" y="189"/>
                  </a:cubicBezTo>
                  <a:cubicBezTo>
                    <a:pt x="397" y="201"/>
                    <a:pt x="374" y="260"/>
                    <a:pt x="332" y="268"/>
                  </a:cubicBezTo>
                  <a:cubicBezTo>
                    <a:pt x="270" y="303"/>
                    <a:pt x="151" y="441"/>
                    <a:pt x="97" y="448"/>
                  </a:cubicBezTo>
                  <a:cubicBezTo>
                    <a:pt x="67" y="444"/>
                    <a:pt x="26" y="418"/>
                    <a:pt x="7" y="406"/>
                  </a:cubicBezTo>
                  <a:cubicBezTo>
                    <a:pt x="0" y="384"/>
                    <a:pt x="160" y="314"/>
                    <a:pt x="193" y="292"/>
                  </a:cubicBezTo>
                  <a:cubicBezTo>
                    <a:pt x="203" y="276"/>
                    <a:pt x="234" y="209"/>
                    <a:pt x="255" y="201"/>
                  </a:cubicBezTo>
                  <a:cubicBezTo>
                    <a:pt x="278" y="185"/>
                    <a:pt x="297" y="151"/>
                    <a:pt x="312" y="135"/>
                  </a:cubicBezTo>
                  <a:cubicBezTo>
                    <a:pt x="328" y="114"/>
                    <a:pt x="339" y="91"/>
                    <a:pt x="353" y="77"/>
                  </a:cubicBez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63" name="Freeform 25"/>
            <p:cNvSpPr>
              <a:spLocks/>
            </p:cNvSpPr>
            <p:nvPr/>
          </p:nvSpPr>
          <p:spPr bwMode="auto">
            <a:xfrm>
              <a:off x="-88900" y="623888"/>
              <a:ext cx="7461250" cy="5578475"/>
            </a:xfrm>
            <a:custGeom>
              <a:avLst/>
              <a:gdLst/>
              <a:ahLst/>
              <a:cxnLst>
                <a:cxn ang="0">
                  <a:pos x="24" y="2904"/>
                </a:cxn>
                <a:cxn ang="0">
                  <a:pos x="1000" y="2528"/>
                </a:cxn>
                <a:cxn ang="0">
                  <a:pos x="1696" y="2032"/>
                </a:cxn>
                <a:cxn ang="0">
                  <a:pos x="1928" y="1608"/>
                </a:cxn>
                <a:cxn ang="0">
                  <a:pos x="2392" y="1296"/>
                </a:cxn>
                <a:cxn ang="0">
                  <a:pos x="2608" y="1024"/>
                </a:cxn>
                <a:cxn ang="0">
                  <a:pos x="2776" y="760"/>
                </a:cxn>
                <a:cxn ang="0">
                  <a:pos x="3008" y="608"/>
                </a:cxn>
                <a:cxn ang="0">
                  <a:pos x="3232" y="376"/>
                </a:cxn>
                <a:cxn ang="0">
                  <a:pos x="3496" y="312"/>
                </a:cxn>
                <a:cxn ang="0">
                  <a:pos x="3752" y="248"/>
                </a:cxn>
                <a:cxn ang="0">
                  <a:pos x="4056" y="8"/>
                </a:cxn>
                <a:cxn ang="0">
                  <a:pos x="4456" y="0"/>
                </a:cxn>
                <a:cxn ang="0">
                  <a:pos x="4016" y="328"/>
                </a:cxn>
                <a:cxn ang="0">
                  <a:pos x="3624" y="384"/>
                </a:cxn>
                <a:cxn ang="0">
                  <a:pos x="3320" y="424"/>
                </a:cxn>
                <a:cxn ang="0">
                  <a:pos x="3128" y="648"/>
                </a:cxn>
                <a:cxn ang="0">
                  <a:pos x="2992" y="832"/>
                </a:cxn>
                <a:cxn ang="0">
                  <a:pos x="2768" y="992"/>
                </a:cxn>
                <a:cxn ang="0">
                  <a:pos x="2672" y="1232"/>
                </a:cxn>
                <a:cxn ang="0">
                  <a:pos x="2576" y="1472"/>
                </a:cxn>
                <a:cxn ang="0">
                  <a:pos x="2408" y="1624"/>
                </a:cxn>
                <a:cxn ang="0">
                  <a:pos x="2072" y="1976"/>
                </a:cxn>
                <a:cxn ang="0">
                  <a:pos x="1704" y="2320"/>
                </a:cxn>
                <a:cxn ang="0">
                  <a:pos x="1200" y="2632"/>
                </a:cxn>
                <a:cxn ang="0">
                  <a:pos x="536" y="2968"/>
                </a:cxn>
                <a:cxn ang="0">
                  <a:pos x="0" y="3136"/>
                </a:cxn>
                <a:cxn ang="0">
                  <a:pos x="24" y="2904"/>
                </a:cxn>
              </a:cxnLst>
              <a:rect l="0" t="0" r="r" b="b"/>
              <a:pathLst>
                <a:path w="4456" h="3147">
                  <a:moveTo>
                    <a:pt x="24" y="2904"/>
                  </a:moveTo>
                  <a:cubicBezTo>
                    <a:pt x="185" y="2741"/>
                    <a:pt x="721" y="2673"/>
                    <a:pt x="1000" y="2528"/>
                  </a:cubicBezTo>
                  <a:cubicBezTo>
                    <a:pt x="1279" y="2383"/>
                    <a:pt x="1541" y="2185"/>
                    <a:pt x="1696" y="2032"/>
                  </a:cubicBezTo>
                  <a:cubicBezTo>
                    <a:pt x="1851" y="1879"/>
                    <a:pt x="1812" y="1731"/>
                    <a:pt x="1928" y="1608"/>
                  </a:cubicBezTo>
                  <a:cubicBezTo>
                    <a:pt x="2044" y="1485"/>
                    <a:pt x="2279" y="1393"/>
                    <a:pt x="2392" y="1296"/>
                  </a:cubicBezTo>
                  <a:cubicBezTo>
                    <a:pt x="2488" y="1232"/>
                    <a:pt x="2544" y="1113"/>
                    <a:pt x="2608" y="1024"/>
                  </a:cubicBezTo>
                  <a:cubicBezTo>
                    <a:pt x="2672" y="935"/>
                    <a:pt x="2709" y="829"/>
                    <a:pt x="2776" y="760"/>
                  </a:cubicBezTo>
                  <a:cubicBezTo>
                    <a:pt x="2843" y="691"/>
                    <a:pt x="2932" y="672"/>
                    <a:pt x="3008" y="608"/>
                  </a:cubicBezTo>
                  <a:cubicBezTo>
                    <a:pt x="3084" y="544"/>
                    <a:pt x="3151" y="425"/>
                    <a:pt x="3232" y="376"/>
                  </a:cubicBezTo>
                  <a:cubicBezTo>
                    <a:pt x="3313" y="327"/>
                    <a:pt x="3409" y="333"/>
                    <a:pt x="3496" y="312"/>
                  </a:cubicBezTo>
                  <a:cubicBezTo>
                    <a:pt x="3583" y="291"/>
                    <a:pt x="3659" y="299"/>
                    <a:pt x="3752" y="248"/>
                  </a:cubicBezTo>
                  <a:cubicBezTo>
                    <a:pt x="3845" y="197"/>
                    <a:pt x="3939" y="49"/>
                    <a:pt x="4056" y="8"/>
                  </a:cubicBezTo>
                  <a:lnTo>
                    <a:pt x="4456" y="0"/>
                  </a:lnTo>
                  <a:cubicBezTo>
                    <a:pt x="4449" y="53"/>
                    <a:pt x="4064" y="280"/>
                    <a:pt x="4016" y="328"/>
                  </a:cubicBezTo>
                  <a:cubicBezTo>
                    <a:pt x="3968" y="376"/>
                    <a:pt x="3729" y="377"/>
                    <a:pt x="3624" y="384"/>
                  </a:cubicBezTo>
                  <a:cubicBezTo>
                    <a:pt x="3519" y="391"/>
                    <a:pt x="3320" y="424"/>
                    <a:pt x="3320" y="424"/>
                  </a:cubicBezTo>
                  <a:cubicBezTo>
                    <a:pt x="3320" y="424"/>
                    <a:pt x="3128" y="648"/>
                    <a:pt x="3128" y="648"/>
                  </a:cubicBezTo>
                  <a:cubicBezTo>
                    <a:pt x="3128" y="648"/>
                    <a:pt x="2992" y="832"/>
                    <a:pt x="2992" y="832"/>
                  </a:cubicBezTo>
                  <a:cubicBezTo>
                    <a:pt x="2992" y="832"/>
                    <a:pt x="2768" y="992"/>
                    <a:pt x="2768" y="992"/>
                  </a:cubicBezTo>
                  <a:cubicBezTo>
                    <a:pt x="2768" y="992"/>
                    <a:pt x="2672" y="1232"/>
                    <a:pt x="2672" y="1232"/>
                  </a:cubicBezTo>
                  <a:cubicBezTo>
                    <a:pt x="2672" y="1232"/>
                    <a:pt x="2620" y="1407"/>
                    <a:pt x="2576" y="1472"/>
                  </a:cubicBezTo>
                  <a:cubicBezTo>
                    <a:pt x="2532" y="1537"/>
                    <a:pt x="2544" y="1440"/>
                    <a:pt x="2408" y="1624"/>
                  </a:cubicBezTo>
                  <a:cubicBezTo>
                    <a:pt x="2272" y="1808"/>
                    <a:pt x="2468" y="1663"/>
                    <a:pt x="2072" y="1976"/>
                  </a:cubicBezTo>
                  <a:cubicBezTo>
                    <a:pt x="1955" y="2092"/>
                    <a:pt x="1849" y="2211"/>
                    <a:pt x="1704" y="2320"/>
                  </a:cubicBezTo>
                  <a:cubicBezTo>
                    <a:pt x="1559" y="2429"/>
                    <a:pt x="1395" y="2524"/>
                    <a:pt x="1200" y="2632"/>
                  </a:cubicBezTo>
                  <a:cubicBezTo>
                    <a:pt x="1005" y="2740"/>
                    <a:pt x="736" y="2884"/>
                    <a:pt x="536" y="2968"/>
                  </a:cubicBezTo>
                  <a:cubicBezTo>
                    <a:pt x="336" y="3052"/>
                    <a:pt x="85" y="3147"/>
                    <a:pt x="0" y="3136"/>
                  </a:cubicBezTo>
                  <a:lnTo>
                    <a:pt x="24" y="2904"/>
                  </a:ln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64" name="Freeform 26"/>
            <p:cNvSpPr>
              <a:spLocks/>
            </p:cNvSpPr>
            <p:nvPr/>
          </p:nvSpPr>
          <p:spPr bwMode="auto">
            <a:xfrm>
              <a:off x="442913" y="3473450"/>
              <a:ext cx="727075" cy="1209675"/>
            </a:xfrm>
            <a:custGeom>
              <a:avLst/>
              <a:gdLst/>
              <a:ahLst/>
              <a:cxnLst>
                <a:cxn ang="0">
                  <a:pos x="234" y="456"/>
                </a:cxn>
                <a:cxn ang="0">
                  <a:pos x="186" y="312"/>
                </a:cxn>
                <a:cxn ang="0">
                  <a:pos x="234" y="168"/>
                </a:cxn>
                <a:cxn ang="0">
                  <a:pos x="330" y="24"/>
                </a:cxn>
                <a:cxn ang="0">
                  <a:pos x="426" y="24"/>
                </a:cxn>
                <a:cxn ang="0">
                  <a:pos x="378" y="120"/>
                </a:cxn>
                <a:cxn ang="0">
                  <a:pos x="378" y="312"/>
                </a:cxn>
                <a:cxn ang="0">
                  <a:pos x="378" y="408"/>
                </a:cxn>
                <a:cxn ang="0">
                  <a:pos x="330" y="552"/>
                </a:cxn>
                <a:cxn ang="0">
                  <a:pos x="234" y="648"/>
                </a:cxn>
                <a:cxn ang="0">
                  <a:pos x="24" y="666"/>
                </a:cxn>
                <a:cxn ang="0">
                  <a:pos x="90" y="552"/>
                </a:cxn>
                <a:cxn ang="0">
                  <a:pos x="186" y="552"/>
                </a:cxn>
                <a:cxn ang="0">
                  <a:pos x="234" y="456"/>
                </a:cxn>
              </a:cxnLst>
              <a:rect l="0" t="0" r="r" b="b"/>
              <a:pathLst>
                <a:path w="434" h="682">
                  <a:moveTo>
                    <a:pt x="234" y="456"/>
                  </a:moveTo>
                  <a:cubicBezTo>
                    <a:pt x="234" y="416"/>
                    <a:pt x="186" y="360"/>
                    <a:pt x="186" y="312"/>
                  </a:cubicBezTo>
                  <a:cubicBezTo>
                    <a:pt x="186" y="264"/>
                    <a:pt x="210" y="216"/>
                    <a:pt x="234" y="168"/>
                  </a:cubicBezTo>
                  <a:cubicBezTo>
                    <a:pt x="258" y="120"/>
                    <a:pt x="298" y="48"/>
                    <a:pt x="330" y="24"/>
                  </a:cubicBezTo>
                  <a:cubicBezTo>
                    <a:pt x="362" y="0"/>
                    <a:pt x="418" y="8"/>
                    <a:pt x="426" y="24"/>
                  </a:cubicBezTo>
                  <a:cubicBezTo>
                    <a:pt x="434" y="40"/>
                    <a:pt x="386" y="72"/>
                    <a:pt x="378" y="120"/>
                  </a:cubicBezTo>
                  <a:cubicBezTo>
                    <a:pt x="370" y="168"/>
                    <a:pt x="378" y="264"/>
                    <a:pt x="378" y="312"/>
                  </a:cubicBezTo>
                  <a:cubicBezTo>
                    <a:pt x="378" y="360"/>
                    <a:pt x="386" y="368"/>
                    <a:pt x="378" y="408"/>
                  </a:cubicBezTo>
                  <a:cubicBezTo>
                    <a:pt x="370" y="448"/>
                    <a:pt x="354" y="512"/>
                    <a:pt x="330" y="552"/>
                  </a:cubicBezTo>
                  <a:cubicBezTo>
                    <a:pt x="306" y="592"/>
                    <a:pt x="285" y="629"/>
                    <a:pt x="234" y="648"/>
                  </a:cubicBezTo>
                  <a:cubicBezTo>
                    <a:pt x="183" y="667"/>
                    <a:pt x="48" y="682"/>
                    <a:pt x="24" y="666"/>
                  </a:cubicBezTo>
                  <a:cubicBezTo>
                    <a:pt x="0" y="650"/>
                    <a:pt x="63" y="571"/>
                    <a:pt x="90" y="552"/>
                  </a:cubicBezTo>
                  <a:cubicBezTo>
                    <a:pt x="117" y="533"/>
                    <a:pt x="162" y="568"/>
                    <a:pt x="186" y="552"/>
                  </a:cubicBezTo>
                  <a:cubicBezTo>
                    <a:pt x="210" y="536"/>
                    <a:pt x="224" y="476"/>
                    <a:pt x="234" y="456"/>
                  </a:cubicBez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65" name="Freeform 27"/>
            <p:cNvSpPr>
              <a:spLocks/>
            </p:cNvSpPr>
            <p:nvPr/>
          </p:nvSpPr>
          <p:spPr bwMode="auto">
            <a:xfrm>
              <a:off x="177800" y="3132138"/>
              <a:ext cx="1470025" cy="1731962"/>
            </a:xfrm>
            <a:custGeom>
              <a:avLst/>
              <a:gdLst/>
              <a:ahLst/>
              <a:cxnLst>
                <a:cxn ang="0">
                  <a:pos x="326" y="577"/>
                </a:cxn>
                <a:cxn ang="0">
                  <a:pos x="308" y="415"/>
                </a:cxn>
                <a:cxn ang="0">
                  <a:pos x="353" y="294"/>
                </a:cxn>
                <a:cxn ang="0">
                  <a:pos x="514" y="105"/>
                </a:cxn>
                <a:cxn ang="0">
                  <a:pos x="824" y="1"/>
                </a:cxn>
                <a:cxn ang="0">
                  <a:pos x="836" y="97"/>
                </a:cxn>
                <a:cxn ang="0">
                  <a:pos x="704" y="151"/>
                </a:cxn>
                <a:cxn ang="0">
                  <a:pos x="662" y="241"/>
                </a:cxn>
                <a:cxn ang="0">
                  <a:pos x="596" y="361"/>
                </a:cxn>
                <a:cxn ang="0">
                  <a:pos x="594" y="484"/>
                </a:cxn>
                <a:cxn ang="0">
                  <a:pos x="594" y="610"/>
                </a:cxn>
                <a:cxn ang="0">
                  <a:pos x="514" y="800"/>
                </a:cxn>
                <a:cxn ang="0">
                  <a:pos x="353" y="926"/>
                </a:cxn>
                <a:cxn ang="0">
                  <a:pos x="98" y="967"/>
                </a:cxn>
                <a:cxn ang="0">
                  <a:pos x="2" y="865"/>
                </a:cxn>
                <a:cxn ang="0">
                  <a:pos x="111" y="800"/>
                </a:cxn>
                <a:cxn ang="0">
                  <a:pos x="194" y="727"/>
                </a:cxn>
                <a:cxn ang="0">
                  <a:pos x="296" y="661"/>
                </a:cxn>
                <a:cxn ang="0">
                  <a:pos x="326" y="577"/>
                </a:cxn>
              </a:cxnLst>
              <a:rect l="0" t="0" r="r" b="b"/>
              <a:pathLst>
                <a:path w="878" h="977">
                  <a:moveTo>
                    <a:pt x="326" y="577"/>
                  </a:moveTo>
                  <a:cubicBezTo>
                    <a:pt x="334" y="543"/>
                    <a:pt x="304" y="462"/>
                    <a:pt x="308" y="415"/>
                  </a:cubicBezTo>
                  <a:cubicBezTo>
                    <a:pt x="312" y="368"/>
                    <a:pt x="319" y="346"/>
                    <a:pt x="353" y="294"/>
                  </a:cubicBezTo>
                  <a:cubicBezTo>
                    <a:pt x="387" y="242"/>
                    <a:pt x="436" y="154"/>
                    <a:pt x="514" y="105"/>
                  </a:cubicBezTo>
                  <a:cubicBezTo>
                    <a:pt x="592" y="56"/>
                    <a:pt x="770" y="2"/>
                    <a:pt x="824" y="1"/>
                  </a:cubicBezTo>
                  <a:cubicBezTo>
                    <a:pt x="878" y="0"/>
                    <a:pt x="856" y="72"/>
                    <a:pt x="836" y="97"/>
                  </a:cubicBezTo>
                  <a:cubicBezTo>
                    <a:pt x="816" y="122"/>
                    <a:pt x="733" y="127"/>
                    <a:pt x="704" y="151"/>
                  </a:cubicBezTo>
                  <a:cubicBezTo>
                    <a:pt x="675" y="175"/>
                    <a:pt x="680" y="206"/>
                    <a:pt x="662" y="241"/>
                  </a:cubicBezTo>
                  <a:cubicBezTo>
                    <a:pt x="644" y="276"/>
                    <a:pt x="607" y="321"/>
                    <a:pt x="596" y="361"/>
                  </a:cubicBezTo>
                  <a:cubicBezTo>
                    <a:pt x="585" y="401"/>
                    <a:pt x="594" y="443"/>
                    <a:pt x="594" y="484"/>
                  </a:cubicBezTo>
                  <a:cubicBezTo>
                    <a:pt x="594" y="525"/>
                    <a:pt x="607" y="558"/>
                    <a:pt x="594" y="610"/>
                  </a:cubicBezTo>
                  <a:cubicBezTo>
                    <a:pt x="581" y="663"/>
                    <a:pt x="554" y="747"/>
                    <a:pt x="514" y="800"/>
                  </a:cubicBezTo>
                  <a:cubicBezTo>
                    <a:pt x="473" y="852"/>
                    <a:pt x="422" y="898"/>
                    <a:pt x="353" y="926"/>
                  </a:cubicBezTo>
                  <a:cubicBezTo>
                    <a:pt x="284" y="954"/>
                    <a:pt x="156" y="977"/>
                    <a:pt x="98" y="967"/>
                  </a:cubicBezTo>
                  <a:cubicBezTo>
                    <a:pt x="40" y="957"/>
                    <a:pt x="0" y="893"/>
                    <a:pt x="2" y="865"/>
                  </a:cubicBezTo>
                  <a:cubicBezTo>
                    <a:pt x="4" y="837"/>
                    <a:pt x="79" y="823"/>
                    <a:pt x="111" y="800"/>
                  </a:cubicBezTo>
                  <a:cubicBezTo>
                    <a:pt x="143" y="777"/>
                    <a:pt x="163" y="750"/>
                    <a:pt x="194" y="727"/>
                  </a:cubicBezTo>
                  <a:cubicBezTo>
                    <a:pt x="225" y="704"/>
                    <a:pt x="274" y="686"/>
                    <a:pt x="296" y="661"/>
                  </a:cubicBezTo>
                  <a:cubicBezTo>
                    <a:pt x="318" y="636"/>
                    <a:pt x="320" y="594"/>
                    <a:pt x="326" y="577"/>
                  </a:cubicBez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66" name="Freeform 28"/>
            <p:cNvSpPr>
              <a:spLocks/>
            </p:cNvSpPr>
            <p:nvPr/>
          </p:nvSpPr>
          <p:spPr bwMode="auto">
            <a:xfrm>
              <a:off x="1246188" y="2573338"/>
              <a:ext cx="1576387" cy="1849437"/>
            </a:xfrm>
            <a:custGeom>
              <a:avLst/>
              <a:gdLst/>
              <a:ahLst/>
              <a:cxnLst>
                <a:cxn ang="0">
                  <a:pos x="168" y="550"/>
                </a:cxn>
                <a:cxn ang="0">
                  <a:pos x="317" y="316"/>
                </a:cxn>
                <a:cxn ang="0">
                  <a:pos x="508" y="172"/>
                </a:cxn>
                <a:cxn ang="0">
                  <a:pos x="894" y="10"/>
                </a:cxn>
                <a:cxn ang="0">
                  <a:pos x="792" y="232"/>
                </a:cxn>
                <a:cxn ang="0">
                  <a:pos x="720" y="316"/>
                </a:cxn>
                <a:cxn ang="0">
                  <a:pos x="666" y="442"/>
                </a:cxn>
                <a:cxn ang="0">
                  <a:pos x="612" y="622"/>
                </a:cxn>
                <a:cxn ang="0">
                  <a:pos x="552" y="724"/>
                </a:cxn>
                <a:cxn ang="0">
                  <a:pos x="402" y="868"/>
                </a:cxn>
                <a:cxn ang="0">
                  <a:pos x="216" y="910"/>
                </a:cxn>
                <a:cxn ang="0">
                  <a:pos x="24" y="1030"/>
                </a:cxn>
                <a:cxn ang="0">
                  <a:pos x="72" y="832"/>
                </a:cxn>
                <a:cxn ang="0">
                  <a:pos x="126" y="628"/>
                </a:cxn>
                <a:cxn ang="0">
                  <a:pos x="168" y="550"/>
                </a:cxn>
              </a:cxnLst>
              <a:rect l="0" t="0" r="r" b="b"/>
              <a:pathLst>
                <a:path w="941" h="1043">
                  <a:moveTo>
                    <a:pt x="168" y="550"/>
                  </a:moveTo>
                  <a:cubicBezTo>
                    <a:pt x="200" y="498"/>
                    <a:pt x="260" y="379"/>
                    <a:pt x="317" y="316"/>
                  </a:cubicBezTo>
                  <a:cubicBezTo>
                    <a:pt x="374" y="253"/>
                    <a:pt x="412" y="223"/>
                    <a:pt x="508" y="172"/>
                  </a:cubicBezTo>
                  <a:cubicBezTo>
                    <a:pt x="604" y="121"/>
                    <a:pt x="847" y="0"/>
                    <a:pt x="894" y="10"/>
                  </a:cubicBezTo>
                  <a:cubicBezTo>
                    <a:pt x="941" y="20"/>
                    <a:pt x="821" y="181"/>
                    <a:pt x="792" y="232"/>
                  </a:cubicBezTo>
                  <a:cubicBezTo>
                    <a:pt x="763" y="283"/>
                    <a:pt x="741" y="281"/>
                    <a:pt x="720" y="316"/>
                  </a:cubicBezTo>
                  <a:cubicBezTo>
                    <a:pt x="699" y="351"/>
                    <a:pt x="684" y="391"/>
                    <a:pt x="666" y="442"/>
                  </a:cubicBezTo>
                  <a:cubicBezTo>
                    <a:pt x="648" y="493"/>
                    <a:pt x="631" y="575"/>
                    <a:pt x="612" y="622"/>
                  </a:cubicBezTo>
                  <a:cubicBezTo>
                    <a:pt x="593" y="669"/>
                    <a:pt x="587" y="683"/>
                    <a:pt x="552" y="724"/>
                  </a:cubicBezTo>
                  <a:cubicBezTo>
                    <a:pt x="517" y="765"/>
                    <a:pt x="458" y="837"/>
                    <a:pt x="402" y="868"/>
                  </a:cubicBezTo>
                  <a:cubicBezTo>
                    <a:pt x="346" y="899"/>
                    <a:pt x="279" y="883"/>
                    <a:pt x="216" y="910"/>
                  </a:cubicBezTo>
                  <a:cubicBezTo>
                    <a:pt x="153" y="937"/>
                    <a:pt x="48" y="1043"/>
                    <a:pt x="24" y="1030"/>
                  </a:cubicBezTo>
                  <a:cubicBezTo>
                    <a:pt x="0" y="1017"/>
                    <a:pt x="55" y="899"/>
                    <a:pt x="72" y="832"/>
                  </a:cubicBezTo>
                  <a:cubicBezTo>
                    <a:pt x="89" y="765"/>
                    <a:pt x="110" y="675"/>
                    <a:pt x="126" y="628"/>
                  </a:cubicBezTo>
                  <a:cubicBezTo>
                    <a:pt x="142" y="581"/>
                    <a:pt x="136" y="602"/>
                    <a:pt x="168" y="550"/>
                  </a:cubicBez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67" name="Freeform 29"/>
            <p:cNvSpPr>
              <a:spLocks/>
            </p:cNvSpPr>
            <p:nvPr/>
          </p:nvSpPr>
          <p:spPr bwMode="auto">
            <a:xfrm>
              <a:off x="1539875" y="3295650"/>
              <a:ext cx="527050" cy="738188"/>
            </a:xfrm>
            <a:custGeom>
              <a:avLst/>
              <a:gdLst/>
              <a:ahLst/>
              <a:cxnLst>
                <a:cxn ang="0">
                  <a:pos x="138" y="73"/>
                </a:cxn>
                <a:cxn ang="0">
                  <a:pos x="215" y="9"/>
                </a:cxn>
                <a:cxn ang="0">
                  <a:pos x="305" y="125"/>
                </a:cxn>
                <a:cxn ang="0">
                  <a:pos x="275" y="281"/>
                </a:cxn>
                <a:cxn ang="0">
                  <a:pos x="257" y="365"/>
                </a:cxn>
                <a:cxn ang="0">
                  <a:pos x="167" y="413"/>
                </a:cxn>
                <a:cxn ang="0">
                  <a:pos x="21" y="390"/>
                </a:cxn>
                <a:cxn ang="0">
                  <a:pos x="40" y="302"/>
                </a:cxn>
                <a:cxn ang="0">
                  <a:pos x="62" y="212"/>
                </a:cxn>
                <a:cxn ang="0">
                  <a:pos x="138" y="73"/>
                </a:cxn>
              </a:cxnLst>
              <a:rect l="0" t="0" r="r" b="b"/>
              <a:pathLst>
                <a:path w="315" h="417">
                  <a:moveTo>
                    <a:pt x="138" y="73"/>
                  </a:moveTo>
                  <a:cubicBezTo>
                    <a:pt x="163" y="39"/>
                    <a:pt x="187" y="0"/>
                    <a:pt x="215" y="9"/>
                  </a:cubicBezTo>
                  <a:cubicBezTo>
                    <a:pt x="243" y="18"/>
                    <a:pt x="295" y="80"/>
                    <a:pt x="305" y="125"/>
                  </a:cubicBezTo>
                  <a:cubicBezTo>
                    <a:pt x="315" y="170"/>
                    <a:pt x="283" y="241"/>
                    <a:pt x="275" y="281"/>
                  </a:cubicBezTo>
                  <a:cubicBezTo>
                    <a:pt x="267" y="321"/>
                    <a:pt x="275" y="343"/>
                    <a:pt x="257" y="365"/>
                  </a:cubicBezTo>
                  <a:cubicBezTo>
                    <a:pt x="239" y="387"/>
                    <a:pt x="206" y="409"/>
                    <a:pt x="167" y="413"/>
                  </a:cubicBezTo>
                  <a:cubicBezTo>
                    <a:pt x="128" y="417"/>
                    <a:pt x="42" y="408"/>
                    <a:pt x="21" y="390"/>
                  </a:cubicBezTo>
                  <a:cubicBezTo>
                    <a:pt x="0" y="372"/>
                    <a:pt x="33" y="332"/>
                    <a:pt x="40" y="302"/>
                  </a:cubicBezTo>
                  <a:cubicBezTo>
                    <a:pt x="47" y="273"/>
                    <a:pt x="46" y="250"/>
                    <a:pt x="62" y="212"/>
                  </a:cubicBezTo>
                  <a:cubicBezTo>
                    <a:pt x="78" y="174"/>
                    <a:pt x="113" y="107"/>
                    <a:pt x="138" y="73"/>
                  </a:cubicBez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68" name="Freeform 30"/>
            <p:cNvSpPr>
              <a:spLocks/>
            </p:cNvSpPr>
            <p:nvPr/>
          </p:nvSpPr>
          <p:spPr bwMode="auto">
            <a:xfrm>
              <a:off x="1727200" y="3436938"/>
              <a:ext cx="222250" cy="454025"/>
            </a:xfrm>
            <a:custGeom>
              <a:avLst/>
              <a:gdLst/>
              <a:ahLst/>
              <a:cxnLst>
                <a:cxn ang="0">
                  <a:pos x="73" y="9"/>
                </a:cxn>
                <a:cxn ang="0">
                  <a:pos x="127" y="81"/>
                </a:cxn>
                <a:cxn ang="0">
                  <a:pos x="109" y="135"/>
                </a:cxn>
                <a:cxn ang="0">
                  <a:pos x="91" y="213"/>
                </a:cxn>
                <a:cxn ang="0">
                  <a:pos x="13" y="243"/>
                </a:cxn>
                <a:cxn ang="0">
                  <a:pos x="13" y="135"/>
                </a:cxn>
                <a:cxn ang="0">
                  <a:pos x="73" y="9"/>
                </a:cxn>
              </a:cxnLst>
              <a:rect l="0" t="0" r="r" b="b"/>
              <a:pathLst>
                <a:path w="133" h="256">
                  <a:moveTo>
                    <a:pt x="73" y="9"/>
                  </a:moveTo>
                  <a:cubicBezTo>
                    <a:pt x="92" y="0"/>
                    <a:pt x="121" y="60"/>
                    <a:pt x="127" y="81"/>
                  </a:cubicBezTo>
                  <a:cubicBezTo>
                    <a:pt x="133" y="102"/>
                    <a:pt x="115" y="113"/>
                    <a:pt x="109" y="135"/>
                  </a:cubicBezTo>
                  <a:cubicBezTo>
                    <a:pt x="103" y="157"/>
                    <a:pt x="107" y="195"/>
                    <a:pt x="91" y="213"/>
                  </a:cubicBezTo>
                  <a:cubicBezTo>
                    <a:pt x="75" y="231"/>
                    <a:pt x="26" y="256"/>
                    <a:pt x="13" y="243"/>
                  </a:cubicBezTo>
                  <a:cubicBezTo>
                    <a:pt x="0" y="230"/>
                    <a:pt x="3" y="174"/>
                    <a:pt x="13" y="135"/>
                  </a:cubicBezTo>
                  <a:cubicBezTo>
                    <a:pt x="23" y="96"/>
                    <a:pt x="60" y="35"/>
                    <a:pt x="73" y="9"/>
                  </a:cubicBez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69" name="Freeform 31"/>
            <p:cNvSpPr>
              <a:spLocks/>
            </p:cNvSpPr>
            <p:nvPr/>
          </p:nvSpPr>
          <p:spPr bwMode="auto">
            <a:xfrm>
              <a:off x="2012950" y="2824163"/>
              <a:ext cx="517525" cy="639762"/>
            </a:xfrm>
            <a:custGeom>
              <a:avLst/>
              <a:gdLst/>
              <a:ahLst/>
              <a:cxnLst>
                <a:cxn ang="0">
                  <a:pos x="202" y="13"/>
                </a:cxn>
                <a:cxn ang="0">
                  <a:pos x="304" y="61"/>
                </a:cxn>
                <a:cxn ang="0">
                  <a:pos x="172" y="175"/>
                </a:cxn>
                <a:cxn ang="0">
                  <a:pos x="118" y="349"/>
                </a:cxn>
                <a:cxn ang="0">
                  <a:pos x="29" y="250"/>
                </a:cxn>
                <a:cxn ang="0">
                  <a:pos x="29" y="142"/>
                </a:cxn>
                <a:cxn ang="0">
                  <a:pos x="202" y="13"/>
                </a:cxn>
              </a:cxnLst>
              <a:rect l="0" t="0" r="r" b="b"/>
              <a:pathLst>
                <a:path w="309" h="361">
                  <a:moveTo>
                    <a:pt x="202" y="13"/>
                  </a:moveTo>
                  <a:cubicBezTo>
                    <a:pt x="248" y="0"/>
                    <a:pt x="309" y="34"/>
                    <a:pt x="304" y="61"/>
                  </a:cubicBezTo>
                  <a:cubicBezTo>
                    <a:pt x="299" y="88"/>
                    <a:pt x="203" y="127"/>
                    <a:pt x="172" y="175"/>
                  </a:cubicBezTo>
                  <a:cubicBezTo>
                    <a:pt x="141" y="223"/>
                    <a:pt x="142" y="337"/>
                    <a:pt x="118" y="349"/>
                  </a:cubicBezTo>
                  <a:cubicBezTo>
                    <a:pt x="94" y="361"/>
                    <a:pt x="44" y="284"/>
                    <a:pt x="29" y="250"/>
                  </a:cubicBezTo>
                  <a:cubicBezTo>
                    <a:pt x="14" y="216"/>
                    <a:pt x="0" y="181"/>
                    <a:pt x="29" y="142"/>
                  </a:cubicBezTo>
                  <a:cubicBezTo>
                    <a:pt x="58" y="103"/>
                    <a:pt x="156" y="26"/>
                    <a:pt x="202" y="13"/>
                  </a:cubicBez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70" name="Freeform 32"/>
            <p:cNvSpPr>
              <a:spLocks/>
            </p:cNvSpPr>
            <p:nvPr/>
          </p:nvSpPr>
          <p:spPr bwMode="auto">
            <a:xfrm>
              <a:off x="5362575" y="4162425"/>
              <a:ext cx="1323975" cy="1176338"/>
            </a:xfrm>
            <a:custGeom>
              <a:avLst/>
              <a:gdLst/>
              <a:ahLst/>
              <a:cxnLst>
                <a:cxn ang="0">
                  <a:pos x="0" y="644"/>
                </a:cxn>
                <a:cxn ang="0">
                  <a:pos x="112" y="476"/>
                </a:cxn>
                <a:cxn ang="0">
                  <a:pos x="256" y="268"/>
                </a:cxn>
                <a:cxn ang="0">
                  <a:pos x="328" y="148"/>
                </a:cxn>
                <a:cxn ang="0">
                  <a:pos x="480" y="92"/>
                </a:cxn>
                <a:cxn ang="0">
                  <a:pos x="600" y="36"/>
                </a:cxn>
                <a:cxn ang="0">
                  <a:pos x="752" y="12"/>
                </a:cxn>
                <a:cxn ang="0">
                  <a:pos x="784" y="108"/>
                </a:cxn>
                <a:cxn ang="0">
                  <a:pos x="744" y="212"/>
                </a:cxn>
                <a:cxn ang="0">
                  <a:pos x="664" y="284"/>
                </a:cxn>
                <a:cxn ang="0">
                  <a:pos x="584" y="388"/>
                </a:cxn>
                <a:cxn ang="0">
                  <a:pos x="360" y="540"/>
                </a:cxn>
                <a:cxn ang="0">
                  <a:pos x="168" y="604"/>
                </a:cxn>
                <a:cxn ang="0">
                  <a:pos x="56" y="636"/>
                </a:cxn>
                <a:cxn ang="0">
                  <a:pos x="0" y="644"/>
                </a:cxn>
              </a:cxnLst>
              <a:rect l="0" t="0" r="r" b="b"/>
              <a:pathLst>
                <a:path w="791" h="664">
                  <a:moveTo>
                    <a:pt x="0" y="644"/>
                  </a:moveTo>
                  <a:cubicBezTo>
                    <a:pt x="100" y="619"/>
                    <a:pt x="78" y="545"/>
                    <a:pt x="112" y="476"/>
                  </a:cubicBezTo>
                  <a:cubicBezTo>
                    <a:pt x="150" y="401"/>
                    <a:pt x="182" y="317"/>
                    <a:pt x="256" y="268"/>
                  </a:cubicBezTo>
                  <a:cubicBezTo>
                    <a:pt x="282" y="228"/>
                    <a:pt x="285" y="177"/>
                    <a:pt x="328" y="148"/>
                  </a:cubicBezTo>
                  <a:cubicBezTo>
                    <a:pt x="371" y="119"/>
                    <a:pt x="431" y="107"/>
                    <a:pt x="480" y="92"/>
                  </a:cubicBezTo>
                  <a:cubicBezTo>
                    <a:pt x="514" y="82"/>
                    <a:pt x="577" y="47"/>
                    <a:pt x="600" y="36"/>
                  </a:cubicBezTo>
                  <a:cubicBezTo>
                    <a:pt x="645" y="23"/>
                    <a:pt x="721" y="0"/>
                    <a:pt x="752" y="12"/>
                  </a:cubicBezTo>
                  <a:cubicBezTo>
                    <a:pt x="768" y="29"/>
                    <a:pt x="785" y="75"/>
                    <a:pt x="784" y="108"/>
                  </a:cubicBezTo>
                  <a:cubicBezTo>
                    <a:pt x="779" y="157"/>
                    <a:pt x="791" y="196"/>
                    <a:pt x="744" y="212"/>
                  </a:cubicBezTo>
                  <a:cubicBezTo>
                    <a:pt x="714" y="236"/>
                    <a:pt x="695" y="263"/>
                    <a:pt x="664" y="284"/>
                  </a:cubicBezTo>
                  <a:cubicBezTo>
                    <a:pt x="637" y="313"/>
                    <a:pt x="608" y="359"/>
                    <a:pt x="584" y="388"/>
                  </a:cubicBezTo>
                  <a:cubicBezTo>
                    <a:pt x="533" y="431"/>
                    <a:pt x="409" y="508"/>
                    <a:pt x="360" y="540"/>
                  </a:cubicBezTo>
                  <a:cubicBezTo>
                    <a:pt x="291" y="576"/>
                    <a:pt x="219" y="588"/>
                    <a:pt x="168" y="604"/>
                  </a:cubicBezTo>
                  <a:cubicBezTo>
                    <a:pt x="131" y="614"/>
                    <a:pt x="93" y="625"/>
                    <a:pt x="56" y="636"/>
                  </a:cubicBezTo>
                  <a:cubicBezTo>
                    <a:pt x="3" y="651"/>
                    <a:pt x="20" y="664"/>
                    <a:pt x="0" y="644"/>
                  </a:cubicBez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71" name="Freeform 33"/>
            <p:cNvSpPr>
              <a:spLocks/>
            </p:cNvSpPr>
            <p:nvPr/>
          </p:nvSpPr>
          <p:spPr bwMode="auto">
            <a:xfrm>
              <a:off x="5670550" y="4367213"/>
              <a:ext cx="844550" cy="800100"/>
            </a:xfrm>
            <a:custGeom>
              <a:avLst/>
              <a:gdLst/>
              <a:ahLst/>
              <a:cxnLst>
                <a:cxn ang="0">
                  <a:pos x="0" y="440"/>
                </a:cxn>
                <a:cxn ang="0">
                  <a:pos x="64" y="255"/>
                </a:cxn>
                <a:cxn ang="0">
                  <a:pos x="158" y="144"/>
                </a:cxn>
                <a:cxn ang="0">
                  <a:pos x="204" y="79"/>
                </a:cxn>
                <a:cxn ang="0">
                  <a:pos x="303" y="49"/>
                </a:cxn>
                <a:cxn ang="0">
                  <a:pos x="380" y="19"/>
                </a:cxn>
                <a:cxn ang="0">
                  <a:pos x="479" y="6"/>
                </a:cxn>
                <a:cxn ang="0">
                  <a:pos x="499" y="58"/>
                </a:cxn>
                <a:cxn ang="0">
                  <a:pos x="474" y="114"/>
                </a:cxn>
                <a:cxn ang="0">
                  <a:pos x="422" y="152"/>
                </a:cxn>
                <a:cxn ang="0">
                  <a:pos x="370" y="208"/>
                </a:cxn>
                <a:cxn ang="0">
                  <a:pos x="225" y="290"/>
                </a:cxn>
                <a:cxn ang="0">
                  <a:pos x="112" y="384"/>
                </a:cxn>
                <a:cxn ang="0">
                  <a:pos x="0" y="440"/>
                </a:cxn>
              </a:cxnLst>
              <a:rect l="0" t="0" r="r" b="b"/>
              <a:pathLst>
                <a:path w="504" h="451">
                  <a:moveTo>
                    <a:pt x="0" y="440"/>
                  </a:moveTo>
                  <a:cubicBezTo>
                    <a:pt x="65" y="427"/>
                    <a:pt x="42" y="292"/>
                    <a:pt x="64" y="255"/>
                  </a:cubicBezTo>
                  <a:cubicBezTo>
                    <a:pt x="89" y="215"/>
                    <a:pt x="110" y="170"/>
                    <a:pt x="158" y="144"/>
                  </a:cubicBezTo>
                  <a:cubicBezTo>
                    <a:pt x="175" y="122"/>
                    <a:pt x="176" y="95"/>
                    <a:pt x="204" y="79"/>
                  </a:cubicBezTo>
                  <a:cubicBezTo>
                    <a:pt x="232" y="64"/>
                    <a:pt x="271" y="57"/>
                    <a:pt x="303" y="49"/>
                  </a:cubicBezTo>
                  <a:cubicBezTo>
                    <a:pt x="325" y="44"/>
                    <a:pt x="365" y="25"/>
                    <a:pt x="380" y="19"/>
                  </a:cubicBezTo>
                  <a:cubicBezTo>
                    <a:pt x="409" y="12"/>
                    <a:pt x="459" y="0"/>
                    <a:pt x="479" y="6"/>
                  </a:cubicBezTo>
                  <a:cubicBezTo>
                    <a:pt x="489" y="16"/>
                    <a:pt x="500" y="40"/>
                    <a:pt x="499" y="58"/>
                  </a:cubicBezTo>
                  <a:cubicBezTo>
                    <a:pt x="496" y="84"/>
                    <a:pt x="504" y="105"/>
                    <a:pt x="474" y="114"/>
                  </a:cubicBezTo>
                  <a:cubicBezTo>
                    <a:pt x="454" y="127"/>
                    <a:pt x="442" y="141"/>
                    <a:pt x="422" y="152"/>
                  </a:cubicBezTo>
                  <a:cubicBezTo>
                    <a:pt x="404" y="168"/>
                    <a:pt x="386" y="192"/>
                    <a:pt x="370" y="208"/>
                  </a:cubicBezTo>
                  <a:cubicBezTo>
                    <a:pt x="337" y="231"/>
                    <a:pt x="257" y="272"/>
                    <a:pt x="225" y="290"/>
                  </a:cubicBezTo>
                  <a:cubicBezTo>
                    <a:pt x="182" y="319"/>
                    <a:pt x="149" y="359"/>
                    <a:pt x="112" y="384"/>
                  </a:cubicBezTo>
                  <a:cubicBezTo>
                    <a:pt x="78" y="392"/>
                    <a:pt x="13" y="451"/>
                    <a:pt x="0" y="440"/>
                  </a:cubicBezTo>
                  <a:close/>
                </a:path>
              </a:pathLst>
            </a:custGeom>
            <a:noFill/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IN"/>
            </a:p>
          </p:txBody>
        </p:sp>
        <p:grpSp>
          <p:nvGrpSpPr>
            <p:cNvPr id="3" name="Group 34"/>
            <p:cNvGrpSpPr>
              <a:grpSpLocks/>
            </p:cNvGrpSpPr>
            <p:nvPr/>
          </p:nvGrpSpPr>
          <p:grpSpPr bwMode="auto">
            <a:xfrm>
              <a:off x="0" y="900113"/>
              <a:ext cx="8686800" cy="5951537"/>
              <a:chOff x="48" y="896"/>
              <a:chExt cx="5472" cy="3432"/>
            </a:xfrm>
          </p:grpSpPr>
          <p:sp>
            <p:nvSpPr>
              <p:cNvPr id="268" name="Freeform 35"/>
              <p:cNvSpPr>
                <a:spLocks/>
              </p:cNvSpPr>
              <p:nvPr/>
            </p:nvSpPr>
            <p:spPr bwMode="auto">
              <a:xfrm>
                <a:off x="48" y="1208"/>
                <a:ext cx="768" cy="31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480"/>
                  </a:cxn>
                  <a:cxn ang="0">
                    <a:pos x="192" y="1248"/>
                  </a:cxn>
                  <a:cxn ang="0">
                    <a:pos x="288" y="1920"/>
                  </a:cxn>
                  <a:cxn ang="0">
                    <a:pos x="432" y="2256"/>
                  </a:cxn>
                  <a:cxn ang="0">
                    <a:pos x="624" y="2640"/>
                  </a:cxn>
                  <a:cxn ang="0">
                    <a:pos x="768" y="3120"/>
                  </a:cxn>
                </a:cxnLst>
                <a:rect l="0" t="0" r="r" b="b"/>
                <a:pathLst>
                  <a:path w="768" h="3120">
                    <a:moveTo>
                      <a:pt x="0" y="0"/>
                    </a:moveTo>
                    <a:cubicBezTo>
                      <a:pt x="32" y="136"/>
                      <a:pt x="64" y="272"/>
                      <a:pt x="96" y="480"/>
                    </a:cubicBezTo>
                    <a:cubicBezTo>
                      <a:pt x="128" y="688"/>
                      <a:pt x="160" y="1008"/>
                      <a:pt x="192" y="1248"/>
                    </a:cubicBezTo>
                    <a:cubicBezTo>
                      <a:pt x="224" y="1488"/>
                      <a:pt x="248" y="1752"/>
                      <a:pt x="288" y="1920"/>
                    </a:cubicBezTo>
                    <a:cubicBezTo>
                      <a:pt x="328" y="2088"/>
                      <a:pt x="376" y="2136"/>
                      <a:pt x="432" y="2256"/>
                    </a:cubicBezTo>
                    <a:cubicBezTo>
                      <a:pt x="488" y="2376"/>
                      <a:pt x="568" y="2496"/>
                      <a:pt x="624" y="2640"/>
                    </a:cubicBezTo>
                    <a:cubicBezTo>
                      <a:pt x="680" y="2784"/>
                      <a:pt x="724" y="2952"/>
                      <a:pt x="768" y="3120"/>
                    </a:cubicBezTo>
                  </a:path>
                </a:pathLst>
              </a:custGeom>
              <a:noFill/>
              <a:ln w="2540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69" name="Freeform 36"/>
              <p:cNvSpPr>
                <a:spLocks/>
              </p:cNvSpPr>
              <p:nvPr/>
            </p:nvSpPr>
            <p:spPr bwMode="auto">
              <a:xfrm>
                <a:off x="1872" y="1008"/>
                <a:ext cx="288" cy="31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480"/>
                  </a:cxn>
                  <a:cxn ang="0">
                    <a:pos x="192" y="1248"/>
                  </a:cxn>
                  <a:cxn ang="0">
                    <a:pos x="288" y="1920"/>
                  </a:cxn>
                  <a:cxn ang="0">
                    <a:pos x="432" y="2256"/>
                  </a:cxn>
                  <a:cxn ang="0">
                    <a:pos x="624" y="2640"/>
                  </a:cxn>
                  <a:cxn ang="0">
                    <a:pos x="768" y="3120"/>
                  </a:cxn>
                </a:cxnLst>
                <a:rect l="0" t="0" r="r" b="b"/>
                <a:pathLst>
                  <a:path w="768" h="3120">
                    <a:moveTo>
                      <a:pt x="0" y="0"/>
                    </a:moveTo>
                    <a:cubicBezTo>
                      <a:pt x="32" y="136"/>
                      <a:pt x="64" y="272"/>
                      <a:pt x="96" y="480"/>
                    </a:cubicBezTo>
                    <a:cubicBezTo>
                      <a:pt x="128" y="688"/>
                      <a:pt x="160" y="1008"/>
                      <a:pt x="192" y="1248"/>
                    </a:cubicBezTo>
                    <a:cubicBezTo>
                      <a:pt x="224" y="1488"/>
                      <a:pt x="248" y="1752"/>
                      <a:pt x="288" y="1920"/>
                    </a:cubicBezTo>
                    <a:cubicBezTo>
                      <a:pt x="328" y="2088"/>
                      <a:pt x="376" y="2136"/>
                      <a:pt x="432" y="2256"/>
                    </a:cubicBezTo>
                    <a:cubicBezTo>
                      <a:pt x="488" y="2376"/>
                      <a:pt x="568" y="2496"/>
                      <a:pt x="624" y="2640"/>
                    </a:cubicBezTo>
                    <a:cubicBezTo>
                      <a:pt x="680" y="2784"/>
                      <a:pt x="724" y="2952"/>
                      <a:pt x="768" y="3120"/>
                    </a:cubicBezTo>
                  </a:path>
                </a:pathLst>
              </a:custGeom>
              <a:noFill/>
              <a:ln w="2540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70" name="Freeform 37"/>
              <p:cNvSpPr>
                <a:spLocks/>
              </p:cNvSpPr>
              <p:nvPr/>
            </p:nvSpPr>
            <p:spPr bwMode="auto">
              <a:xfrm>
                <a:off x="2640" y="1200"/>
                <a:ext cx="768" cy="17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273"/>
                  </a:cxn>
                  <a:cxn ang="0">
                    <a:pos x="232" y="744"/>
                  </a:cxn>
                  <a:cxn ang="0">
                    <a:pos x="256" y="1200"/>
                  </a:cxn>
                  <a:cxn ang="0">
                    <a:pos x="392" y="1352"/>
                  </a:cxn>
                  <a:cxn ang="0">
                    <a:pos x="624" y="1503"/>
                  </a:cxn>
                  <a:cxn ang="0">
                    <a:pos x="768" y="1776"/>
                  </a:cxn>
                </a:cxnLst>
                <a:rect l="0" t="0" r="r" b="b"/>
                <a:pathLst>
                  <a:path w="768" h="1776">
                    <a:moveTo>
                      <a:pt x="0" y="0"/>
                    </a:moveTo>
                    <a:cubicBezTo>
                      <a:pt x="32" y="77"/>
                      <a:pt x="57" y="149"/>
                      <a:pt x="96" y="273"/>
                    </a:cubicBezTo>
                    <a:cubicBezTo>
                      <a:pt x="135" y="397"/>
                      <a:pt x="205" y="590"/>
                      <a:pt x="232" y="744"/>
                    </a:cubicBezTo>
                    <a:cubicBezTo>
                      <a:pt x="259" y="898"/>
                      <a:pt x="229" y="1099"/>
                      <a:pt x="256" y="1200"/>
                    </a:cubicBezTo>
                    <a:cubicBezTo>
                      <a:pt x="283" y="1301"/>
                      <a:pt x="331" y="1302"/>
                      <a:pt x="392" y="1352"/>
                    </a:cubicBezTo>
                    <a:cubicBezTo>
                      <a:pt x="453" y="1402"/>
                      <a:pt x="561" y="1432"/>
                      <a:pt x="624" y="1503"/>
                    </a:cubicBezTo>
                    <a:cubicBezTo>
                      <a:pt x="687" y="1574"/>
                      <a:pt x="724" y="1680"/>
                      <a:pt x="768" y="1776"/>
                    </a:cubicBezTo>
                  </a:path>
                </a:pathLst>
              </a:custGeom>
              <a:noFill/>
              <a:ln w="2540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71" name="Freeform 38"/>
              <p:cNvSpPr>
                <a:spLocks/>
              </p:cNvSpPr>
              <p:nvPr/>
            </p:nvSpPr>
            <p:spPr bwMode="auto">
              <a:xfrm>
                <a:off x="4968" y="896"/>
                <a:ext cx="552" cy="337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0" y="480"/>
                  </a:cxn>
                  <a:cxn ang="0">
                    <a:pos x="176" y="1240"/>
                  </a:cxn>
                  <a:cxn ang="0">
                    <a:pos x="304" y="1848"/>
                  </a:cxn>
                  <a:cxn ang="0">
                    <a:pos x="216" y="2512"/>
                  </a:cxn>
                  <a:cxn ang="0">
                    <a:pos x="408" y="2896"/>
                  </a:cxn>
                  <a:cxn ang="0">
                    <a:pos x="552" y="3376"/>
                  </a:cxn>
                </a:cxnLst>
                <a:rect l="0" t="0" r="r" b="b"/>
                <a:pathLst>
                  <a:path w="552" h="3376">
                    <a:moveTo>
                      <a:pt x="0" y="0"/>
                    </a:moveTo>
                    <a:cubicBezTo>
                      <a:pt x="13" y="80"/>
                      <a:pt x="51" y="273"/>
                      <a:pt x="80" y="480"/>
                    </a:cubicBezTo>
                    <a:cubicBezTo>
                      <a:pt x="109" y="687"/>
                      <a:pt x="139" y="1012"/>
                      <a:pt x="176" y="1240"/>
                    </a:cubicBezTo>
                    <a:cubicBezTo>
                      <a:pt x="213" y="1468"/>
                      <a:pt x="297" y="1636"/>
                      <a:pt x="304" y="1848"/>
                    </a:cubicBezTo>
                    <a:cubicBezTo>
                      <a:pt x="311" y="2060"/>
                      <a:pt x="199" y="2337"/>
                      <a:pt x="216" y="2512"/>
                    </a:cubicBezTo>
                    <a:cubicBezTo>
                      <a:pt x="233" y="2687"/>
                      <a:pt x="352" y="2752"/>
                      <a:pt x="408" y="2896"/>
                    </a:cubicBezTo>
                    <a:cubicBezTo>
                      <a:pt x="464" y="3040"/>
                      <a:pt x="508" y="3208"/>
                      <a:pt x="552" y="3376"/>
                    </a:cubicBezTo>
                  </a:path>
                </a:pathLst>
              </a:custGeom>
              <a:noFill/>
              <a:ln w="2540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272" name="Freeform 39"/>
              <p:cNvSpPr>
                <a:spLocks/>
              </p:cNvSpPr>
              <p:nvPr/>
            </p:nvSpPr>
            <p:spPr bwMode="auto">
              <a:xfrm>
                <a:off x="3648" y="1200"/>
                <a:ext cx="336" cy="105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2" y="162"/>
                  </a:cxn>
                  <a:cxn ang="0">
                    <a:pos x="102" y="442"/>
                  </a:cxn>
                  <a:cxn ang="0">
                    <a:pos x="160" y="616"/>
                  </a:cxn>
                  <a:cxn ang="0">
                    <a:pos x="240" y="784"/>
                  </a:cxn>
                  <a:cxn ang="0">
                    <a:pos x="273" y="894"/>
                  </a:cxn>
                  <a:cxn ang="0">
                    <a:pos x="336" y="1056"/>
                  </a:cxn>
                </a:cxnLst>
                <a:rect l="0" t="0" r="r" b="b"/>
                <a:pathLst>
                  <a:path w="336" h="1056">
                    <a:moveTo>
                      <a:pt x="0" y="0"/>
                    </a:moveTo>
                    <a:cubicBezTo>
                      <a:pt x="14" y="46"/>
                      <a:pt x="25" y="89"/>
                      <a:pt x="42" y="162"/>
                    </a:cubicBezTo>
                    <a:cubicBezTo>
                      <a:pt x="59" y="236"/>
                      <a:pt x="82" y="366"/>
                      <a:pt x="102" y="442"/>
                    </a:cubicBezTo>
                    <a:cubicBezTo>
                      <a:pt x="122" y="518"/>
                      <a:pt x="137" y="559"/>
                      <a:pt x="160" y="616"/>
                    </a:cubicBezTo>
                    <a:cubicBezTo>
                      <a:pt x="183" y="673"/>
                      <a:pt x="221" y="738"/>
                      <a:pt x="240" y="784"/>
                    </a:cubicBezTo>
                    <a:cubicBezTo>
                      <a:pt x="259" y="830"/>
                      <a:pt x="257" y="849"/>
                      <a:pt x="273" y="894"/>
                    </a:cubicBezTo>
                    <a:cubicBezTo>
                      <a:pt x="289" y="939"/>
                      <a:pt x="317" y="999"/>
                      <a:pt x="336" y="1056"/>
                    </a:cubicBezTo>
                  </a:path>
                </a:pathLst>
              </a:custGeom>
              <a:noFill/>
              <a:ln w="2540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IN"/>
              </a:p>
            </p:txBody>
          </p:sp>
        </p:grpSp>
        <p:grpSp>
          <p:nvGrpSpPr>
            <p:cNvPr id="4" name="Group 40"/>
            <p:cNvGrpSpPr>
              <a:grpSpLocks/>
            </p:cNvGrpSpPr>
            <p:nvPr/>
          </p:nvGrpSpPr>
          <p:grpSpPr bwMode="auto">
            <a:xfrm>
              <a:off x="838200" y="1295400"/>
              <a:ext cx="7543800" cy="5691188"/>
              <a:chOff x="528" y="816"/>
              <a:chExt cx="4752" cy="3585"/>
            </a:xfrm>
          </p:grpSpPr>
          <p:sp>
            <p:nvSpPr>
              <p:cNvPr id="254" name="Text Box 41"/>
              <p:cNvSpPr txBox="1">
                <a:spLocks noChangeArrowheads="1"/>
              </p:cNvSpPr>
              <p:nvPr/>
            </p:nvSpPr>
            <p:spPr bwMode="auto">
              <a:xfrm>
                <a:off x="3072" y="3792"/>
                <a:ext cx="720" cy="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dirty="0">
                    <a:solidFill>
                      <a:schemeClr val="tx1"/>
                    </a:solidFill>
                  </a:rPr>
                  <a:t>Core / Perm Well</a:t>
                </a:r>
              </a:p>
            </p:txBody>
          </p:sp>
          <p:sp>
            <p:nvSpPr>
              <p:cNvPr id="255" name="Text Box 42"/>
              <p:cNvSpPr txBox="1">
                <a:spLocks noChangeArrowheads="1"/>
              </p:cNvSpPr>
              <p:nvPr/>
            </p:nvSpPr>
            <p:spPr bwMode="auto">
              <a:xfrm>
                <a:off x="2496" y="3264"/>
                <a:ext cx="720" cy="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dirty="0">
                    <a:solidFill>
                      <a:schemeClr val="tx1"/>
                    </a:solidFill>
                  </a:rPr>
                  <a:t>Core / Perm Well</a:t>
                </a:r>
              </a:p>
            </p:txBody>
          </p:sp>
          <p:sp>
            <p:nvSpPr>
              <p:cNvPr id="256" name="Text Box 43"/>
              <p:cNvSpPr txBox="1">
                <a:spLocks noChangeArrowheads="1"/>
              </p:cNvSpPr>
              <p:nvPr/>
            </p:nvSpPr>
            <p:spPr bwMode="auto">
              <a:xfrm>
                <a:off x="1056" y="4032"/>
                <a:ext cx="903" cy="3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dirty="0">
                    <a:solidFill>
                      <a:schemeClr val="tx1"/>
                    </a:solidFill>
                  </a:rPr>
                  <a:t>Core / Perm Well</a:t>
                </a:r>
              </a:p>
            </p:txBody>
          </p:sp>
          <p:sp>
            <p:nvSpPr>
              <p:cNvPr id="257" name="Text Box 44"/>
              <p:cNvSpPr txBox="1">
                <a:spLocks noChangeArrowheads="1"/>
              </p:cNvSpPr>
              <p:nvPr/>
            </p:nvSpPr>
            <p:spPr bwMode="auto">
              <a:xfrm>
                <a:off x="576" y="1632"/>
                <a:ext cx="720" cy="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dirty="0">
                    <a:solidFill>
                      <a:schemeClr val="tx1"/>
                    </a:solidFill>
                  </a:rPr>
                  <a:t>Core / Perm Well</a:t>
                </a:r>
              </a:p>
            </p:txBody>
          </p:sp>
          <p:sp>
            <p:nvSpPr>
              <p:cNvPr id="258" name="Text Box 45"/>
              <p:cNvSpPr txBox="1">
                <a:spLocks noChangeArrowheads="1"/>
              </p:cNvSpPr>
              <p:nvPr/>
            </p:nvSpPr>
            <p:spPr bwMode="auto">
              <a:xfrm>
                <a:off x="4224" y="2160"/>
                <a:ext cx="720" cy="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dirty="0">
                    <a:solidFill>
                      <a:schemeClr val="tx1"/>
                    </a:solidFill>
                  </a:rPr>
                  <a:t>Core / Perm Well</a:t>
                </a:r>
              </a:p>
            </p:txBody>
          </p:sp>
          <p:sp>
            <p:nvSpPr>
              <p:cNvPr id="259" name="Text Box 46"/>
              <p:cNvSpPr txBox="1">
                <a:spLocks noChangeArrowheads="1"/>
              </p:cNvSpPr>
              <p:nvPr/>
            </p:nvSpPr>
            <p:spPr bwMode="auto">
              <a:xfrm>
                <a:off x="3408" y="3072"/>
                <a:ext cx="720" cy="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dirty="0">
                    <a:solidFill>
                      <a:schemeClr val="tx1"/>
                    </a:solidFill>
                  </a:rPr>
                  <a:t>Core / Perm Well</a:t>
                </a:r>
              </a:p>
            </p:txBody>
          </p:sp>
          <p:sp>
            <p:nvSpPr>
              <p:cNvPr id="260" name="Text Box 47"/>
              <p:cNvSpPr txBox="1">
                <a:spLocks noChangeArrowheads="1"/>
              </p:cNvSpPr>
              <p:nvPr/>
            </p:nvSpPr>
            <p:spPr bwMode="auto">
              <a:xfrm>
                <a:off x="1200" y="2112"/>
                <a:ext cx="72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/>
                  <a:t>Core / Perm Well</a:t>
                </a:r>
              </a:p>
            </p:txBody>
          </p:sp>
          <p:sp>
            <p:nvSpPr>
              <p:cNvPr id="261" name="Text Box 48"/>
              <p:cNvSpPr txBox="1">
                <a:spLocks noChangeArrowheads="1"/>
              </p:cNvSpPr>
              <p:nvPr/>
            </p:nvSpPr>
            <p:spPr bwMode="auto">
              <a:xfrm>
                <a:off x="2208" y="2448"/>
                <a:ext cx="720" cy="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dirty="0">
                    <a:solidFill>
                      <a:schemeClr val="tx1"/>
                    </a:solidFill>
                  </a:rPr>
                  <a:t>Core / Perm Well</a:t>
                </a:r>
              </a:p>
            </p:txBody>
          </p:sp>
          <p:sp>
            <p:nvSpPr>
              <p:cNvPr id="262" name="Text Box 49"/>
              <p:cNvSpPr txBox="1">
                <a:spLocks noChangeArrowheads="1"/>
              </p:cNvSpPr>
              <p:nvPr/>
            </p:nvSpPr>
            <p:spPr bwMode="auto">
              <a:xfrm>
                <a:off x="4560" y="3360"/>
                <a:ext cx="720" cy="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dirty="0">
                    <a:solidFill>
                      <a:schemeClr val="tx1"/>
                    </a:solidFill>
                  </a:rPr>
                  <a:t>Core / Perm Well</a:t>
                </a:r>
              </a:p>
            </p:txBody>
          </p:sp>
          <p:sp>
            <p:nvSpPr>
              <p:cNvPr id="263" name="Text Box 50"/>
              <p:cNvSpPr txBox="1">
                <a:spLocks noChangeArrowheads="1"/>
              </p:cNvSpPr>
              <p:nvPr/>
            </p:nvSpPr>
            <p:spPr bwMode="auto">
              <a:xfrm>
                <a:off x="2208" y="1296"/>
                <a:ext cx="720" cy="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dirty="0">
                    <a:solidFill>
                      <a:schemeClr val="tx1"/>
                    </a:solidFill>
                  </a:rPr>
                  <a:t>Core / Perm Well</a:t>
                </a:r>
              </a:p>
            </p:txBody>
          </p:sp>
          <p:sp>
            <p:nvSpPr>
              <p:cNvPr id="264" name="Text Box 51"/>
              <p:cNvSpPr txBox="1">
                <a:spLocks noChangeArrowheads="1"/>
              </p:cNvSpPr>
              <p:nvPr/>
            </p:nvSpPr>
            <p:spPr bwMode="auto">
              <a:xfrm>
                <a:off x="528" y="2640"/>
                <a:ext cx="72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/>
                  <a:t>Core / Perm Well</a:t>
                </a:r>
              </a:p>
            </p:txBody>
          </p:sp>
          <p:sp>
            <p:nvSpPr>
              <p:cNvPr id="265" name="Text Box 52"/>
              <p:cNvSpPr txBox="1">
                <a:spLocks noChangeArrowheads="1"/>
              </p:cNvSpPr>
              <p:nvPr/>
            </p:nvSpPr>
            <p:spPr bwMode="auto">
              <a:xfrm>
                <a:off x="3312" y="1872"/>
                <a:ext cx="720" cy="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dirty="0">
                    <a:solidFill>
                      <a:schemeClr val="tx1"/>
                    </a:solidFill>
                  </a:rPr>
                  <a:t>Core / Perm Well</a:t>
                </a:r>
              </a:p>
            </p:txBody>
          </p:sp>
          <p:sp>
            <p:nvSpPr>
              <p:cNvPr id="266" name="Text Box 53"/>
              <p:cNvSpPr txBox="1">
                <a:spLocks noChangeArrowheads="1"/>
              </p:cNvSpPr>
              <p:nvPr/>
            </p:nvSpPr>
            <p:spPr bwMode="auto">
              <a:xfrm>
                <a:off x="1392" y="2976"/>
                <a:ext cx="72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dirty="0"/>
                  <a:t>Core / Perm Well</a:t>
                </a:r>
              </a:p>
            </p:txBody>
          </p:sp>
          <p:sp>
            <p:nvSpPr>
              <p:cNvPr id="267" name="Text Box 54"/>
              <p:cNvSpPr txBox="1">
                <a:spLocks noChangeArrowheads="1"/>
              </p:cNvSpPr>
              <p:nvPr/>
            </p:nvSpPr>
            <p:spPr bwMode="auto">
              <a:xfrm>
                <a:off x="624" y="816"/>
                <a:ext cx="720" cy="5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dirty="0">
                    <a:solidFill>
                      <a:schemeClr val="tx1"/>
                    </a:solidFill>
                  </a:rPr>
                  <a:t>Core / Perm Well</a:t>
                </a:r>
              </a:p>
            </p:txBody>
          </p:sp>
        </p:grpSp>
        <p:grpSp>
          <p:nvGrpSpPr>
            <p:cNvPr id="5" name="Group 55"/>
            <p:cNvGrpSpPr>
              <a:grpSpLocks/>
            </p:cNvGrpSpPr>
            <p:nvPr/>
          </p:nvGrpSpPr>
          <p:grpSpPr bwMode="auto">
            <a:xfrm>
              <a:off x="838200" y="1295400"/>
              <a:ext cx="6477000" cy="5181600"/>
              <a:chOff x="528" y="816"/>
              <a:chExt cx="4080" cy="3264"/>
            </a:xfrm>
          </p:grpSpPr>
          <p:sp>
            <p:nvSpPr>
              <p:cNvPr id="240" name="Oval 56"/>
              <p:cNvSpPr>
                <a:spLocks noChangeArrowheads="1"/>
              </p:cNvSpPr>
              <p:nvPr/>
            </p:nvSpPr>
            <p:spPr bwMode="auto">
              <a:xfrm>
                <a:off x="1056" y="4032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41" name="Oval 57"/>
              <p:cNvSpPr>
                <a:spLocks noChangeArrowheads="1"/>
              </p:cNvSpPr>
              <p:nvPr/>
            </p:nvSpPr>
            <p:spPr bwMode="auto">
              <a:xfrm>
                <a:off x="576" y="1632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42" name="Oval 58"/>
              <p:cNvSpPr>
                <a:spLocks noChangeArrowheads="1"/>
              </p:cNvSpPr>
              <p:nvPr/>
            </p:nvSpPr>
            <p:spPr bwMode="auto">
              <a:xfrm>
                <a:off x="4224" y="2160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43" name="Oval 59"/>
              <p:cNvSpPr>
                <a:spLocks noChangeArrowheads="1"/>
              </p:cNvSpPr>
              <p:nvPr/>
            </p:nvSpPr>
            <p:spPr bwMode="auto">
              <a:xfrm>
                <a:off x="3408" y="3072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44" name="Oval 60"/>
              <p:cNvSpPr>
                <a:spLocks noChangeArrowheads="1"/>
              </p:cNvSpPr>
              <p:nvPr/>
            </p:nvSpPr>
            <p:spPr bwMode="auto">
              <a:xfrm>
                <a:off x="1200" y="2112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45" name="Oval 61"/>
              <p:cNvSpPr>
                <a:spLocks noChangeArrowheads="1"/>
              </p:cNvSpPr>
              <p:nvPr/>
            </p:nvSpPr>
            <p:spPr bwMode="auto">
              <a:xfrm>
                <a:off x="2208" y="2448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46" name="Oval 62"/>
              <p:cNvSpPr>
                <a:spLocks noChangeArrowheads="1"/>
              </p:cNvSpPr>
              <p:nvPr/>
            </p:nvSpPr>
            <p:spPr bwMode="auto">
              <a:xfrm>
                <a:off x="4560" y="3360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47" name="Oval 63"/>
              <p:cNvSpPr>
                <a:spLocks noChangeArrowheads="1"/>
              </p:cNvSpPr>
              <p:nvPr/>
            </p:nvSpPr>
            <p:spPr bwMode="auto">
              <a:xfrm>
                <a:off x="2208" y="1296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48" name="Oval 64"/>
              <p:cNvSpPr>
                <a:spLocks noChangeArrowheads="1"/>
              </p:cNvSpPr>
              <p:nvPr/>
            </p:nvSpPr>
            <p:spPr bwMode="auto">
              <a:xfrm>
                <a:off x="528" y="2640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49" name="Oval 65"/>
              <p:cNvSpPr>
                <a:spLocks noChangeArrowheads="1"/>
              </p:cNvSpPr>
              <p:nvPr/>
            </p:nvSpPr>
            <p:spPr bwMode="auto">
              <a:xfrm>
                <a:off x="3072" y="3792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50" name="Oval 66"/>
              <p:cNvSpPr>
                <a:spLocks noChangeArrowheads="1"/>
              </p:cNvSpPr>
              <p:nvPr/>
            </p:nvSpPr>
            <p:spPr bwMode="auto">
              <a:xfrm>
                <a:off x="3312" y="1872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51" name="Oval 67"/>
              <p:cNvSpPr>
                <a:spLocks noChangeArrowheads="1"/>
              </p:cNvSpPr>
              <p:nvPr/>
            </p:nvSpPr>
            <p:spPr bwMode="auto">
              <a:xfrm>
                <a:off x="1392" y="2976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52" name="Oval 68"/>
              <p:cNvSpPr>
                <a:spLocks noChangeArrowheads="1"/>
              </p:cNvSpPr>
              <p:nvPr/>
            </p:nvSpPr>
            <p:spPr bwMode="auto">
              <a:xfrm>
                <a:off x="2496" y="3264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53" name="Oval 69"/>
              <p:cNvSpPr>
                <a:spLocks noChangeArrowheads="1"/>
              </p:cNvSpPr>
              <p:nvPr/>
            </p:nvSpPr>
            <p:spPr bwMode="auto">
              <a:xfrm>
                <a:off x="624" y="816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</p:grpSp>
        <p:grpSp>
          <p:nvGrpSpPr>
            <p:cNvPr id="6" name="Group 70"/>
            <p:cNvGrpSpPr>
              <a:grpSpLocks/>
            </p:cNvGrpSpPr>
            <p:nvPr/>
          </p:nvGrpSpPr>
          <p:grpSpPr bwMode="auto">
            <a:xfrm>
              <a:off x="1752600" y="2895600"/>
              <a:ext cx="3886200" cy="2209800"/>
              <a:chOff x="1104" y="1824"/>
              <a:chExt cx="2448" cy="1392"/>
            </a:xfrm>
          </p:grpSpPr>
          <p:grpSp>
            <p:nvGrpSpPr>
              <p:cNvPr id="7" name="Group 71"/>
              <p:cNvGrpSpPr>
                <a:grpSpLocks/>
              </p:cNvGrpSpPr>
              <p:nvPr/>
            </p:nvGrpSpPr>
            <p:grpSpPr bwMode="auto">
              <a:xfrm>
                <a:off x="1104" y="2064"/>
                <a:ext cx="240" cy="192"/>
                <a:chOff x="1104" y="2064"/>
                <a:chExt cx="240" cy="192"/>
              </a:xfrm>
            </p:grpSpPr>
            <p:sp>
              <p:nvSpPr>
                <p:cNvPr id="235" name="Oval 72"/>
                <p:cNvSpPr>
                  <a:spLocks noChangeArrowheads="1"/>
                </p:cNvSpPr>
                <p:nvPr/>
              </p:nvSpPr>
              <p:spPr bwMode="auto">
                <a:xfrm>
                  <a:off x="1104" y="2160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  <p:sp>
              <p:nvSpPr>
                <p:cNvPr id="236" name="Oval 73"/>
                <p:cNvSpPr>
                  <a:spLocks noChangeArrowheads="1"/>
                </p:cNvSpPr>
                <p:nvPr/>
              </p:nvSpPr>
              <p:spPr bwMode="auto">
                <a:xfrm>
                  <a:off x="1104" y="2064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  <p:sp>
              <p:nvSpPr>
                <p:cNvPr id="237" name="Oval 74"/>
                <p:cNvSpPr>
                  <a:spLocks noChangeArrowheads="1"/>
                </p:cNvSpPr>
                <p:nvPr/>
              </p:nvSpPr>
              <p:spPr bwMode="auto">
                <a:xfrm>
                  <a:off x="1200" y="2112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  <p:sp>
              <p:nvSpPr>
                <p:cNvPr id="238" name="Oval 75"/>
                <p:cNvSpPr>
                  <a:spLocks noChangeArrowheads="1"/>
                </p:cNvSpPr>
                <p:nvPr/>
              </p:nvSpPr>
              <p:spPr bwMode="auto">
                <a:xfrm>
                  <a:off x="1296" y="2064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  <p:sp>
              <p:nvSpPr>
                <p:cNvPr id="239" name="Oval 76"/>
                <p:cNvSpPr>
                  <a:spLocks noChangeArrowheads="1"/>
                </p:cNvSpPr>
                <p:nvPr/>
              </p:nvSpPr>
              <p:spPr bwMode="auto">
                <a:xfrm>
                  <a:off x="1248" y="2208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</p:grpSp>
          <p:grpSp>
            <p:nvGrpSpPr>
              <p:cNvPr id="8" name="Group 77"/>
              <p:cNvGrpSpPr>
                <a:grpSpLocks/>
              </p:cNvGrpSpPr>
              <p:nvPr/>
            </p:nvGrpSpPr>
            <p:grpSpPr bwMode="auto">
              <a:xfrm>
                <a:off x="3312" y="3024"/>
                <a:ext cx="240" cy="192"/>
                <a:chOff x="1104" y="2064"/>
                <a:chExt cx="240" cy="192"/>
              </a:xfrm>
            </p:grpSpPr>
            <p:sp>
              <p:nvSpPr>
                <p:cNvPr id="230" name="Oval 78"/>
                <p:cNvSpPr>
                  <a:spLocks noChangeArrowheads="1"/>
                </p:cNvSpPr>
                <p:nvPr/>
              </p:nvSpPr>
              <p:spPr bwMode="auto">
                <a:xfrm>
                  <a:off x="1104" y="2160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  <p:sp>
              <p:nvSpPr>
                <p:cNvPr id="231" name="Oval 79"/>
                <p:cNvSpPr>
                  <a:spLocks noChangeArrowheads="1"/>
                </p:cNvSpPr>
                <p:nvPr/>
              </p:nvSpPr>
              <p:spPr bwMode="auto">
                <a:xfrm>
                  <a:off x="1104" y="2064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  <p:sp>
              <p:nvSpPr>
                <p:cNvPr id="232" name="Oval 80"/>
                <p:cNvSpPr>
                  <a:spLocks noChangeArrowheads="1"/>
                </p:cNvSpPr>
                <p:nvPr/>
              </p:nvSpPr>
              <p:spPr bwMode="auto">
                <a:xfrm>
                  <a:off x="1200" y="2112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  <p:sp>
              <p:nvSpPr>
                <p:cNvPr id="233" name="Oval 81"/>
                <p:cNvSpPr>
                  <a:spLocks noChangeArrowheads="1"/>
                </p:cNvSpPr>
                <p:nvPr/>
              </p:nvSpPr>
              <p:spPr bwMode="auto">
                <a:xfrm>
                  <a:off x="1296" y="2064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  <p:sp>
              <p:nvSpPr>
                <p:cNvPr id="234" name="Oval 82"/>
                <p:cNvSpPr>
                  <a:spLocks noChangeArrowheads="1"/>
                </p:cNvSpPr>
                <p:nvPr/>
              </p:nvSpPr>
              <p:spPr bwMode="auto">
                <a:xfrm>
                  <a:off x="1248" y="2208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</p:grpSp>
          <p:grpSp>
            <p:nvGrpSpPr>
              <p:cNvPr id="9" name="Group 83"/>
              <p:cNvGrpSpPr>
                <a:grpSpLocks/>
              </p:cNvGrpSpPr>
              <p:nvPr/>
            </p:nvGrpSpPr>
            <p:grpSpPr bwMode="auto">
              <a:xfrm>
                <a:off x="3216" y="1824"/>
                <a:ext cx="240" cy="192"/>
                <a:chOff x="1104" y="2064"/>
                <a:chExt cx="240" cy="192"/>
              </a:xfrm>
            </p:grpSpPr>
            <p:sp>
              <p:nvSpPr>
                <p:cNvPr id="225" name="Oval 84"/>
                <p:cNvSpPr>
                  <a:spLocks noChangeArrowheads="1"/>
                </p:cNvSpPr>
                <p:nvPr/>
              </p:nvSpPr>
              <p:spPr bwMode="auto">
                <a:xfrm>
                  <a:off x="1104" y="2160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  <p:sp>
              <p:nvSpPr>
                <p:cNvPr id="226" name="Oval 85"/>
                <p:cNvSpPr>
                  <a:spLocks noChangeArrowheads="1"/>
                </p:cNvSpPr>
                <p:nvPr/>
              </p:nvSpPr>
              <p:spPr bwMode="auto">
                <a:xfrm>
                  <a:off x="1104" y="2064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  <p:sp>
              <p:nvSpPr>
                <p:cNvPr id="227" name="Oval 86"/>
                <p:cNvSpPr>
                  <a:spLocks noChangeArrowheads="1"/>
                </p:cNvSpPr>
                <p:nvPr/>
              </p:nvSpPr>
              <p:spPr bwMode="auto">
                <a:xfrm>
                  <a:off x="1200" y="2112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  <p:sp>
              <p:nvSpPr>
                <p:cNvPr id="228" name="Oval 87"/>
                <p:cNvSpPr>
                  <a:spLocks noChangeArrowheads="1"/>
                </p:cNvSpPr>
                <p:nvPr/>
              </p:nvSpPr>
              <p:spPr bwMode="auto">
                <a:xfrm>
                  <a:off x="1296" y="2064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  <p:sp>
              <p:nvSpPr>
                <p:cNvPr id="229" name="Oval 88"/>
                <p:cNvSpPr>
                  <a:spLocks noChangeArrowheads="1"/>
                </p:cNvSpPr>
                <p:nvPr/>
              </p:nvSpPr>
              <p:spPr bwMode="auto">
                <a:xfrm>
                  <a:off x="1248" y="2208"/>
                  <a:ext cx="48" cy="48"/>
                </a:xfrm>
                <a:prstGeom prst="ellipse">
                  <a:avLst/>
                </a:prstGeom>
                <a:solidFill>
                  <a:srgbClr val="33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IN"/>
                </a:p>
              </p:txBody>
            </p:sp>
          </p:grpSp>
        </p:grpSp>
        <p:grpSp>
          <p:nvGrpSpPr>
            <p:cNvPr id="10" name="Group 89"/>
            <p:cNvGrpSpPr>
              <a:grpSpLocks/>
            </p:cNvGrpSpPr>
            <p:nvPr/>
          </p:nvGrpSpPr>
          <p:grpSpPr bwMode="auto">
            <a:xfrm>
              <a:off x="2297112" y="2395538"/>
              <a:ext cx="3197225" cy="2406651"/>
              <a:chOff x="1447" y="1509"/>
              <a:chExt cx="2014" cy="1516"/>
            </a:xfrm>
          </p:grpSpPr>
          <p:sp>
            <p:nvSpPr>
              <p:cNvPr id="219" name="Text Box 90"/>
              <p:cNvSpPr txBox="1">
                <a:spLocks noChangeArrowheads="1"/>
              </p:cNvSpPr>
              <p:nvPr/>
            </p:nvSpPr>
            <p:spPr bwMode="auto">
              <a:xfrm>
                <a:off x="1447" y="1969"/>
                <a:ext cx="1024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dirty="0">
                    <a:solidFill>
                      <a:srgbClr val="FF3300"/>
                    </a:solidFill>
                  </a:rPr>
                  <a:t>Five </a:t>
                </a:r>
                <a:r>
                  <a:rPr lang="en-US" sz="1400" dirty="0" smtClean="0">
                    <a:solidFill>
                      <a:srgbClr val="FF3300"/>
                    </a:solidFill>
                  </a:rPr>
                  <a:t>Spot step out</a:t>
                </a:r>
                <a:endParaRPr lang="en-US" sz="1400" dirty="0">
                  <a:solidFill>
                    <a:srgbClr val="FF3300"/>
                  </a:solidFill>
                </a:endParaRPr>
              </a:p>
            </p:txBody>
          </p:sp>
          <p:sp>
            <p:nvSpPr>
              <p:cNvPr id="220" name="Text Box 91"/>
              <p:cNvSpPr txBox="1">
                <a:spLocks noChangeArrowheads="1"/>
              </p:cNvSpPr>
              <p:nvPr/>
            </p:nvSpPr>
            <p:spPr bwMode="auto">
              <a:xfrm>
                <a:off x="2837" y="2833"/>
                <a:ext cx="62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dirty="0">
                    <a:solidFill>
                      <a:srgbClr val="FF3300"/>
                    </a:solidFill>
                  </a:rPr>
                  <a:t>Five Spot</a:t>
                </a:r>
              </a:p>
            </p:txBody>
          </p:sp>
          <p:sp>
            <p:nvSpPr>
              <p:cNvPr id="221" name="Text Box 92"/>
              <p:cNvSpPr txBox="1">
                <a:spLocks noChangeArrowheads="1"/>
              </p:cNvSpPr>
              <p:nvPr/>
            </p:nvSpPr>
            <p:spPr bwMode="auto">
              <a:xfrm>
                <a:off x="2837" y="1509"/>
                <a:ext cx="62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lIns="91418" tIns="45709" rIns="91418" bIns="45709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400" dirty="0">
                    <a:solidFill>
                      <a:srgbClr val="FF3300"/>
                    </a:solidFill>
                  </a:rPr>
                  <a:t>Five Spot</a:t>
                </a:r>
              </a:p>
            </p:txBody>
          </p:sp>
        </p:grpSp>
        <p:grpSp>
          <p:nvGrpSpPr>
            <p:cNvPr id="11" name="Group 93"/>
            <p:cNvGrpSpPr>
              <a:grpSpLocks/>
            </p:cNvGrpSpPr>
            <p:nvPr/>
          </p:nvGrpSpPr>
          <p:grpSpPr bwMode="auto">
            <a:xfrm>
              <a:off x="1295400" y="2895600"/>
              <a:ext cx="1219200" cy="1143000"/>
              <a:chOff x="624" y="1968"/>
              <a:chExt cx="768" cy="720"/>
            </a:xfrm>
          </p:grpSpPr>
          <p:sp>
            <p:nvSpPr>
              <p:cNvPr id="178" name="Oval 94"/>
              <p:cNvSpPr>
                <a:spLocks noChangeArrowheads="1"/>
              </p:cNvSpPr>
              <p:nvPr/>
            </p:nvSpPr>
            <p:spPr bwMode="auto">
              <a:xfrm>
                <a:off x="912" y="2304"/>
                <a:ext cx="48" cy="48"/>
              </a:xfrm>
              <a:prstGeom prst="ellipse">
                <a:avLst/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79" name="Oval 95"/>
              <p:cNvSpPr>
                <a:spLocks noChangeArrowheads="1"/>
              </p:cNvSpPr>
              <p:nvPr/>
            </p:nvSpPr>
            <p:spPr bwMode="auto">
              <a:xfrm>
                <a:off x="912" y="2208"/>
                <a:ext cx="48" cy="48"/>
              </a:xfrm>
              <a:prstGeom prst="ellipse">
                <a:avLst/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80" name="Oval 96"/>
              <p:cNvSpPr>
                <a:spLocks noChangeArrowheads="1"/>
              </p:cNvSpPr>
              <p:nvPr/>
            </p:nvSpPr>
            <p:spPr bwMode="auto">
              <a:xfrm>
                <a:off x="1008" y="2256"/>
                <a:ext cx="48" cy="48"/>
              </a:xfrm>
              <a:prstGeom prst="ellipse">
                <a:avLst/>
              </a:prstGeom>
              <a:solidFill>
                <a:srgbClr val="3399FF"/>
              </a:solidFill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81" name="Oval 97"/>
              <p:cNvSpPr>
                <a:spLocks noChangeArrowheads="1"/>
              </p:cNvSpPr>
              <p:nvPr/>
            </p:nvSpPr>
            <p:spPr bwMode="auto">
              <a:xfrm>
                <a:off x="1104" y="2208"/>
                <a:ext cx="48" cy="48"/>
              </a:xfrm>
              <a:prstGeom prst="ellipse">
                <a:avLst/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82" name="Oval 98"/>
              <p:cNvSpPr>
                <a:spLocks noChangeArrowheads="1"/>
              </p:cNvSpPr>
              <p:nvPr/>
            </p:nvSpPr>
            <p:spPr bwMode="auto">
              <a:xfrm>
                <a:off x="1056" y="2352"/>
                <a:ext cx="48" cy="48"/>
              </a:xfrm>
              <a:prstGeom prst="ellipse">
                <a:avLst/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83" name="Oval 99"/>
              <p:cNvSpPr>
                <a:spLocks noChangeArrowheads="1"/>
              </p:cNvSpPr>
              <p:nvPr/>
            </p:nvSpPr>
            <p:spPr bwMode="auto">
              <a:xfrm>
                <a:off x="1008" y="2160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84" name="Oval 100"/>
              <p:cNvSpPr>
                <a:spLocks noChangeArrowheads="1"/>
              </p:cNvSpPr>
              <p:nvPr/>
            </p:nvSpPr>
            <p:spPr bwMode="auto">
              <a:xfrm>
                <a:off x="1152" y="230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85" name="Oval 101"/>
              <p:cNvSpPr>
                <a:spLocks noChangeArrowheads="1"/>
              </p:cNvSpPr>
              <p:nvPr/>
            </p:nvSpPr>
            <p:spPr bwMode="auto">
              <a:xfrm>
                <a:off x="960" y="2400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86" name="Oval 102"/>
              <p:cNvSpPr>
                <a:spLocks noChangeArrowheads="1"/>
              </p:cNvSpPr>
              <p:nvPr/>
            </p:nvSpPr>
            <p:spPr bwMode="auto">
              <a:xfrm>
                <a:off x="1248" y="220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87" name="Oval 103"/>
              <p:cNvSpPr>
                <a:spLocks noChangeArrowheads="1"/>
              </p:cNvSpPr>
              <p:nvPr/>
            </p:nvSpPr>
            <p:spPr bwMode="auto">
              <a:xfrm>
                <a:off x="1248" y="230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88" name="Oval 104"/>
              <p:cNvSpPr>
                <a:spLocks noChangeArrowheads="1"/>
              </p:cNvSpPr>
              <p:nvPr/>
            </p:nvSpPr>
            <p:spPr bwMode="auto">
              <a:xfrm>
                <a:off x="1056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89" name="Oval 105"/>
              <p:cNvSpPr>
                <a:spLocks noChangeArrowheads="1"/>
              </p:cNvSpPr>
              <p:nvPr/>
            </p:nvSpPr>
            <p:spPr bwMode="auto">
              <a:xfrm>
                <a:off x="1152" y="2400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90" name="Oval 106"/>
              <p:cNvSpPr>
                <a:spLocks noChangeArrowheads="1"/>
              </p:cNvSpPr>
              <p:nvPr/>
            </p:nvSpPr>
            <p:spPr bwMode="auto">
              <a:xfrm>
                <a:off x="1152" y="211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91" name="Oval 107"/>
              <p:cNvSpPr>
                <a:spLocks noChangeArrowheads="1"/>
              </p:cNvSpPr>
              <p:nvPr/>
            </p:nvSpPr>
            <p:spPr bwMode="auto">
              <a:xfrm>
                <a:off x="1344" y="235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92" name="Oval 108"/>
              <p:cNvSpPr>
                <a:spLocks noChangeArrowheads="1"/>
              </p:cNvSpPr>
              <p:nvPr/>
            </p:nvSpPr>
            <p:spPr bwMode="auto">
              <a:xfrm>
                <a:off x="1296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93" name="Oval 109"/>
              <p:cNvSpPr>
                <a:spLocks noChangeArrowheads="1"/>
              </p:cNvSpPr>
              <p:nvPr/>
            </p:nvSpPr>
            <p:spPr bwMode="auto">
              <a:xfrm>
                <a:off x="1200" y="24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94" name="Oval 110"/>
              <p:cNvSpPr>
                <a:spLocks noChangeArrowheads="1"/>
              </p:cNvSpPr>
              <p:nvPr/>
            </p:nvSpPr>
            <p:spPr bwMode="auto">
              <a:xfrm>
                <a:off x="1104" y="254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95" name="Oval 111"/>
              <p:cNvSpPr>
                <a:spLocks noChangeArrowheads="1"/>
              </p:cNvSpPr>
              <p:nvPr/>
            </p:nvSpPr>
            <p:spPr bwMode="auto">
              <a:xfrm>
                <a:off x="1056" y="206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96" name="Oval 112"/>
              <p:cNvSpPr>
                <a:spLocks noChangeArrowheads="1"/>
              </p:cNvSpPr>
              <p:nvPr/>
            </p:nvSpPr>
            <p:spPr bwMode="auto">
              <a:xfrm>
                <a:off x="912" y="206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97" name="Oval 113"/>
              <p:cNvSpPr>
                <a:spLocks noChangeArrowheads="1"/>
              </p:cNvSpPr>
              <p:nvPr/>
            </p:nvSpPr>
            <p:spPr bwMode="auto">
              <a:xfrm>
                <a:off x="816" y="2160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98" name="Oval 114"/>
              <p:cNvSpPr>
                <a:spLocks noChangeArrowheads="1"/>
              </p:cNvSpPr>
              <p:nvPr/>
            </p:nvSpPr>
            <p:spPr bwMode="auto">
              <a:xfrm>
                <a:off x="816" y="225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199" name="Oval 115"/>
              <p:cNvSpPr>
                <a:spLocks noChangeArrowheads="1"/>
              </p:cNvSpPr>
              <p:nvPr/>
            </p:nvSpPr>
            <p:spPr bwMode="auto">
              <a:xfrm>
                <a:off x="816" y="235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00" name="Oval 116"/>
              <p:cNvSpPr>
                <a:spLocks noChangeArrowheads="1"/>
              </p:cNvSpPr>
              <p:nvPr/>
            </p:nvSpPr>
            <p:spPr bwMode="auto">
              <a:xfrm>
                <a:off x="864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01" name="Oval 117"/>
              <p:cNvSpPr>
                <a:spLocks noChangeArrowheads="1"/>
              </p:cNvSpPr>
              <p:nvPr/>
            </p:nvSpPr>
            <p:spPr bwMode="auto">
              <a:xfrm>
                <a:off x="960" y="24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02" name="Oval 118"/>
              <p:cNvSpPr>
                <a:spLocks noChangeArrowheads="1"/>
              </p:cNvSpPr>
              <p:nvPr/>
            </p:nvSpPr>
            <p:spPr bwMode="auto">
              <a:xfrm>
                <a:off x="1008" y="259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03" name="Oval 119"/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04" name="Oval 120"/>
              <p:cNvSpPr>
                <a:spLocks noChangeArrowheads="1"/>
              </p:cNvSpPr>
              <p:nvPr/>
            </p:nvSpPr>
            <p:spPr bwMode="auto">
              <a:xfrm>
                <a:off x="1296" y="259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05" name="Oval 121"/>
              <p:cNvSpPr>
                <a:spLocks noChangeArrowheads="1"/>
              </p:cNvSpPr>
              <p:nvPr/>
            </p:nvSpPr>
            <p:spPr bwMode="auto">
              <a:xfrm>
                <a:off x="1344" y="220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06" name="Oval 122"/>
              <p:cNvSpPr>
                <a:spLocks noChangeArrowheads="1"/>
              </p:cNvSpPr>
              <p:nvPr/>
            </p:nvSpPr>
            <p:spPr bwMode="auto">
              <a:xfrm>
                <a:off x="1296" y="211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07" name="Oval 123"/>
              <p:cNvSpPr>
                <a:spLocks noChangeArrowheads="1"/>
              </p:cNvSpPr>
              <p:nvPr/>
            </p:nvSpPr>
            <p:spPr bwMode="auto">
              <a:xfrm>
                <a:off x="1248" y="201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08" name="Oval 124"/>
              <p:cNvSpPr>
                <a:spLocks noChangeArrowheads="1"/>
              </p:cNvSpPr>
              <p:nvPr/>
            </p:nvSpPr>
            <p:spPr bwMode="auto">
              <a:xfrm>
                <a:off x="1152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09" name="Oval 125"/>
              <p:cNvSpPr>
                <a:spLocks noChangeArrowheads="1"/>
              </p:cNvSpPr>
              <p:nvPr/>
            </p:nvSpPr>
            <p:spPr bwMode="auto">
              <a:xfrm>
                <a:off x="1104" y="2640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10" name="Oval 126"/>
              <p:cNvSpPr>
                <a:spLocks noChangeArrowheads="1"/>
              </p:cNvSpPr>
              <p:nvPr/>
            </p:nvSpPr>
            <p:spPr bwMode="auto">
              <a:xfrm>
                <a:off x="912" y="259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11" name="Oval 127"/>
              <p:cNvSpPr>
                <a:spLocks noChangeArrowheads="1"/>
              </p:cNvSpPr>
              <p:nvPr/>
            </p:nvSpPr>
            <p:spPr bwMode="auto">
              <a:xfrm>
                <a:off x="816" y="254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12" name="Oval 128"/>
              <p:cNvSpPr>
                <a:spLocks noChangeArrowheads="1"/>
              </p:cNvSpPr>
              <p:nvPr/>
            </p:nvSpPr>
            <p:spPr bwMode="auto">
              <a:xfrm>
                <a:off x="720" y="244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13" name="Oval 129"/>
              <p:cNvSpPr>
                <a:spLocks noChangeArrowheads="1"/>
              </p:cNvSpPr>
              <p:nvPr/>
            </p:nvSpPr>
            <p:spPr bwMode="auto">
              <a:xfrm>
                <a:off x="720" y="230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14" name="Oval 130"/>
              <p:cNvSpPr>
                <a:spLocks noChangeArrowheads="1"/>
              </p:cNvSpPr>
              <p:nvPr/>
            </p:nvSpPr>
            <p:spPr bwMode="auto">
              <a:xfrm>
                <a:off x="624" y="225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15" name="Oval 131"/>
              <p:cNvSpPr>
                <a:spLocks noChangeArrowheads="1"/>
              </p:cNvSpPr>
              <p:nvPr/>
            </p:nvSpPr>
            <p:spPr bwMode="auto">
              <a:xfrm>
                <a:off x="720" y="2160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16" name="Oval 132"/>
              <p:cNvSpPr>
                <a:spLocks noChangeArrowheads="1"/>
              </p:cNvSpPr>
              <p:nvPr/>
            </p:nvSpPr>
            <p:spPr bwMode="auto">
              <a:xfrm>
                <a:off x="768" y="206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17" name="Oval 133"/>
              <p:cNvSpPr>
                <a:spLocks noChangeArrowheads="1"/>
              </p:cNvSpPr>
              <p:nvPr/>
            </p:nvSpPr>
            <p:spPr bwMode="auto">
              <a:xfrm>
                <a:off x="864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  <p:sp>
            <p:nvSpPr>
              <p:cNvPr id="218" name="Oval 134"/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IN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836" name="Text Box 4"/>
          <p:cNvSpPr txBox="1">
            <a:spLocks noChangeArrowheads="1"/>
          </p:cNvSpPr>
          <p:nvPr/>
        </p:nvSpPr>
        <p:spPr bwMode="auto">
          <a:xfrm>
            <a:off x="533432" y="3836971"/>
            <a:ext cx="861060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900" b="1" dirty="0">
                <a:solidFill>
                  <a:schemeClr val="tx1"/>
                </a:solidFill>
                <a:latin typeface="+mj-lt"/>
              </a:rPr>
              <a:t>Source		: Coal				</a:t>
            </a:r>
            <a:r>
              <a:rPr lang="en-US" sz="1900" b="1" dirty="0" smtClean="0">
                <a:solidFill>
                  <a:schemeClr val="tx1"/>
                </a:solidFill>
                <a:latin typeface="+mj-lt"/>
              </a:rPr>
              <a:t>			Shale</a:t>
            </a:r>
            <a:endParaRPr lang="en-US" sz="1900" b="1" dirty="0">
              <a:solidFill>
                <a:schemeClr val="tx1"/>
              </a:solidFill>
              <a:latin typeface="+mj-lt"/>
            </a:endParaRPr>
          </a:p>
          <a:p>
            <a:pPr eaLnBrk="0" hangingPunct="0">
              <a:defRPr/>
            </a:pPr>
            <a:r>
              <a:rPr lang="en-US" sz="1900" b="1" dirty="0">
                <a:solidFill>
                  <a:schemeClr val="tx1"/>
                </a:solidFill>
                <a:latin typeface="+mj-lt"/>
              </a:rPr>
              <a:t>Reservoir	: Coal				</a:t>
            </a:r>
            <a:r>
              <a:rPr lang="en-US" sz="1900" b="1" dirty="0" smtClean="0">
                <a:solidFill>
                  <a:schemeClr val="tx1"/>
                </a:solidFill>
                <a:latin typeface="+mj-lt"/>
              </a:rPr>
              <a:t>			Sand</a:t>
            </a:r>
            <a:endParaRPr lang="en-US" sz="1900" b="1" dirty="0">
              <a:solidFill>
                <a:schemeClr val="tx1"/>
              </a:solidFill>
              <a:latin typeface="+mj-lt"/>
            </a:endParaRPr>
          </a:p>
          <a:p>
            <a:pPr eaLnBrk="0" hangingPunct="0">
              <a:defRPr/>
            </a:pPr>
            <a:r>
              <a:rPr lang="en-US" sz="1900" b="1" dirty="0">
                <a:solidFill>
                  <a:schemeClr val="tx1"/>
                </a:solidFill>
                <a:latin typeface="+mj-lt"/>
              </a:rPr>
              <a:t>Storage		: Adsorption			</a:t>
            </a:r>
            <a:r>
              <a:rPr lang="en-US" sz="1900" b="1" dirty="0" smtClean="0">
                <a:solidFill>
                  <a:schemeClr val="tx1"/>
                </a:solidFill>
                <a:latin typeface="+mj-lt"/>
              </a:rPr>
              <a:t>			Free </a:t>
            </a:r>
            <a:r>
              <a:rPr lang="en-US" sz="1900" b="1" dirty="0">
                <a:solidFill>
                  <a:schemeClr val="tx1"/>
                </a:solidFill>
                <a:latin typeface="+mj-lt"/>
              </a:rPr>
              <a:t>state in pores</a:t>
            </a:r>
          </a:p>
          <a:p>
            <a:pPr eaLnBrk="0" hangingPunct="0">
              <a:defRPr/>
            </a:pPr>
            <a:r>
              <a:rPr lang="en-US" sz="1900" b="1" dirty="0">
                <a:solidFill>
                  <a:schemeClr val="tx1"/>
                </a:solidFill>
                <a:latin typeface="+mj-lt"/>
              </a:rPr>
              <a:t>Production	: Desorption, Diffusion 	</a:t>
            </a:r>
            <a:r>
              <a:rPr lang="en-US" sz="1900" b="1" dirty="0" smtClean="0">
                <a:solidFill>
                  <a:schemeClr val="tx1"/>
                </a:solidFill>
                <a:latin typeface="+mj-lt"/>
              </a:rPr>
              <a:t>	</a:t>
            </a:r>
            <a:r>
              <a:rPr lang="en-US" sz="1900" b="1" dirty="0">
                <a:solidFill>
                  <a:schemeClr val="tx1"/>
                </a:solidFill>
                <a:latin typeface="+mj-lt"/>
              </a:rPr>
              <a:t>	Free Darcy flow</a:t>
            </a:r>
          </a:p>
          <a:p>
            <a:pPr eaLnBrk="0" hangingPunct="0">
              <a:defRPr/>
            </a:pPr>
            <a:r>
              <a:rPr lang="en-US" sz="1900" b="1" dirty="0">
                <a:solidFill>
                  <a:schemeClr val="tx1"/>
                </a:solidFill>
                <a:latin typeface="+mj-lt"/>
              </a:rPr>
              <a:t>	</a:t>
            </a:r>
            <a:r>
              <a:rPr lang="en-US" sz="1900" b="1" dirty="0">
                <a:latin typeface="+mj-lt"/>
              </a:rPr>
              <a:t>	</a:t>
            </a:r>
            <a:r>
              <a:rPr lang="en-US" sz="1900" b="1" dirty="0" smtClean="0">
                <a:latin typeface="+mj-lt"/>
              </a:rPr>
              <a:t>  	  </a:t>
            </a:r>
            <a:r>
              <a:rPr lang="en-US" sz="1900" b="1" dirty="0" smtClean="0">
                <a:solidFill>
                  <a:schemeClr val="tx1"/>
                </a:solidFill>
                <a:latin typeface="+mj-lt"/>
              </a:rPr>
              <a:t>&amp; </a:t>
            </a:r>
            <a:r>
              <a:rPr lang="en-US" sz="1900" b="1" dirty="0">
                <a:solidFill>
                  <a:schemeClr val="tx1"/>
                </a:solidFill>
                <a:latin typeface="+mj-lt"/>
              </a:rPr>
              <a:t>Darcy flow</a:t>
            </a:r>
          </a:p>
        </p:txBody>
      </p:sp>
      <p:sp>
        <p:nvSpPr>
          <p:cNvPr id="1144837" name="Line 5"/>
          <p:cNvSpPr>
            <a:spLocks noChangeShapeType="1"/>
          </p:cNvSpPr>
          <p:nvPr/>
        </p:nvSpPr>
        <p:spPr bwMode="auto">
          <a:xfrm>
            <a:off x="4787900" y="1142984"/>
            <a:ext cx="12700" cy="4225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44838" name="Rectangle 6"/>
          <p:cNvSpPr>
            <a:spLocks noChangeArrowheads="1"/>
          </p:cNvSpPr>
          <p:nvPr/>
        </p:nvSpPr>
        <p:spPr bwMode="auto">
          <a:xfrm>
            <a:off x="685800" y="762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44849" name="Text Box 17"/>
          <p:cNvSpPr txBox="1">
            <a:spLocks noChangeArrowheads="1"/>
          </p:cNvSpPr>
          <p:nvPr/>
        </p:nvSpPr>
        <p:spPr bwMode="auto">
          <a:xfrm>
            <a:off x="541599" y="5464914"/>
            <a:ext cx="8839200" cy="37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lnSpc>
                <a:spcPct val="130000"/>
              </a:lnSpc>
              <a:spcBef>
                <a:spcPct val="50000"/>
              </a:spcBef>
              <a:buSzPct val="95000"/>
              <a:buFont typeface="Wingdings" pitchFamily="2" charset="2"/>
              <a:buChar char="§"/>
              <a:defRPr/>
            </a:pPr>
            <a:r>
              <a:rPr lang="en-US" sz="1400" b="1" dirty="0">
                <a:solidFill>
                  <a:schemeClr val="tx1"/>
                </a:solidFill>
                <a:latin typeface="+mj-lt"/>
                <a:cs typeface="Arial" charset="0"/>
              </a:rPr>
              <a:t> Generally 10 CBM wells produce what one natural gas well would be capable </a:t>
            </a:r>
            <a:r>
              <a:rPr lang="en-US" sz="1400" b="1" dirty="0" smtClean="0">
                <a:solidFill>
                  <a:schemeClr val="tx1"/>
                </a:solidFill>
                <a:latin typeface="+mj-lt"/>
                <a:cs typeface="Arial" charset="0"/>
              </a:rPr>
              <a:t>of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44850" name="Rectangle 18"/>
          <p:cNvSpPr>
            <a:spLocks noChangeArrowheads="1"/>
          </p:cNvSpPr>
          <p:nvPr/>
        </p:nvSpPr>
        <p:spPr bwMode="auto">
          <a:xfrm>
            <a:off x="257204" y="260648"/>
            <a:ext cx="6475036" cy="38779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400" b="1" dirty="0" smtClean="0">
                <a:latin typeface="+mj-lt"/>
                <a:cs typeface="Arial" charset="0"/>
              </a:rPr>
              <a:t>Some What Different Than Conventional Gas</a:t>
            </a:r>
            <a:endParaRPr lang="en-US" sz="2400" b="1" dirty="0">
              <a:latin typeface="+mj-lt"/>
              <a:cs typeface="Arial" charset="0"/>
            </a:endParaRPr>
          </a:p>
        </p:txBody>
      </p:sp>
      <p:grpSp>
        <p:nvGrpSpPr>
          <p:cNvPr id="2" name="Group 23"/>
          <p:cNvGrpSpPr/>
          <p:nvPr/>
        </p:nvGrpSpPr>
        <p:grpSpPr>
          <a:xfrm>
            <a:off x="4873903" y="1216009"/>
            <a:ext cx="3736697" cy="2403475"/>
            <a:chOff x="4873903" y="1216009"/>
            <a:chExt cx="3736697" cy="2403475"/>
          </a:xfrm>
        </p:grpSpPr>
        <p:sp>
          <p:nvSpPr>
            <p:cNvPr id="1144835" name="Rectangle 3"/>
            <p:cNvSpPr>
              <a:spLocks noChangeArrowheads="1"/>
            </p:cNvSpPr>
            <p:nvPr/>
          </p:nvSpPr>
          <p:spPr bwMode="auto">
            <a:xfrm>
              <a:off x="6100763" y="1216009"/>
              <a:ext cx="130439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b="1" dirty="0">
                  <a:solidFill>
                    <a:schemeClr val="tx1"/>
                  </a:solidFill>
                  <a:latin typeface="+mj-lt"/>
                </a:rPr>
                <a:t>Natural Gas</a:t>
              </a:r>
            </a:p>
          </p:txBody>
        </p:sp>
        <p:sp>
          <p:nvSpPr>
            <p:cNvPr id="1144839" name="Text Box 7"/>
            <p:cNvSpPr txBox="1">
              <a:spLocks noChangeArrowheads="1"/>
            </p:cNvSpPr>
            <p:nvPr/>
          </p:nvSpPr>
          <p:spPr bwMode="auto">
            <a:xfrm>
              <a:off x="7658100" y="2046271"/>
              <a:ext cx="585788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Water</a:t>
              </a:r>
              <a:endParaRPr lang="en-US" sz="3600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44840" name="Text Box 8"/>
            <p:cNvSpPr txBox="1">
              <a:spLocks noChangeArrowheads="1"/>
            </p:cNvSpPr>
            <p:nvPr/>
          </p:nvSpPr>
          <p:spPr bwMode="auto">
            <a:xfrm>
              <a:off x="5486400" y="1779571"/>
              <a:ext cx="420688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Gas</a:t>
              </a:r>
              <a:endParaRPr lang="en-US" sz="3600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44846" name="Freeform 14"/>
            <p:cNvSpPr>
              <a:spLocks/>
            </p:cNvSpPr>
            <p:nvPr/>
          </p:nvSpPr>
          <p:spPr bwMode="auto">
            <a:xfrm>
              <a:off x="5386388" y="1736709"/>
              <a:ext cx="3025775" cy="13700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" y="125"/>
                </a:cxn>
                <a:cxn ang="0">
                  <a:pos x="173" y="226"/>
                </a:cxn>
                <a:cxn ang="0">
                  <a:pos x="291" y="332"/>
                </a:cxn>
                <a:cxn ang="0">
                  <a:pos x="417" y="419"/>
                </a:cxn>
                <a:cxn ang="0">
                  <a:pos x="543" y="491"/>
                </a:cxn>
                <a:cxn ang="0">
                  <a:pos x="650" y="543"/>
                </a:cxn>
                <a:cxn ang="0">
                  <a:pos x="853" y="626"/>
                </a:cxn>
                <a:cxn ang="0">
                  <a:pos x="1097" y="710"/>
                </a:cxn>
                <a:cxn ang="0">
                  <a:pos x="1259" y="752"/>
                </a:cxn>
                <a:cxn ang="0">
                  <a:pos x="1463" y="793"/>
                </a:cxn>
                <a:cxn ang="0">
                  <a:pos x="1754" y="846"/>
                </a:cxn>
                <a:cxn ang="0">
                  <a:pos x="1906" y="863"/>
                </a:cxn>
              </a:cxnLst>
              <a:rect l="0" t="0" r="r" b="b"/>
              <a:pathLst>
                <a:path w="1906" h="863">
                  <a:moveTo>
                    <a:pt x="0" y="0"/>
                  </a:moveTo>
                  <a:cubicBezTo>
                    <a:pt x="27" y="45"/>
                    <a:pt x="52" y="88"/>
                    <a:pt x="81" y="125"/>
                  </a:cubicBezTo>
                  <a:cubicBezTo>
                    <a:pt x="110" y="163"/>
                    <a:pt x="138" y="192"/>
                    <a:pt x="173" y="226"/>
                  </a:cubicBezTo>
                  <a:cubicBezTo>
                    <a:pt x="208" y="260"/>
                    <a:pt x="250" y="300"/>
                    <a:pt x="291" y="332"/>
                  </a:cubicBezTo>
                  <a:cubicBezTo>
                    <a:pt x="332" y="364"/>
                    <a:pt x="375" y="392"/>
                    <a:pt x="417" y="419"/>
                  </a:cubicBezTo>
                  <a:cubicBezTo>
                    <a:pt x="459" y="446"/>
                    <a:pt x="504" y="470"/>
                    <a:pt x="543" y="491"/>
                  </a:cubicBezTo>
                  <a:cubicBezTo>
                    <a:pt x="582" y="512"/>
                    <a:pt x="598" y="521"/>
                    <a:pt x="650" y="543"/>
                  </a:cubicBezTo>
                  <a:cubicBezTo>
                    <a:pt x="702" y="565"/>
                    <a:pt x="779" y="599"/>
                    <a:pt x="853" y="626"/>
                  </a:cubicBezTo>
                  <a:cubicBezTo>
                    <a:pt x="928" y="654"/>
                    <a:pt x="1029" y="689"/>
                    <a:pt x="1097" y="710"/>
                  </a:cubicBezTo>
                  <a:cubicBezTo>
                    <a:pt x="1165" y="731"/>
                    <a:pt x="1198" y="738"/>
                    <a:pt x="1259" y="752"/>
                  </a:cubicBezTo>
                  <a:cubicBezTo>
                    <a:pt x="1320" y="766"/>
                    <a:pt x="1380" y="778"/>
                    <a:pt x="1463" y="793"/>
                  </a:cubicBezTo>
                  <a:cubicBezTo>
                    <a:pt x="1545" y="809"/>
                    <a:pt x="1680" y="834"/>
                    <a:pt x="1754" y="846"/>
                  </a:cubicBezTo>
                  <a:cubicBezTo>
                    <a:pt x="1827" y="857"/>
                    <a:pt x="1875" y="860"/>
                    <a:pt x="1906" y="863"/>
                  </a:cubicBez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44847" name="Freeform 15"/>
            <p:cNvSpPr>
              <a:spLocks/>
            </p:cNvSpPr>
            <p:nvPr/>
          </p:nvSpPr>
          <p:spPr bwMode="auto">
            <a:xfrm>
              <a:off x="5386388" y="1803384"/>
              <a:ext cx="3030537" cy="1331912"/>
            </a:xfrm>
            <a:custGeom>
              <a:avLst/>
              <a:gdLst/>
              <a:ahLst/>
              <a:cxnLst>
                <a:cxn ang="0">
                  <a:pos x="0" y="960"/>
                </a:cxn>
                <a:cxn ang="0">
                  <a:pos x="240" y="960"/>
                </a:cxn>
                <a:cxn ang="0">
                  <a:pos x="484" y="948"/>
                </a:cxn>
                <a:cxn ang="0">
                  <a:pos x="948" y="904"/>
                </a:cxn>
                <a:cxn ang="0">
                  <a:pos x="1268" y="848"/>
                </a:cxn>
                <a:cxn ang="0">
                  <a:pos x="1480" y="776"/>
                </a:cxn>
                <a:cxn ang="0">
                  <a:pos x="1752" y="624"/>
                </a:cxn>
                <a:cxn ang="0">
                  <a:pos x="2004" y="400"/>
                </a:cxn>
                <a:cxn ang="0">
                  <a:pos x="2180" y="160"/>
                </a:cxn>
                <a:cxn ang="0">
                  <a:pos x="2256" y="0"/>
                </a:cxn>
              </a:cxnLst>
              <a:rect l="0" t="0" r="r" b="b"/>
              <a:pathLst>
                <a:path w="2256" h="964">
                  <a:moveTo>
                    <a:pt x="0" y="960"/>
                  </a:moveTo>
                  <a:cubicBezTo>
                    <a:pt x="80" y="964"/>
                    <a:pt x="159" y="962"/>
                    <a:pt x="240" y="960"/>
                  </a:cubicBezTo>
                  <a:cubicBezTo>
                    <a:pt x="321" y="958"/>
                    <a:pt x="366" y="957"/>
                    <a:pt x="484" y="948"/>
                  </a:cubicBezTo>
                  <a:cubicBezTo>
                    <a:pt x="602" y="939"/>
                    <a:pt x="817" y="921"/>
                    <a:pt x="948" y="904"/>
                  </a:cubicBezTo>
                  <a:cubicBezTo>
                    <a:pt x="1079" y="887"/>
                    <a:pt x="1179" y="869"/>
                    <a:pt x="1268" y="848"/>
                  </a:cubicBezTo>
                  <a:cubicBezTo>
                    <a:pt x="1357" y="827"/>
                    <a:pt x="1399" y="813"/>
                    <a:pt x="1480" y="776"/>
                  </a:cubicBezTo>
                  <a:cubicBezTo>
                    <a:pt x="1561" y="739"/>
                    <a:pt x="1665" y="687"/>
                    <a:pt x="1752" y="624"/>
                  </a:cubicBezTo>
                  <a:cubicBezTo>
                    <a:pt x="1839" y="561"/>
                    <a:pt x="1933" y="477"/>
                    <a:pt x="2004" y="400"/>
                  </a:cubicBezTo>
                  <a:cubicBezTo>
                    <a:pt x="2075" y="323"/>
                    <a:pt x="2138" y="227"/>
                    <a:pt x="2180" y="160"/>
                  </a:cubicBezTo>
                  <a:cubicBezTo>
                    <a:pt x="2222" y="93"/>
                    <a:pt x="2240" y="33"/>
                    <a:pt x="2256" y="0"/>
                  </a:cubicBezTo>
                </a:path>
              </a:pathLst>
            </a:custGeom>
            <a:noFill/>
            <a:ln w="222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44848" name="Rectangle 16"/>
            <p:cNvSpPr>
              <a:spLocks noChangeArrowheads="1"/>
            </p:cNvSpPr>
            <p:nvPr/>
          </p:nvSpPr>
          <p:spPr bwMode="auto">
            <a:xfrm>
              <a:off x="5257800" y="1627171"/>
              <a:ext cx="3352800" cy="1600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44852" name="Text Box 20"/>
            <p:cNvSpPr txBox="1">
              <a:spLocks noChangeArrowheads="1"/>
            </p:cNvSpPr>
            <p:nvPr/>
          </p:nvSpPr>
          <p:spPr bwMode="auto">
            <a:xfrm>
              <a:off x="6629400" y="3344846"/>
              <a:ext cx="5588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Time</a:t>
              </a:r>
              <a:endParaRPr lang="en-US" sz="3600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44853" name="Text Box 21"/>
            <p:cNvSpPr txBox="1">
              <a:spLocks noChangeArrowheads="1"/>
            </p:cNvSpPr>
            <p:nvPr/>
          </p:nvSpPr>
          <p:spPr bwMode="auto">
            <a:xfrm rot="10800000">
              <a:off x="4873903" y="1777984"/>
              <a:ext cx="369332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eaVert">
              <a:spAutoFit/>
            </a:bodyPr>
            <a:lstStyle/>
            <a:p>
              <a:pPr eaLnBrk="0" hangingPunct="0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Production</a:t>
              </a:r>
              <a:endParaRPr lang="en-US" sz="3600" b="1" dirty="0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725765" y="1206484"/>
            <a:ext cx="3670023" cy="2401887"/>
            <a:chOff x="725765" y="1206484"/>
            <a:chExt cx="3670023" cy="2401887"/>
          </a:xfrm>
        </p:grpSpPr>
        <p:sp>
          <p:nvSpPr>
            <p:cNvPr id="1144834" name="Rectangle 2"/>
            <p:cNvSpPr>
              <a:spLocks noChangeArrowheads="1"/>
            </p:cNvSpPr>
            <p:nvPr/>
          </p:nvSpPr>
          <p:spPr bwMode="auto">
            <a:xfrm>
              <a:off x="1555750" y="1206484"/>
              <a:ext cx="188705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b="1" dirty="0">
                  <a:solidFill>
                    <a:schemeClr val="tx1"/>
                  </a:solidFill>
                  <a:latin typeface="+mj-lt"/>
                </a:rPr>
                <a:t>Coalbed Methane</a:t>
              </a:r>
            </a:p>
          </p:txBody>
        </p:sp>
        <p:sp>
          <p:nvSpPr>
            <p:cNvPr id="1144841" name="Freeform 9"/>
            <p:cNvSpPr>
              <a:spLocks/>
            </p:cNvSpPr>
            <p:nvPr/>
          </p:nvSpPr>
          <p:spPr bwMode="auto">
            <a:xfrm>
              <a:off x="1295400" y="1987534"/>
              <a:ext cx="2971800" cy="935037"/>
            </a:xfrm>
            <a:custGeom>
              <a:avLst/>
              <a:gdLst/>
              <a:ahLst/>
              <a:cxnLst>
                <a:cxn ang="0">
                  <a:pos x="0" y="589"/>
                </a:cxn>
                <a:cxn ang="0">
                  <a:pos x="48" y="493"/>
                </a:cxn>
                <a:cxn ang="0">
                  <a:pos x="96" y="397"/>
                </a:cxn>
                <a:cxn ang="0">
                  <a:pos x="144" y="301"/>
                </a:cxn>
                <a:cxn ang="0">
                  <a:pos x="192" y="205"/>
                </a:cxn>
                <a:cxn ang="0">
                  <a:pos x="252" y="109"/>
                </a:cxn>
                <a:cxn ang="0">
                  <a:pos x="288" y="61"/>
                </a:cxn>
                <a:cxn ang="0">
                  <a:pos x="336" y="13"/>
                </a:cxn>
                <a:cxn ang="0">
                  <a:pos x="392" y="1"/>
                </a:cxn>
                <a:cxn ang="0">
                  <a:pos x="452" y="9"/>
                </a:cxn>
                <a:cxn ang="0">
                  <a:pos x="532" y="53"/>
                </a:cxn>
                <a:cxn ang="0">
                  <a:pos x="672" y="157"/>
                </a:cxn>
                <a:cxn ang="0">
                  <a:pos x="804" y="253"/>
                </a:cxn>
                <a:cxn ang="0">
                  <a:pos x="964" y="357"/>
                </a:cxn>
                <a:cxn ang="0">
                  <a:pos x="1200" y="445"/>
                </a:cxn>
                <a:cxn ang="0">
                  <a:pos x="1432" y="513"/>
                </a:cxn>
                <a:cxn ang="0">
                  <a:pos x="1688" y="569"/>
                </a:cxn>
                <a:cxn ang="0">
                  <a:pos x="1872" y="589"/>
                </a:cxn>
              </a:cxnLst>
              <a:rect l="0" t="0" r="r" b="b"/>
              <a:pathLst>
                <a:path w="1872" h="589">
                  <a:moveTo>
                    <a:pt x="0" y="589"/>
                  </a:moveTo>
                  <a:cubicBezTo>
                    <a:pt x="16" y="557"/>
                    <a:pt x="32" y="525"/>
                    <a:pt x="48" y="493"/>
                  </a:cubicBezTo>
                  <a:cubicBezTo>
                    <a:pt x="64" y="461"/>
                    <a:pt x="80" y="429"/>
                    <a:pt x="96" y="397"/>
                  </a:cubicBezTo>
                  <a:cubicBezTo>
                    <a:pt x="112" y="365"/>
                    <a:pt x="128" y="333"/>
                    <a:pt x="144" y="301"/>
                  </a:cubicBezTo>
                  <a:cubicBezTo>
                    <a:pt x="160" y="269"/>
                    <a:pt x="174" y="237"/>
                    <a:pt x="192" y="205"/>
                  </a:cubicBezTo>
                  <a:cubicBezTo>
                    <a:pt x="210" y="173"/>
                    <a:pt x="236" y="133"/>
                    <a:pt x="252" y="109"/>
                  </a:cubicBezTo>
                  <a:cubicBezTo>
                    <a:pt x="268" y="85"/>
                    <a:pt x="274" y="77"/>
                    <a:pt x="288" y="61"/>
                  </a:cubicBezTo>
                  <a:cubicBezTo>
                    <a:pt x="302" y="45"/>
                    <a:pt x="319" y="23"/>
                    <a:pt x="336" y="13"/>
                  </a:cubicBezTo>
                  <a:cubicBezTo>
                    <a:pt x="353" y="3"/>
                    <a:pt x="373" y="2"/>
                    <a:pt x="392" y="1"/>
                  </a:cubicBezTo>
                  <a:cubicBezTo>
                    <a:pt x="411" y="0"/>
                    <a:pt x="429" y="0"/>
                    <a:pt x="452" y="9"/>
                  </a:cubicBezTo>
                  <a:cubicBezTo>
                    <a:pt x="475" y="18"/>
                    <a:pt x="495" y="28"/>
                    <a:pt x="532" y="53"/>
                  </a:cubicBezTo>
                  <a:cubicBezTo>
                    <a:pt x="569" y="78"/>
                    <a:pt x="627" y="124"/>
                    <a:pt x="672" y="157"/>
                  </a:cubicBezTo>
                  <a:cubicBezTo>
                    <a:pt x="717" y="190"/>
                    <a:pt x="755" y="220"/>
                    <a:pt x="804" y="253"/>
                  </a:cubicBezTo>
                  <a:cubicBezTo>
                    <a:pt x="853" y="286"/>
                    <a:pt x="898" y="325"/>
                    <a:pt x="964" y="357"/>
                  </a:cubicBezTo>
                  <a:cubicBezTo>
                    <a:pt x="1030" y="389"/>
                    <a:pt x="1122" y="419"/>
                    <a:pt x="1200" y="445"/>
                  </a:cubicBezTo>
                  <a:cubicBezTo>
                    <a:pt x="1278" y="471"/>
                    <a:pt x="1351" y="492"/>
                    <a:pt x="1432" y="513"/>
                  </a:cubicBezTo>
                  <a:cubicBezTo>
                    <a:pt x="1513" y="534"/>
                    <a:pt x="1615" y="556"/>
                    <a:pt x="1688" y="569"/>
                  </a:cubicBezTo>
                  <a:cubicBezTo>
                    <a:pt x="1761" y="582"/>
                    <a:pt x="1834" y="585"/>
                    <a:pt x="1872" y="589"/>
                  </a:cubicBez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44842" name="Freeform 10"/>
            <p:cNvSpPr>
              <a:spLocks/>
            </p:cNvSpPr>
            <p:nvPr/>
          </p:nvSpPr>
          <p:spPr bwMode="auto">
            <a:xfrm>
              <a:off x="1219200" y="1855771"/>
              <a:ext cx="3060700" cy="12366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" y="144"/>
                </a:cxn>
                <a:cxn ang="0">
                  <a:pos x="144" y="288"/>
                </a:cxn>
                <a:cxn ang="0">
                  <a:pos x="240" y="384"/>
                </a:cxn>
                <a:cxn ang="0">
                  <a:pos x="324" y="444"/>
                </a:cxn>
                <a:cxn ang="0">
                  <a:pos x="420" y="496"/>
                </a:cxn>
                <a:cxn ang="0">
                  <a:pos x="564" y="556"/>
                </a:cxn>
                <a:cxn ang="0">
                  <a:pos x="744" y="608"/>
                </a:cxn>
                <a:cxn ang="0">
                  <a:pos x="1084" y="684"/>
                </a:cxn>
                <a:cxn ang="0">
                  <a:pos x="1416" y="724"/>
                </a:cxn>
                <a:cxn ang="0">
                  <a:pos x="1820" y="772"/>
                </a:cxn>
                <a:cxn ang="0">
                  <a:pos x="1928" y="768"/>
                </a:cxn>
              </a:cxnLst>
              <a:rect l="0" t="0" r="r" b="b"/>
              <a:pathLst>
                <a:path w="1928" h="779">
                  <a:moveTo>
                    <a:pt x="0" y="0"/>
                  </a:moveTo>
                  <a:cubicBezTo>
                    <a:pt x="12" y="48"/>
                    <a:pt x="24" y="96"/>
                    <a:pt x="48" y="144"/>
                  </a:cubicBezTo>
                  <a:cubicBezTo>
                    <a:pt x="72" y="192"/>
                    <a:pt x="112" y="248"/>
                    <a:pt x="144" y="288"/>
                  </a:cubicBezTo>
                  <a:cubicBezTo>
                    <a:pt x="176" y="328"/>
                    <a:pt x="210" y="358"/>
                    <a:pt x="240" y="384"/>
                  </a:cubicBezTo>
                  <a:cubicBezTo>
                    <a:pt x="270" y="410"/>
                    <a:pt x="294" y="425"/>
                    <a:pt x="324" y="444"/>
                  </a:cubicBezTo>
                  <a:cubicBezTo>
                    <a:pt x="354" y="463"/>
                    <a:pt x="380" y="477"/>
                    <a:pt x="420" y="496"/>
                  </a:cubicBezTo>
                  <a:cubicBezTo>
                    <a:pt x="460" y="515"/>
                    <a:pt x="510" y="537"/>
                    <a:pt x="564" y="556"/>
                  </a:cubicBezTo>
                  <a:cubicBezTo>
                    <a:pt x="618" y="575"/>
                    <a:pt x="657" y="587"/>
                    <a:pt x="744" y="608"/>
                  </a:cubicBezTo>
                  <a:cubicBezTo>
                    <a:pt x="831" y="629"/>
                    <a:pt x="972" y="665"/>
                    <a:pt x="1084" y="684"/>
                  </a:cubicBezTo>
                  <a:cubicBezTo>
                    <a:pt x="1196" y="703"/>
                    <a:pt x="1293" y="709"/>
                    <a:pt x="1416" y="724"/>
                  </a:cubicBezTo>
                  <a:cubicBezTo>
                    <a:pt x="1539" y="739"/>
                    <a:pt x="1735" y="765"/>
                    <a:pt x="1820" y="772"/>
                  </a:cubicBezTo>
                  <a:cubicBezTo>
                    <a:pt x="1905" y="779"/>
                    <a:pt x="1906" y="769"/>
                    <a:pt x="1928" y="768"/>
                  </a:cubicBezTo>
                </a:path>
              </a:pathLst>
            </a:custGeom>
            <a:noFill/>
            <a:ln w="2222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44843" name="Rectangle 11"/>
            <p:cNvSpPr>
              <a:spLocks noChangeArrowheads="1"/>
            </p:cNvSpPr>
            <p:nvPr/>
          </p:nvSpPr>
          <p:spPr bwMode="auto">
            <a:xfrm>
              <a:off x="1042988" y="1647809"/>
              <a:ext cx="3352800" cy="1600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44844" name="Text Box 12"/>
            <p:cNvSpPr txBox="1">
              <a:spLocks noChangeArrowheads="1"/>
            </p:cNvSpPr>
            <p:nvPr/>
          </p:nvSpPr>
          <p:spPr bwMode="auto">
            <a:xfrm>
              <a:off x="2209800" y="1931971"/>
              <a:ext cx="420688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Gas</a:t>
              </a:r>
              <a:endParaRPr lang="en-US" sz="3600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44845" name="Text Box 13"/>
            <p:cNvSpPr txBox="1">
              <a:spLocks noChangeArrowheads="1"/>
            </p:cNvSpPr>
            <p:nvPr/>
          </p:nvSpPr>
          <p:spPr bwMode="auto">
            <a:xfrm>
              <a:off x="1676400" y="2705084"/>
              <a:ext cx="663575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Water</a:t>
              </a:r>
              <a:endParaRPr lang="en-US" sz="3600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44851" name="Text Box 19"/>
            <p:cNvSpPr txBox="1">
              <a:spLocks noChangeArrowheads="1"/>
            </p:cNvSpPr>
            <p:nvPr/>
          </p:nvSpPr>
          <p:spPr bwMode="auto">
            <a:xfrm>
              <a:off x="2184400" y="3333734"/>
              <a:ext cx="558800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Time</a:t>
              </a:r>
              <a:endParaRPr lang="en-US" sz="3600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44854" name="Text Box 22"/>
            <p:cNvSpPr txBox="1">
              <a:spLocks noChangeArrowheads="1"/>
            </p:cNvSpPr>
            <p:nvPr/>
          </p:nvSpPr>
          <p:spPr bwMode="auto">
            <a:xfrm rot="10800000">
              <a:off x="725765" y="1779571"/>
              <a:ext cx="369332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eaVert">
              <a:spAutoFit/>
            </a:bodyPr>
            <a:lstStyle/>
            <a:p>
              <a:pPr eaLnBrk="0" hangingPunct="0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Production</a:t>
              </a:r>
              <a:endParaRPr lang="en-US" sz="3600" b="1" dirty="0">
                <a:solidFill>
                  <a:schemeClr val="tx1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3E928627-45D2-4BAC-81C9-C3F42B83CCBC}" type="slidenum">
              <a:rPr lang="en-IN" smtClean="0"/>
              <a:pPr>
                <a:defRPr/>
              </a:pPr>
              <a:t>9</a:t>
            </a:fld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1835696" y="2348880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DIL’S CBM EXPERIENCE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131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51012</TotalTime>
  <Words>2245</Words>
  <Application>Microsoft Office PowerPoint</Application>
  <PresentationFormat>On-screen Show (4:3)</PresentationFormat>
  <Paragraphs>554</Paragraphs>
  <Slides>41</Slides>
  <Notes>17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Office Theme</vt:lpstr>
      <vt:lpstr>Clip</vt:lpstr>
      <vt:lpstr>Bitmap Image</vt:lpstr>
      <vt:lpstr>Slide 1</vt:lpstr>
      <vt:lpstr>Slide 2</vt:lpstr>
      <vt:lpstr>Slide 3</vt:lpstr>
      <vt:lpstr>Slide 4</vt:lpstr>
      <vt:lpstr>Slide 5</vt:lpstr>
      <vt:lpstr>Uniqueness of Coal</vt:lpstr>
      <vt:lpstr>Structured Resource Evaluation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Geology of the Block</vt:lpstr>
      <vt:lpstr>Slide 17</vt:lpstr>
      <vt:lpstr>Type Well Completion Intervals and Reservoir Simulation Single Well Model Layout for Areas B1 &amp; B2</vt:lpstr>
      <vt:lpstr>Slide 19</vt:lpstr>
      <vt:lpstr>In Situ Gas Content</vt:lpstr>
      <vt:lpstr>Slide 21</vt:lpstr>
      <vt:lpstr>Slide 22</vt:lpstr>
      <vt:lpstr>Slide 23</vt:lpstr>
      <vt:lpstr>Production Forecast and Drilling Schedule for Singrauli CBM Block Development</vt:lpstr>
      <vt:lpstr>Slide 25</vt:lpstr>
      <vt:lpstr>Drilling, Stimulation &amp; Production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Ranjan</dc:creator>
  <cp:lastModifiedBy>VSINGHAL</cp:lastModifiedBy>
  <cp:revision>1260</cp:revision>
  <cp:lastPrinted>1601-01-01T00:00:00Z</cp:lastPrinted>
  <dcterms:created xsi:type="dcterms:W3CDTF">1601-01-01T00:00:00Z</dcterms:created>
  <dcterms:modified xsi:type="dcterms:W3CDTF">2015-11-26T08:08:19Z</dcterms:modified>
</cp:coreProperties>
</file>