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64" r:id="rId2"/>
    <p:sldId id="256" r:id="rId3"/>
    <p:sldId id="268" r:id="rId4"/>
    <p:sldId id="270" r:id="rId5"/>
    <p:sldId id="257" r:id="rId6"/>
    <p:sldId id="266" r:id="rId7"/>
    <p:sldId id="258" r:id="rId8"/>
    <p:sldId id="259" r:id="rId9"/>
    <p:sldId id="261" r:id="rId10"/>
    <p:sldId id="265" r:id="rId11"/>
    <p:sldId id="262" r:id="rId12"/>
    <p:sldId id="263" r:id="rId13"/>
    <p:sldId id="272" r:id="rId14"/>
    <p:sldId id="273" r:id="rId15"/>
    <p:sldId id="274" r:id="rId16"/>
    <p:sldId id="275" r:id="rId17"/>
    <p:sldId id="276" r:id="rId18"/>
    <p:sldId id="277" r:id="rId19"/>
    <p:sldId id="278" r:id="rId20"/>
    <p:sldId id="279" r:id="rId21"/>
    <p:sldId id="280" r:id="rId22"/>
    <p:sldId id="281" r:id="rId23"/>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660" autoAdjust="0"/>
  </p:normalViewPr>
  <p:slideViewPr>
    <p:cSldViewPr snapToGrid="0">
      <p:cViewPr>
        <p:scale>
          <a:sx n="78" d="100"/>
          <a:sy n="78" d="100"/>
        </p:scale>
        <p:origin x="-72" y="-240"/>
      </p:cViewPr>
      <p:guideLst>
        <p:guide orient="horz" pos="2160"/>
        <p:guide pos="3840"/>
      </p:guideLst>
    </p:cSldViewPr>
  </p:slideViewPr>
  <p:outlineViewPr>
    <p:cViewPr>
      <p:scale>
        <a:sx n="33" d="100"/>
        <a:sy n="33" d="100"/>
      </p:scale>
      <p:origin x="0" y="2142"/>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16" name="Group 15"/>
          <p:cNvGrpSpPr/>
          <p:nvPr/>
        </p:nvGrpSpPr>
        <p:grpSpPr>
          <a:xfrm>
            <a:off x="0" y="-8467"/>
            <a:ext cx="12192000" cy="6866467"/>
            <a:chOff x="0" y="-8467"/>
            <a:chExt cx="12192000" cy="6866467"/>
          </a:xfrm>
        </p:grpSpPr>
        <p:sp>
          <p:nvSpPr>
            <p:cNvPr id="15" name="Freeform 14"/>
            <p:cNvSpPr/>
            <p:nvPr/>
          </p:nvSpPr>
          <p:spPr>
            <a:xfrm>
              <a:off x="0" y="-7862"/>
              <a:ext cx="863600" cy="5698067"/>
            </a:xfrm>
            <a:custGeom>
              <a:avLst/>
              <a:gdLst/>
              <a:ahLst/>
              <a:cxnLst/>
              <a:rect l="l" t="t" r="r" b="b"/>
              <a:pathLst>
                <a:path w="863600" h="5698067">
                  <a:moveTo>
                    <a:pt x="0" y="8467"/>
                  </a:moveTo>
                  <a:lnTo>
                    <a:pt x="863600" y="0"/>
                  </a:lnTo>
                  <a:lnTo>
                    <a:pt x="863600" y="16934"/>
                  </a:lnTo>
                  <a:lnTo>
                    <a:pt x="0" y="5698067"/>
                  </a:lnTo>
                  <a:lnTo>
                    <a:pt x="0" y="8467"/>
                  </a:lnTo>
                  <a:close/>
                </a:path>
              </a:pathLst>
            </a:cu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sp>
        <p:cxnSp>
          <p:nvCxnSpPr>
            <p:cNvPr id="19" name="Straight Connector 18"/>
            <p:cNvCxnSpPr/>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21"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2"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Isosceles Triangle 22"/>
            <p:cNvSpPr/>
            <p:nvPr/>
          </p:nvSpPr>
          <p:spPr>
            <a:xfrm>
              <a:off x="8932333" y="3048000"/>
              <a:ext cx="3259667" cy="3810000"/>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2">
                <a:lumMod val="75000"/>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10371666" y="3589867"/>
              <a:ext cx="1817159" cy="3268133"/>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12/22/2015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12/22/2015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smtClean="0"/>
              <a:t>Click to edit Master title style</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12/22/2015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12/22/2015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smtClean="0"/>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12/22/2015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en-US" smtClean="0"/>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12/22/2015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55C6B4A9-1611-4792-9094-5F34BCA07E0B}" type="datetimeFigureOut">
              <a:rPr lang="en-US" dirty="0"/>
              <a:pPr/>
              <a:t>12/22/2015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9333C77-0158-454C-844F-B7AB9BD7DAD4}" type="slidenum">
              <a:rPr lang="en-US" dirty="0"/>
              <a:pPr/>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12/22/2015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42A54C80-263E-416B-A8E0-580EDEADCBDC}" type="datetimeFigureOut">
              <a:rPr lang="en-US" dirty="0"/>
              <a:pPr/>
              <a:t>12/22/2015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519954A3-9DFD-4C44-94BA-B95130A3BA1C}" type="slidenum">
              <a:rPr lang="en-US" dirty="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12/22/2015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42A54C80-263E-416B-A8E0-580EDEADCBDC}" type="datetimeFigureOut">
              <a:rPr lang="en-US" dirty="0"/>
              <a:pPr/>
              <a:t>12/22/2015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19954A3-9DFD-4C44-94BA-B95130A3BA1C}" type="slidenum">
              <a:rPr lang="en-US" dirty="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12/22/2015</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12/22/2015</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12/22/2015</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en-US" smtClean="0"/>
              <a:t>Click to edit Master title style</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2A54C80-263E-416B-A8E0-580EDEADCBDC}" type="datetimeFigureOut">
              <a:rPr lang="en-US" dirty="0"/>
              <a:pPr/>
              <a:t>12/22/2015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19954A3-9DFD-4C44-94BA-B95130A3BA1C}" type="slidenum">
              <a:rPr lang="en-US" dirty="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
        <p:nvSpPr>
          <p:cNvPr id="5" name="Date Placeholder 4"/>
          <p:cNvSpPr>
            <a:spLocks noGrp="1"/>
          </p:cNvSpPr>
          <p:nvPr>
            <p:ph type="dt" sz="half" idx="10"/>
          </p:nvPr>
        </p:nvSpPr>
        <p:spPr/>
        <p:txBody>
          <a:bodyPr/>
          <a:lstStyle/>
          <a:p>
            <a:fld id="{B61BEF0D-F0BB-DE4B-95CE-6DB70DBA9567}" type="datetimeFigureOut">
              <a:rPr lang="en-US" dirty="0"/>
              <a:pPr/>
              <a:t>12/22/2015</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44" name="Group 43"/>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2">
                <a:lumMod val="75000"/>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a:off x="0" y="4013200"/>
              <a:ext cx="448733" cy="2844800"/>
            </a:xfrm>
            <a:prstGeom prst="triangle">
              <a:avLst>
                <a:gd name="adj" fmla="val 0"/>
              </a:avLst>
            </a:pr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B61BEF0D-F0BB-DE4B-95CE-6DB70DBA9567}" type="datetimeFigureOut">
              <a:rPr lang="en-US" dirty="0"/>
              <a:pPr/>
              <a:t>12/22/2015</a:t>
            </a:fld>
            <a:endParaRPr lang="en-US" dirty="0"/>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D57F1E4F-1CFF-5643-939E-217C01CDF565}"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65" r:id="rId2"/>
    <p:sldLayoutId id="2147483651" r:id="rId3"/>
    <p:sldLayoutId id="2147483666" r:id="rId4"/>
    <p:sldLayoutId id="2147483653" r:id="rId5"/>
    <p:sldLayoutId id="2147483654" r:id="rId6"/>
    <p:sldLayoutId id="2147483655" r:id="rId7"/>
    <p:sldLayoutId id="2147483667" r:id="rId8"/>
    <p:sldLayoutId id="2147483657" r:id="rId9"/>
    <p:sldLayoutId id="2147483660" r:id="rId10"/>
    <p:sldLayoutId id="2147483661" r:id="rId11"/>
    <p:sldLayoutId id="2147483662" r:id="rId12"/>
    <p:sldLayoutId id="2147483663" r:id="rId13"/>
    <p:sldLayoutId id="2147483664" r:id="rId14"/>
    <p:sldLayoutId id="2147483668" r:id="rId15"/>
    <p:sldLayoutId id="2147483659"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72468" y="1723428"/>
            <a:ext cx="8596668" cy="3264208"/>
          </a:xfrm>
        </p:spPr>
        <p:txBody>
          <a:bodyPr>
            <a:noAutofit/>
          </a:bodyPr>
          <a:lstStyle/>
          <a:p>
            <a:pPr algn="ctr"/>
            <a:r>
              <a:rPr lang="en-US" sz="3200" b="1" dirty="0" smtClean="0">
                <a:solidFill>
                  <a:srgbClr val="002060"/>
                </a:solidFill>
              </a:rPr>
              <a:t>Energy Based Livelihood Contributing to Economic Empowerment of Marginalized Sectors and Women in Nepal</a:t>
            </a:r>
            <a:br>
              <a:rPr lang="en-US" sz="3200" b="1" dirty="0" smtClean="0">
                <a:solidFill>
                  <a:srgbClr val="002060"/>
                </a:solidFill>
              </a:rPr>
            </a:br>
            <a:r>
              <a:rPr lang="en-US" sz="2400" b="1" dirty="0" smtClean="0">
                <a:solidFill>
                  <a:srgbClr val="002060"/>
                </a:solidFill>
              </a:rPr>
              <a:t/>
            </a:r>
            <a:br>
              <a:rPr lang="en-US" sz="2400" b="1" dirty="0" smtClean="0">
                <a:solidFill>
                  <a:srgbClr val="002060"/>
                </a:solidFill>
              </a:rPr>
            </a:br>
            <a:r>
              <a:rPr lang="en-US" sz="2400" b="1" dirty="0" smtClean="0">
                <a:solidFill>
                  <a:srgbClr val="FF0000"/>
                </a:solidFill>
              </a:rPr>
              <a:t>Presented By </a:t>
            </a:r>
            <a:r>
              <a:rPr lang="en-US" sz="2400" b="1" dirty="0" smtClean="0">
                <a:solidFill>
                  <a:srgbClr val="002060"/>
                </a:solidFill>
              </a:rPr>
              <a:t/>
            </a:r>
            <a:br>
              <a:rPr lang="en-US" sz="2400" b="1" dirty="0" smtClean="0">
                <a:solidFill>
                  <a:srgbClr val="002060"/>
                </a:solidFill>
              </a:rPr>
            </a:br>
            <a:r>
              <a:rPr lang="en-US" sz="1800" b="1" dirty="0" err="1" smtClean="0">
                <a:solidFill>
                  <a:srgbClr val="00B050"/>
                </a:solidFill>
              </a:rPr>
              <a:t>Laxmi</a:t>
            </a:r>
            <a:r>
              <a:rPr lang="en-US" sz="1800" b="1" dirty="0" smtClean="0">
                <a:solidFill>
                  <a:srgbClr val="00B050"/>
                </a:solidFill>
              </a:rPr>
              <a:t> </a:t>
            </a:r>
            <a:r>
              <a:rPr lang="en-US" sz="1800" b="1" dirty="0" err="1" smtClean="0">
                <a:solidFill>
                  <a:srgbClr val="00B050"/>
                </a:solidFill>
              </a:rPr>
              <a:t>Narayan</a:t>
            </a:r>
            <a:r>
              <a:rPr lang="en-US" sz="1800" b="1" dirty="0" smtClean="0">
                <a:solidFill>
                  <a:srgbClr val="00B050"/>
                </a:solidFill>
              </a:rPr>
              <a:t> </a:t>
            </a:r>
            <a:r>
              <a:rPr lang="en-US" sz="1800" b="1" dirty="0" err="1" smtClean="0">
                <a:solidFill>
                  <a:srgbClr val="00B050"/>
                </a:solidFill>
              </a:rPr>
              <a:t>Uprety</a:t>
            </a:r>
            <a:r>
              <a:rPr lang="en-US" sz="1800" b="1" dirty="0" smtClean="0">
                <a:solidFill>
                  <a:srgbClr val="00B050"/>
                </a:solidFill>
              </a:rPr>
              <a:t/>
            </a:r>
            <a:br>
              <a:rPr lang="en-US" sz="1800" b="1" dirty="0" smtClean="0">
                <a:solidFill>
                  <a:srgbClr val="00B050"/>
                </a:solidFill>
              </a:rPr>
            </a:br>
            <a:r>
              <a:rPr lang="en-US" sz="1800" b="1" dirty="0" smtClean="0">
                <a:solidFill>
                  <a:srgbClr val="00B050"/>
                </a:solidFill>
              </a:rPr>
              <a:t>Under Secretary</a:t>
            </a:r>
            <a:br>
              <a:rPr lang="en-US" sz="1800" b="1" dirty="0" smtClean="0">
                <a:solidFill>
                  <a:srgbClr val="00B050"/>
                </a:solidFill>
              </a:rPr>
            </a:br>
            <a:r>
              <a:rPr lang="en-US" sz="1800" b="1" dirty="0" smtClean="0">
                <a:solidFill>
                  <a:srgbClr val="00B050"/>
                </a:solidFill>
              </a:rPr>
              <a:t>Ministry of Women, Children and Social Welfare</a:t>
            </a:r>
            <a:br>
              <a:rPr lang="en-US" sz="1800" b="1" dirty="0" smtClean="0">
                <a:solidFill>
                  <a:srgbClr val="00B050"/>
                </a:solidFill>
              </a:rPr>
            </a:br>
            <a:r>
              <a:rPr lang="en-US" sz="1800" b="1" dirty="0" smtClean="0">
                <a:solidFill>
                  <a:srgbClr val="00B050"/>
                </a:solidFill>
              </a:rPr>
              <a:t>Government of Nepal</a:t>
            </a:r>
            <a:br>
              <a:rPr lang="en-US" sz="1800" b="1" dirty="0" smtClean="0">
                <a:solidFill>
                  <a:srgbClr val="00B050"/>
                </a:solidFill>
              </a:rPr>
            </a:br>
            <a:r>
              <a:rPr lang="en-US" sz="1800" b="1" dirty="0" smtClean="0">
                <a:solidFill>
                  <a:srgbClr val="00B050"/>
                </a:solidFill>
              </a:rPr>
              <a:t/>
            </a:r>
            <a:br>
              <a:rPr lang="en-US" sz="1800" b="1" dirty="0" smtClean="0">
                <a:solidFill>
                  <a:srgbClr val="00B050"/>
                </a:solidFill>
              </a:rPr>
            </a:br>
            <a:r>
              <a:rPr lang="en-US" sz="1800" b="1" dirty="0" smtClean="0">
                <a:solidFill>
                  <a:srgbClr val="00B0F0"/>
                </a:solidFill>
              </a:rPr>
              <a:t>Male, Maldives</a:t>
            </a:r>
            <a:r>
              <a:rPr lang="en-US" sz="2400" b="1" dirty="0" smtClean="0">
                <a:solidFill>
                  <a:srgbClr val="002060"/>
                </a:solidFill>
              </a:rPr>
              <a:t/>
            </a:r>
            <a:br>
              <a:rPr lang="en-US" sz="2400" b="1" dirty="0" smtClean="0">
                <a:solidFill>
                  <a:srgbClr val="002060"/>
                </a:solidFill>
              </a:rPr>
            </a:br>
            <a:endParaRPr lang="en-US" sz="2400" b="1" dirty="0">
              <a:solidFill>
                <a:srgbClr val="002060"/>
              </a:solidFill>
            </a:endParaRPr>
          </a:p>
        </p:txBody>
      </p:sp>
    </p:spTree>
    <p:extLst>
      <p:ext uri="{BB962C8B-B14F-4D97-AF65-F5344CB8AC3E}">
        <p14:creationId xmlns:p14="http://schemas.microsoft.com/office/powerpoint/2010/main" val="357566357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AEPC's</a:t>
            </a:r>
            <a:r>
              <a:rPr lang="en-US" dirty="0" smtClean="0"/>
              <a:t> </a:t>
            </a:r>
            <a:r>
              <a:rPr lang="en-US" dirty="0" err="1" smtClean="0"/>
              <a:t>Programme</a:t>
            </a:r>
            <a:r>
              <a:rPr lang="en-US" dirty="0"/>
              <a:t/>
            </a:r>
            <a:br>
              <a:rPr lang="en-US" dirty="0"/>
            </a:br>
            <a:endParaRPr lang="en-US" dirty="0"/>
          </a:p>
        </p:txBody>
      </p:sp>
      <p:sp>
        <p:nvSpPr>
          <p:cNvPr id="3" name="Content Placeholder 2"/>
          <p:cNvSpPr>
            <a:spLocks noGrp="1"/>
          </p:cNvSpPr>
          <p:nvPr>
            <p:ph idx="1"/>
          </p:nvPr>
        </p:nvSpPr>
        <p:spPr>
          <a:xfrm>
            <a:off x="432634" y="1465130"/>
            <a:ext cx="9059095" cy="4845518"/>
          </a:xfrm>
        </p:spPr>
        <p:txBody>
          <a:bodyPr/>
          <a:lstStyle/>
          <a:p>
            <a:pPr marL="0" lvl="0" indent="0">
              <a:buNone/>
            </a:pPr>
            <a:endParaRPr lang="en-US" dirty="0" smtClean="0"/>
          </a:p>
          <a:p>
            <a:pPr marL="0" lvl="0" indent="0" algn="just">
              <a:buNone/>
            </a:pPr>
            <a:r>
              <a:rPr lang="en-US" sz="2800" dirty="0" err="1" smtClean="0"/>
              <a:t>AEPC's</a:t>
            </a:r>
            <a:r>
              <a:rPr lang="en-US" sz="2800" dirty="0" smtClean="0"/>
              <a:t> some </a:t>
            </a:r>
            <a:r>
              <a:rPr lang="en-US" sz="2800" dirty="0" err="1" smtClean="0"/>
              <a:t>programmes</a:t>
            </a:r>
            <a:r>
              <a:rPr lang="en-US" sz="2800" dirty="0" smtClean="0"/>
              <a:t> implemented with the aim to promote renewable energy to improve livelihoods of rural communities:</a:t>
            </a:r>
            <a:endParaRPr lang="en-US" sz="2800" dirty="0"/>
          </a:p>
          <a:p>
            <a:pPr lvl="0" algn="just"/>
            <a:r>
              <a:rPr lang="en-US" sz="2000" dirty="0" smtClean="0"/>
              <a:t>Biogas Support </a:t>
            </a:r>
            <a:r>
              <a:rPr lang="en-US" sz="2000" dirty="0" err="1" smtClean="0"/>
              <a:t>Programme</a:t>
            </a:r>
            <a:endParaRPr lang="en-US" sz="2000" dirty="0"/>
          </a:p>
          <a:p>
            <a:pPr algn="just"/>
            <a:r>
              <a:rPr lang="en-US" sz="2000" dirty="0"/>
              <a:t>Energy Sector Assistance </a:t>
            </a:r>
            <a:r>
              <a:rPr lang="en-US" sz="2000" dirty="0" err="1"/>
              <a:t>Programme</a:t>
            </a:r>
            <a:r>
              <a:rPr lang="en-US" sz="2000" dirty="0"/>
              <a:t> (</a:t>
            </a:r>
            <a:r>
              <a:rPr lang="en-US" sz="2000" dirty="0" err="1"/>
              <a:t>ESAP</a:t>
            </a:r>
            <a:r>
              <a:rPr lang="en-US" sz="2000" dirty="0"/>
              <a:t>) </a:t>
            </a:r>
            <a:r>
              <a:rPr lang="en-US" sz="2000" dirty="0" smtClean="0"/>
              <a:t>Phase I and Phase II</a:t>
            </a:r>
          </a:p>
          <a:p>
            <a:pPr algn="just"/>
            <a:r>
              <a:rPr lang="en-US" sz="2000" dirty="0" smtClean="0"/>
              <a:t>Improved Water Mills</a:t>
            </a:r>
          </a:p>
          <a:p>
            <a:pPr algn="just"/>
            <a:r>
              <a:rPr lang="en-US" sz="2000" dirty="0" err="1" smtClean="0"/>
              <a:t>RERL</a:t>
            </a:r>
            <a:endParaRPr lang="en-US" sz="2000" dirty="0" smtClean="0"/>
          </a:p>
          <a:p>
            <a:pPr algn="just"/>
            <a:r>
              <a:rPr lang="en-US" sz="2000" dirty="0" smtClean="0"/>
              <a:t>REP</a:t>
            </a:r>
          </a:p>
          <a:p>
            <a:pPr lvl="0" algn="just"/>
            <a:r>
              <a:rPr lang="en-US" sz="2000" dirty="0" smtClean="0"/>
              <a:t>National </a:t>
            </a:r>
            <a:r>
              <a:rPr lang="en-US" sz="2000" dirty="0"/>
              <a:t>Rural Renewable Energy </a:t>
            </a:r>
            <a:r>
              <a:rPr lang="en-US" sz="2000" dirty="0" err="1"/>
              <a:t>Programme</a:t>
            </a:r>
            <a:endParaRPr lang="en-US" sz="2000" dirty="0"/>
          </a:p>
          <a:p>
            <a:endParaRPr lang="en-US" sz="1400" dirty="0"/>
          </a:p>
        </p:txBody>
      </p:sp>
      <p:sp>
        <p:nvSpPr>
          <p:cNvPr id="4" name="Rectangle 3"/>
          <p:cNvSpPr/>
          <p:nvPr/>
        </p:nvSpPr>
        <p:spPr>
          <a:xfrm>
            <a:off x="8766048" y="2706624"/>
            <a:ext cx="2670048" cy="343814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dirty="0" smtClean="0">
                <a:solidFill>
                  <a:srgbClr val="002060"/>
                </a:solidFill>
              </a:rPr>
              <a:t>In different interventions of institutions mentioned, gender issue is well taken. There is a realization that until and unless women’s energy need is not fulfilled women empowerment and </a:t>
            </a:r>
            <a:r>
              <a:rPr lang="en-US" dirty="0" err="1" smtClean="0">
                <a:solidFill>
                  <a:srgbClr val="002060"/>
                </a:solidFill>
              </a:rPr>
              <a:t>upliftment</a:t>
            </a:r>
            <a:r>
              <a:rPr lang="en-US" dirty="0" smtClean="0">
                <a:solidFill>
                  <a:srgbClr val="002060"/>
                </a:solidFill>
              </a:rPr>
              <a:t> is not possible. </a:t>
            </a:r>
            <a:endParaRPr lang="en-US" dirty="0">
              <a:solidFill>
                <a:srgbClr val="002060"/>
              </a:solidFill>
            </a:endParaRPr>
          </a:p>
        </p:txBody>
      </p:sp>
    </p:spTree>
    <p:extLst>
      <p:ext uri="{BB962C8B-B14F-4D97-AF65-F5344CB8AC3E}">
        <p14:creationId xmlns:p14="http://schemas.microsoft.com/office/powerpoint/2010/main" val="2869049579"/>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Renewable Technology in Nepal</a:t>
            </a:r>
            <a:endParaRPr lang="en-US" dirty="0"/>
          </a:p>
        </p:txBody>
      </p:sp>
      <p:sp>
        <p:nvSpPr>
          <p:cNvPr id="3" name="Content Placeholder 2"/>
          <p:cNvSpPr>
            <a:spLocks noGrp="1"/>
          </p:cNvSpPr>
          <p:nvPr>
            <p:ph idx="1"/>
          </p:nvPr>
        </p:nvSpPr>
        <p:spPr/>
        <p:txBody>
          <a:bodyPr>
            <a:normAutofit/>
          </a:bodyPr>
          <a:lstStyle/>
          <a:p>
            <a:pPr algn="just"/>
            <a:r>
              <a:rPr lang="en-US" sz="2400" dirty="0" smtClean="0"/>
              <a:t>Solar Energy Technology ( </a:t>
            </a:r>
            <a:r>
              <a:rPr lang="en-US" sz="2400" dirty="0" err="1" smtClean="0"/>
              <a:t>e.g</a:t>
            </a:r>
            <a:r>
              <a:rPr lang="en-US" sz="2400" dirty="0" smtClean="0"/>
              <a:t>, Solar dryers)</a:t>
            </a:r>
          </a:p>
          <a:p>
            <a:pPr algn="just"/>
            <a:r>
              <a:rPr lang="en-US" sz="2400" dirty="0" smtClean="0"/>
              <a:t>Biomass Energy Technology ( </a:t>
            </a:r>
            <a:r>
              <a:rPr lang="en-US" sz="2400" dirty="0" err="1" smtClean="0"/>
              <a:t>e.g</a:t>
            </a:r>
            <a:r>
              <a:rPr lang="en-US" sz="2400" dirty="0" smtClean="0"/>
              <a:t>, ICS, Rocket </a:t>
            </a:r>
            <a:r>
              <a:rPr lang="en-US" sz="2400" dirty="0" err="1" smtClean="0"/>
              <a:t>Chullo</a:t>
            </a:r>
            <a:r>
              <a:rPr lang="en-US" sz="2400" dirty="0" smtClean="0"/>
              <a:t>)</a:t>
            </a:r>
          </a:p>
          <a:p>
            <a:pPr algn="just"/>
            <a:r>
              <a:rPr lang="en-US" sz="2400" dirty="0" smtClean="0"/>
              <a:t>Wind </a:t>
            </a:r>
            <a:r>
              <a:rPr lang="en-US" sz="2400" dirty="0" err="1" smtClean="0"/>
              <a:t>Engergy</a:t>
            </a:r>
            <a:r>
              <a:rPr lang="en-US" sz="2400" dirty="0" smtClean="0"/>
              <a:t> Technology</a:t>
            </a:r>
          </a:p>
          <a:p>
            <a:pPr algn="just"/>
            <a:r>
              <a:rPr lang="en-US" sz="2400" dirty="0" smtClean="0"/>
              <a:t>Biogas Energy Technology ( </a:t>
            </a:r>
            <a:r>
              <a:rPr lang="en-US" sz="2400" dirty="0" err="1" smtClean="0"/>
              <a:t>eg</a:t>
            </a:r>
            <a:r>
              <a:rPr lang="en-US" sz="2400" dirty="0" smtClean="0"/>
              <a:t>, community biogas plan)</a:t>
            </a:r>
          </a:p>
          <a:p>
            <a:pPr algn="just"/>
            <a:r>
              <a:rPr lang="en-US" sz="2400" dirty="0" smtClean="0"/>
              <a:t>Mini/micro hydro Technology ( </a:t>
            </a:r>
          </a:p>
          <a:p>
            <a:pPr algn="just"/>
            <a:r>
              <a:rPr lang="en-US" sz="2400" dirty="0" smtClean="0"/>
              <a:t>Improved water mills ( </a:t>
            </a:r>
            <a:r>
              <a:rPr lang="en-US" sz="2400" dirty="0" err="1" smtClean="0"/>
              <a:t>IWM</a:t>
            </a:r>
            <a:r>
              <a:rPr lang="en-US" sz="2400" dirty="0" smtClean="0"/>
              <a:t> electrification</a:t>
            </a:r>
          </a:p>
          <a:p>
            <a:pPr algn="just"/>
            <a:r>
              <a:rPr lang="en-US" sz="2400" dirty="0" smtClean="0"/>
              <a:t>Biofuel ( Jatropha biofuel)</a:t>
            </a:r>
            <a:endParaRPr lang="en-US" sz="2400" dirty="0"/>
          </a:p>
        </p:txBody>
      </p:sp>
    </p:spTree>
    <p:extLst>
      <p:ext uri="{BB962C8B-B14F-4D97-AF65-F5344CB8AC3E}">
        <p14:creationId xmlns:p14="http://schemas.microsoft.com/office/powerpoint/2010/main" val="2249445255"/>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Total Renewable Energy Technologies installed (data 2011)</a:t>
            </a:r>
            <a:endParaRPr lang="en-US" dirty="0"/>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914400" y="1930401"/>
            <a:ext cx="8266286" cy="4547672"/>
          </a:xfrm>
          <a:prstGeom prst="rect">
            <a:avLst/>
          </a:prstGeom>
        </p:spPr>
      </p:pic>
    </p:spTree>
    <p:extLst>
      <p:ext uri="{BB962C8B-B14F-4D97-AF65-F5344CB8AC3E}">
        <p14:creationId xmlns:p14="http://schemas.microsoft.com/office/powerpoint/2010/main" val="2402015919"/>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Different Forms of Alternative Energy in Nepal</a:t>
            </a:r>
            <a:br>
              <a:rPr lang="en-US" dirty="0" smtClean="0"/>
            </a:br>
            <a:r>
              <a:rPr lang="en-US" dirty="0" smtClean="0"/>
              <a:t>Solar..</a:t>
            </a:r>
            <a:endParaRPr lang="en-US" dirty="0"/>
          </a:p>
        </p:txBody>
      </p:sp>
      <p:pic>
        <p:nvPicPr>
          <p:cNvPr id="4" name="Content Placeholder 3" descr="IMG_20151030_124307.jpg"/>
          <p:cNvPicPr>
            <a:picLocks noGrp="1" noChangeAspect="1"/>
          </p:cNvPicPr>
          <p:nvPr>
            <p:ph idx="1"/>
          </p:nvPr>
        </p:nvPicPr>
        <p:blipFill>
          <a:blip r:embed="rId2" cstate="email">
            <a:extLst>
              <a:ext uri="{28A0092B-C50C-407E-A947-70E740481C1C}">
                <a14:useLocalDpi xmlns:a14="http://schemas.microsoft.com/office/drawing/2010/main"/>
              </a:ext>
            </a:extLst>
          </a:blip>
          <a:stretch>
            <a:fillRect/>
          </a:stretch>
        </p:blipFill>
        <p:spPr>
          <a:xfrm>
            <a:off x="2929390" y="2026476"/>
            <a:ext cx="5861042" cy="4313364"/>
          </a:xfrm>
        </p:spPr>
      </p:pic>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Different Forms of Alternative Energy in Nepal</a:t>
            </a:r>
            <a:br>
              <a:rPr lang="en-US" dirty="0" smtClean="0"/>
            </a:br>
            <a:r>
              <a:rPr lang="en-US" dirty="0" smtClean="0"/>
              <a:t>Community Electricity</a:t>
            </a:r>
            <a:endParaRPr lang="en-US" dirty="0"/>
          </a:p>
        </p:txBody>
      </p:sp>
      <p:pic>
        <p:nvPicPr>
          <p:cNvPr id="4" name="Content Placeholder 3" descr="IMG_20151030_124314.jpg"/>
          <p:cNvPicPr>
            <a:picLocks noGrp="1" noChangeAspect="1"/>
          </p:cNvPicPr>
          <p:nvPr>
            <p:ph idx="1"/>
          </p:nvPr>
        </p:nvPicPr>
        <p:blipFill>
          <a:blip r:embed="rId2" cstate="email">
            <a:extLst>
              <a:ext uri="{28A0092B-C50C-407E-A947-70E740481C1C}">
                <a14:useLocalDpi xmlns:a14="http://schemas.microsoft.com/office/drawing/2010/main"/>
              </a:ext>
            </a:extLst>
          </a:blip>
          <a:stretch>
            <a:fillRect/>
          </a:stretch>
        </p:blipFill>
        <p:spPr>
          <a:xfrm>
            <a:off x="1865376" y="2160588"/>
            <a:ext cx="6534912" cy="4362132"/>
          </a:xfrm>
        </p:spPr>
      </p:pic>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Different Forms of Alternative Energy </a:t>
            </a:r>
            <a:r>
              <a:rPr lang="en-US" dirty="0" err="1" smtClean="0"/>
              <a:t>Energy</a:t>
            </a:r>
            <a:r>
              <a:rPr lang="en-US" dirty="0" smtClean="0"/>
              <a:t> in Nepal </a:t>
            </a:r>
            <a:br>
              <a:rPr lang="en-US" dirty="0" smtClean="0"/>
            </a:br>
            <a:r>
              <a:rPr lang="en-US" dirty="0" smtClean="0"/>
              <a:t>Improved Cooking Stoves</a:t>
            </a:r>
            <a:endParaRPr lang="en-US" dirty="0"/>
          </a:p>
        </p:txBody>
      </p:sp>
      <p:pic>
        <p:nvPicPr>
          <p:cNvPr id="4" name="Content Placeholder 3" descr="IMG_20151030_124322.jpg"/>
          <p:cNvPicPr>
            <a:picLocks noGrp="1" noChangeAspect="1"/>
          </p:cNvPicPr>
          <p:nvPr>
            <p:ph idx="1"/>
          </p:nvPr>
        </p:nvPicPr>
        <p:blipFill>
          <a:blip r:embed="rId2" cstate="email">
            <a:extLst>
              <a:ext uri="{28A0092B-C50C-407E-A947-70E740481C1C}">
                <a14:useLocalDpi xmlns:a14="http://schemas.microsoft.com/office/drawing/2010/main"/>
              </a:ext>
            </a:extLst>
          </a:blip>
          <a:stretch>
            <a:fillRect/>
          </a:stretch>
        </p:blipFill>
        <p:spPr>
          <a:xfrm>
            <a:off x="2365248" y="2160588"/>
            <a:ext cx="6376416" cy="4447476"/>
          </a:xfrm>
        </p:spPr>
      </p:pic>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Different Forms of Alternative Energy </a:t>
            </a:r>
            <a:r>
              <a:rPr lang="en-US" dirty="0" err="1" smtClean="0"/>
              <a:t>Energy</a:t>
            </a:r>
            <a:r>
              <a:rPr lang="en-US" dirty="0" smtClean="0"/>
              <a:t> in Nepal </a:t>
            </a:r>
            <a:br>
              <a:rPr lang="en-US" dirty="0" smtClean="0"/>
            </a:br>
            <a:r>
              <a:rPr lang="en-US" dirty="0" smtClean="0"/>
              <a:t>Biogas</a:t>
            </a:r>
            <a:endParaRPr lang="en-US" dirty="0"/>
          </a:p>
        </p:txBody>
      </p:sp>
      <p:pic>
        <p:nvPicPr>
          <p:cNvPr id="4" name="Content Placeholder 3" descr="IMG_20151030_124328.jpg"/>
          <p:cNvPicPr>
            <a:picLocks noGrp="1" noChangeAspect="1"/>
          </p:cNvPicPr>
          <p:nvPr>
            <p:ph idx="1"/>
          </p:nvPr>
        </p:nvPicPr>
        <p:blipFill>
          <a:blip r:embed="rId2" cstate="email">
            <a:extLst>
              <a:ext uri="{28A0092B-C50C-407E-A947-70E740481C1C}">
                <a14:useLocalDpi xmlns:a14="http://schemas.microsoft.com/office/drawing/2010/main"/>
              </a:ext>
            </a:extLst>
          </a:blip>
          <a:stretch>
            <a:fillRect/>
          </a:stretch>
        </p:blipFill>
        <p:spPr>
          <a:xfrm>
            <a:off x="1527310" y="2160588"/>
            <a:ext cx="7336274" cy="4410900"/>
          </a:xfrm>
        </p:spPr>
      </p:pic>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Different Forms of Alternative Energy in Nepal </a:t>
            </a:r>
            <a:br>
              <a:rPr lang="en-US" dirty="0" smtClean="0"/>
            </a:br>
            <a:r>
              <a:rPr lang="en-US" dirty="0" smtClean="0"/>
              <a:t>Improved Water Mill</a:t>
            </a:r>
            <a:endParaRPr lang="en-US" dirty="0"/>
          </a:p>
        </p:txBody>
      </p:sp>
      <p:pic>
        <p:nvPicPr>
          <p:cNvPr id="4" name="Content Placeholder 3" descr="IMG_20151030_124335.jpg"/>
          <p:cNvPicPr>
            <a:picLocks noGrp="1" noChangeAspect="1"/>
          </p:cNvPicPr>
          <p:nvPr>
            <p:ph idx="1"/>
          </p:nvPr>
        </p:nvPicPr>
        <p:blipFill>
          <a:blip r:embed="rId2" cstate="email">
            <a:extLst>
              <a:ext uri="{28A0092B-C50C-407E-A947-70E740481C1C}">
                <a14:useLocalDpi xmlns:a14="http://schemas.microsoft.com/office/drawing/2010/main"/>
              </a:ext>
            </a:extLst>
          </a:blip>
          <a:stretch>
            <a:fillRect/>
          </a:stretch>
        </p:blipFill>
        <p:spPr>
          <a:xfrm>
            <a:off x="1682496" y="2160588"/>
            <a:ext cx="7449312" cy="4520628"/>
          </a:xfrm>
        </p:spPr>
      </p:pic>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Different Forms of Alternative Energy in Nepal </a:t>
            </a:r>
            <a:br>
              <a:rPr lang="en-US" dirty="0" smtClean="0"/>
            </a:br>
            <a:r>
              <a:rPr lang="en-US" dirty="0" smtClean="0"/>
              <a:t>Wind Energy</a:t>
            </a:r>
            <a:endParaRPr lang="en-US" dirty="0"/>
          </a:p>
        </p:txBody>
      </p:sp>
      <p:pic>
        <p:nvPicPr>
          <p:cNvPr id="4" name="Content Placeholder 3" descr="IMG_20151030_124341.jpg"/>
          <p:cNvPicPr>
            <a:picLocks noGrp="1" noChangeAspect="1"/>
          </p:cNvPicPr>
          <p:nvPr>
            <p:ph idx="1"/>
          </p:nvPr>
        </p:nvPicPr>
        <p:blipFill>
          <a:blip r:embed="rId2" cstate="email">
            <a:extLst>
              <a:ext uri="{28A0092B-C50C-407E-A947-70E740481C1C}">
                <a14:useLocalDpi xmlns:a14="http://schemas.microsoft.com/office/drawing/2010/main"/>
              </a:ext>
            </a:extLst>
          </a:blip>
          <a:stretch>
            <a:fillRect/>
          </a:stretch>
        </p:blipFill>
        <p:spPr>
          <a:xfrm>
            <a:off x="1527310" y="2160588"/>
            <a:ext cx="6897418" cy="3881437"/>
          </a:xfrm>
        </p:spPr>
      </p:pic>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Challenges</a:t>
            </a:r>
            <a:br>
              <a:rPr lang="en-US" dirty="0"/>
            </a:br>
            <a:endParaRPr lang="en-US" dirty="0"/>
          </a:p>
        </p:txBody>
      </p:sp>
      <p:sp>
        <p:nvSpPr>
          <p:cNvPr id="3" name="Content Placeholder 2"/>
          <p:cNvSpPr>
            <a:spLocks noGrp="1"/>
          </p:cNvSpPr>
          <p:nvPr>
            <p:ph idx="1"/>
          </p:nvPr>
        </p:nvSpPr>
        <p:spPr>
          <a:xfrm>
            <a:off x="677334" y="1463041"/>
            <a:ext cx="8596668" cy="4578322"/>
          </a:xfrm>
        </p:spPr>
        <p:txBody>
          <a:bodyPr>
            <a:normAutofit fontScale="70000" lnSpcReduction="20000"/>
          </a:bodyPr>
          <a:lstStyle/>
          <a:p>
            <a:pPr lvl="0" algn="just"/>
            <a:r>
              <a:rPr lang="en-US" sz="3600" dirty="0"/>
              <a:t>Diverse geography/ difficult landscape</a:t>
            </a:r>
          </a:p>
          <a:p>
            <a:pPr lvl="0" algn="just"/>
            <a:r>
              <a:rPr lang="en-US" sz="3600" dirty="0"/>
              <a:t>Weak service delivery</a:t>
            </a:r>
          </a:p>
          <a:p>
            <a:pPr lvl="0" algn="just"/>
            <a:r>
              <a:rPr lang="en-US" sz="3600" dirty="0"/>
              <a:t>Under-representation and inadequate participation</a:t>
            </a:r>
          </a:p>
          <a:p>
            <a:pPr lvl="0" algn="just"/>
            <a:r>
              <a:rPr lang="en-US" sz="3600" dirty="0"/>
              <a:t>Gaps in awareness, knowledge and </a:t>
            </a:r>
            <a:r>
              <a:rPr lang="en-US" sz="3600" dirty="0" smtClean="0"/>
              <a:t>capacity</a:t>
            </a:r>
          </a:p>
          <a:p>
            <a:pPr lvl="0" algn="just"/>
            <a:r>
              <a:rPr lang="en-US" sz="3600" dirty="0" smtClean="0"/>
              <a:t>Gender issue is yet to be incorporated fully</a:t>
            </a:r>
          </a:p>
          <a:p>
            <a:pPr lvl="0" algn="just"/>
            <a:r>
              <a:rPr lang="en-US" sz="3600" dirty="0" smtClean="0"/>
              <a:t>Women work burden increases because of difficulty in managing cooking energy resources(especially firewood) </a:t>
            </a:r>
          </a:p>
          <a:p>
            <a:pPr lvl="0" algn="just"/>
            <a:r>
              <a:rPr lang="en-US" sz="3600" dirty="0" smtClean="0"/>
              <a:t>Energy need in rural areas is still fulfilled through conventional energy sources, which are not clean.</a:t>
            </a:r>
            <a:endParaRPr lang="en-US" sz="3600" dirty="0"/>
          </a:p>
          <a:p>
            <a:endParaRPr lang="en-US" dirty="0"/>
          </a:p>
        </p:txBody>
      </p:sp>
    </p:spTree>
    <p:extLst>
      <p:ext uri="{BB962C8B-B14F-4D97-AF65-F5344CB8AC3E}">
        <p14:creationId xmlns:p14="http://schemas.microsoft.com/office/powerpoint/2010/main" val="280243084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172216" y="1000737"/>
            <a:ext cx="7766936" cy="1646302"/>
          </a:xfrm>
        </p:spPr>
        <p:txBody>
          <a:bodyPr/>
          <a:lstStyle/>
          <a:p>
            <a:r>
              <a:rPr lang="en-US" dirty="0" smtClean="0"/>
              <a:t>Outline of Presentation</a:t>
            </a:r>
            <a:endParaRPr lang="en-US" dirty="0"/>
          </a:p>
        </p:txBody>
      </p:sp>
      <p:sp>
        <p:nvSpPr>
          <p:cNvPr id="3" name="Subtitle 2"/>
          <p:cNvSpPr>
            <a:spLocks noGrp="1"/>
          </p:cNvSpPr>
          <p:nvPr>
            <p:ph type="subTitle" idx="1"/>
          </p:nvPr>
        </p:nvSpPr>
        <p:spPr>
          <a:xfrm>
            <a:off x="1172216" y="3329618"/>
            <a:ext cx="7766936" cy="2208298"/>
          </a:xfrm>
        </p:spPr>
        <p:txBody>
          <a:bodyPr>
            <a:normAutofit lnSpcReduction="10000"/>
          </a:bodyPr>
          <a:lstStyle/>
          <a:p>
            <a:pPr marL="285750" indent="-285750" algn="l">
              <a:buFont typeface="Wingdings" panose="05000000000000000000" pitchFamily="2" charset="2"/>
              <a:buChar char="Ø"/>
            </a:pPr>
            <a:r>
              <a:rPr lang="en-US" dirty="0" smtClean="0"/>
              <a:t>Regional Perspective</a:t>
            </a:r>
          </a:p>
          <a:p>
            <a:pPr marL="285750" indent="-285750" algn="l">
              <a:buFont typeface="Wingdings" panose="05000000000000000000" pitchFamily="2" charset="2"/>
              <a:buChar char="Ø"/>
            </a:pPr>
            <a:r>
              <a:rPr lang="en-US" dirty="0" smtClean="0"/>
              <a:t>Context: Energy</a:t>
            </a:r>
            <a:r>
              <a:rPr lang="en-US" dirty="0"/>
              <a:t>, Poverty and </a:t>
            </a:r>
            <a:r>
              <a:rPr lang="en-US" dirty="0" smtClean="0"/>
              <a:t>Gender</a:t>
            </a:r>
            <a:endParaRPr lang="en-US" dirty="0"/>
          </a:p>
          <a:p>
            <a:pPr marL="285750" indent="-285750" algn="l">
              <a:buFont typeface="Wingdings" panose="05000000000000000000" pitchFamily="2" charset="2"/>
              <a:buChar char="Ø"/>
            </a:pPr>
            <a:r>
              <a:rPr lang="en-US" dirty="0" smtClean="0"/>
              <a:t>Renewable Energy related Polices</a:t>
            </a:r>
          </a:p>
          <a:p>
            <a:pPr marL="285750" indent="-285750" algn="l">
              <a:buFont typeface="Wingdings" panose="05000000000000000000" pitchFamily="2" charset="2"/>
              <a:buChar char="Ø"/>
            </a:pPr>
            <a:r>
              <a:rPr lang="en-US" dirty="0" smtClean="0"/>
              <a:t>Renewable Energy Related Ministry, Institution and </a:t>
            </a:r>
            <a:r>
              <a:rPr lang="en-US" dirty="0" err="1" smtClean="0"/>
              <a:t>programme</a:t>
            </a:r>
            <a:endParaRPr lang="en-US" dirty="0" smtClean="0"/>
          </a:p>
          <a:p>
            <a:pPr marL="285750" indent="-285750" algn="l">
              <a:buFont typeface="Wingdings" panose="05000000000000000000" pitchFamily="2" charset="2"/>
              <a:buChar char="Ø"/>
            </a:pPr>
            <a:r>
              <a:rPr lang="en-US" dirty="0" smtClean="0"/>
              <a:t>Challenges </a:t>
            </a:r>
          </a:p>
          <a:p>
            <a:pPr marL="285750" indent="-285750" algn="l">
              <a:buFont typeface="Wingdings" panose="05000000000000000000" pitchFamily="2" charset="2"/>
              <a:buChar char="Ø"/>
            </a:pPr>
            <a:r>
              <a:rPr lang="en-US" dirty="0" smtClean="0"/>
              <a:t>Way Forward</a:t>
            </a:r>
          </a:p>
          <a:p>
            <a:pPr marL="285750" indent="-285750" algn="l">
              <a:buFont typeface="Wingdings" panose="05000000000000000000" pitchFamily="2" charset="2"/>
              <a:buChar char="Ø"/>
            </a:pPr>
            <a:endParaRPr lang="en-US" dirty="0" smtClean="0"/>
          </a:p>
          <a:p>
            <a:pPr marL="285750" indent="-285750" algn="l">
              <a:buFont typeface="Wingdings" panose="05000000000000000000" pitchFamily="2" charset="2"/>
              <a:buChar char="Ø"/>
            </a:pPr>
            <a:endParaRPr lang="en-US" dirty="0" smtClean="0"/>
          </a:p>
          <a:p>
            <a:pPr marL="285750" indent="-285750" algn="l">
              <a:buFont typeface="Wingdings" panose="05000000000000000000" pitchFamily="2" charset="2"/>
              <a:buChar char="Ø"/>
            </a:pPr>
            <a:endParaRPr lang="en-US" dirty="0"/>
          </a:p>
        </p:txBody>
      </p:sp>
    </p:spTree>
    <p:extLst>
      <p:ext uri="{BB962C8B-B14F-4D97-AF65-F5344CB8AC3E}">
        <p14:creationId xmlns:p14="http://schemas.microsoft.com/office/powerpoint/2010/main" val="3001777589"/>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Way Forward</a:t>
            </a:r>
            <a:endParaRPr lang="en-US" dirty="0"/>
          </a:p>
        </p:txBody>
      </p:sp>
      <p:sp>
        <p:nvSpPr>
          <p:cNvPr id="3" name="Content Placeholder 2"/>
          <p:cNvSpPr>
            <a:spLocks noGrp="1"/>
          </p:cNvSpPr>
          <p:nvPr>
            <p:ph idx="1"/>
          </p:nvPr>
        </p:nvSpPr>
        <p:spPr>
          <a:xfrm>
            <a:off x="280416" y="1414273"/>
            <a:ext cx="10399776" cy="4627090"/>
          </a:xfrm>
        </p:spPr>
        <p:txBody>
          <a:bodyPr>
            <a:normAutofit fontScale="77500" lnSpcReduction="20000"/>
          </a:bodyPr>
          <a:lstStyle/>
          <a:p>
            <a:pPr algn="just"/>
            <a:r>
              <a:rPr lang="en-US" sz="2900" dirty="0" smtClean="0"/>
              <a:t>Linkages of livelihood development program with energy development and promotion program</a:t>
            </a:r>
          </a:p>
          <a:p>
            <a:pPr algn="just"/>
            <a:r>
              <a:rPr lang="en-US" sz="2900" dirty="0" smtClean="0"/>
              <a:t>Gender issue should be interlinked with any intervention that is meant at developing and promoting  different forms of energy </a:t>
            </a:r>
          </a:p>
          <a:p>
            <a:pPr algn="just"/>
            <a:r>
              <a:rPr lang="en-US" sz="2900" dirty="0" smtClean="0"/>
              <a:t>Make efforts to make conventional energy sources less polluting and  cleaner</a:t>
            </a:r>
          </a:p>
          <a:p>
            <a:pPr algn="just"/>
            <a:r>
              <a:rPr lang="en-US" sz="2900" dirty="0" smtClean="0"/>
              <a:t>Energy development program at rural areas should be focused on the need to marginalized and women</a:t>
            </a:r>
          </a:p>
          <a:p>
            <a:pPr algn="just"/>
            <a:r>
              <a:rPr lang="en-US" sz="2900" dirty="0" smtClean="0"/>
              <a:t>Run different programs which ensure empowerment of women through easy accessibility of energy sources to rural women</a:t>
            </a:r>
          </a:p>
          <a:p>
            <a:pPr algn="just"/>
            <a:r>
              <a:rPr lang="en-US" sz="2900" dirty="0" smtClean="0"/>
              <a:t>Access to efficient  and affordable energy sources ( clean energy) to women to  provide opportunities for their economic and social development</a:t>
            </a:r>
          </a:p>
          <a:p>
            <a:pPr lvl="1" algn="just"/>
            <a:r>
              <a:rPr lang="en-US" sz="2600" dirty="0" smtClean="0"/>
              <a:t>Positive impact on small scale production operations</a:t>
            </a:r>
          </a:p>
          <a:p>
            <a:pPr algn="just"/>
            <a:r>
              <a:rPr lang="en-US" sz="2900" dirty="0" smtClean="0"/>
              <a:t>Commitment to “ sustainable energy for all” initiatives </a:t>
            </a:r>
          </a:p>
          <a:p>
            <a:pPr algn="just"/>
            <a:endParaRPr lang="en-US" sz="2900" dirty="0" smtClean="0"/>
          </a:p>
          <a:p>
            <a:endParaRPr lang="en-US" dirty="0" smtClean="0"/>
          </a:p>
          <a:p>
            <a:endParaRPr lang="en-US" dirty="0"/>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609600"/>
          </a:xfrm>
        </p:spPr>
        <p:txBody>
          <a:bodyPr>
            <a:normAutofit fontScale="90000"/>
          </a:bodyPr>
          <a:lstStyle/>
          <a:p>
            <a:r>
              <a:rPr lang="en-US" dirty="0" smtClean="0"/>
              <a:t>Conclusion</a:t>
            </a:r>
            <a:endParaRPr lang="en-US" dirty="0"/>
          </a:p>
        </p:txBody>
      </p:sp>
      <p:sp>
        <p:nvSpPr>
          <p:cNvPr id="3" name="Content Placeholder 2"/>
          <p:cNvSpPr>
            <a:spLocks noGrp="1"/>
          </p:cNvSpPr>
          <p:nvPr>
            <p:ph idx="1"/>
          </p:nvPr>
        </p:nvSpPr>
        <p:spPr>
          <a:xfrm>
            <a:off x="377952" y="1133856"/>
            <a:ext cx="10765536" cy="5340095"/>
          </a:xfrm>
        </p:spPr>
        <p:txBody>
          <a:bodyPr>
            <a:normAutofit fontScale="92500" lnSpcReduction="10000"/>
          </a:bodyPr>
          <a:lstStyle/>
          <a:p>
            <a:pPr algn="just"/>
            <a:r>
              <a:rPr lang="en-US" sz="2000" dirty="0" smtClean="0"/>
              <a:t>Relationship between the types of energy and the livelihood activities of women and their economic positions is direct</a:t>
            </a:r>
          </a:p>
          <a:p>
            <a:pPr algn="just"/>
            <a:r>
              <a:rPr lang="en-US" sz="2000" dirty="0" smtClean="0"/>
              <a:t>It implies empowerment of women in terms of accessibility of energy sources.</a:t>
            </a:r>
          </a:p>
          <a:p>
            <a:pPr algn="just"/>
            <a:r>
              <a:rPr lang="en-US" sz="2000" dirty="0" smtClean="0"/>
              <a:t>However, energy needs to be clean</a:t>
            </a:r>
          </a:p>
          <a:p>
            <a:pPr algn="just"/>
            <a:r>
              <a:rPr lang="en-US" sz="2000" dirty="0" smtClean="0"/>
              <a:t>Innovation  may turn conventional  energy sources into modern one.</a:t>
            </a:r>
          </a:p>
          <a:p>
            <a:pPr algn="just"/>
            <a:r>
              <a:rPr lang="en-US" sz="2000" dirty="0" smtClean="0"/>
              <a:t>Greater prospect of  renewable and bio-energy</a:t>
            </a:r>
          </a:p>
          <a:p>
            <a:pPr algn="just"/>
            <a:r>
              <a:rPr lang="en-US" sz="2000" dirty="0" smtClean="0"/>
              <a:t>Involvement of women in decision making not only in reproductive decisions but also in  energy use.</a:t>
            </a:r>
          </a:p>
          <a:p>
            <a:pPr algn="just"/>
            <a:r>
              <a:rPr lang="en-US" sz="2000" dirty="0" smtClean="0"/>
              <a:t>Concerted  efforts are needed  to improve the lives of rural communities with major involvement  of rural women  by empowering them through awareness raising, skill building and instilling good practices in energy use and consumption.</a:t>
            </a:r>
          </a:p>
          <a:p>
            <a:pPr algn="just"/>
            <a:r>
              <a:rPr lang="en-US" sz="2000" dirty="0" smtClean="0"/>
              <a:t>Moreover, there should be provisions to provide loans to set up energy efficiency cooking stoves from those who want to start their enterprises.</a:t>
            </a:r>
          </a:p>
          <a:p>
            <a:pPr algn="just"/>
            <a:r>
              <a:rPr lang="en-US" sz="2000" dirty="0" smtClean="0"/>
              <a:t>Energy is lifeline of human being; It should be promoted  especially uplifting  the lives of women.</a:t>
            </a:r>
          </a:p>
          <a:p>
            <a:endParaRPr lang="en-US" dirty="0" smtClean="0"/>
          </a:p>
          <a:p>
            <a:endParaRPr lang="en-US" dirty="0"/>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a:xfrm>
            <a:off x="677334" y="2865120"/>
            <a:ext cx="8596668" cy="3176242"/>
          </a:xfrm>
        </p:spPr>
        <p:txBody>
          <a:bodyPr>
            <a:normAutofit/>
          </a:bodyPr>
          <a:lstStyle/>
          <a:p>
            <a:pPr algn="ctr">
              <a:buNone/>
            </a:pPr>
            <a:r>
              <a:rPr lang="en-US" sz="3600" b="1" dirty="0" smtClean="0">
                <a:solidFill>
                  <a:srgbClr val="7030A0"/>
                </a:solidFill>
              </a:rPr>
              <a:t>Thanks for  Your attentiveness</a:t>
            </a:r>
            <a:endParaRPr lang="en-US" sz="3600" b="1" dirty="0">
              <a:solidFill>
                <a:srgbClr val="7030A0"/>
              </a:solidFill>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66045" y="395111"/>
            <a:ext cx="8596668" cy="575733"/>
          </a:xfrm>
        </p:spPr>
        <p:txBody>
          <a:bodyPr>
            <a:normAutofit fontScale="90000"/>
          </a:bodyPr>
          <a:lstStyle/>
          <a:p>
            <a:pPr algn="ctr"/>
            <a:r>
              <a:rPr lang="en-US" dirty="0" smtClean="0"/>
              <a:t>Regional Perspective</a:t>
            </a:r>
            <a:endParaRPr lang="en-US" dirty="0"/>
          </a:p>
        </p:txBody>
      </p:sp>
      <p:sp>
        <p:nvSpPr>
          <p:cNvPr id="3" name="Content Placeholder 2"/>
          <p:cNvSpPr>
            <a:spLocks noGrp="1"/>
          </p:cNvSpPr>
          <p:nvPr>
            <p:ph idx="1"/>
          </p:nvPr>
        </p:nvSpPr>
        <p:spPr>
          <a:xfrm>
            <a:off x="286870" y="1207911"/>
            <a:ext cx="10561752" cy="5260622"/>
          </a:xfrm>
        </p:spPr>
        <p:txBody>
          <a:bodyPr>
            <a:normAutofit/>
          </a:bodyPr>
          <a:lstStyle/>
          <a:p>
            <a:r>
              <a:rPr lang="en-US" dirty="0" smtClean="0"/>
              <a:t>80 Percent of the women within SAARC region belong to the rural areas.</a:t>
            </a:r>
          </a:p>
          <a:p>
            <a:r>
              <a:rPr lang="en-US" dirty="0" smtClean="0"/>
              <a:t>For their domestic as well as informal commercial use, women within the SAARC  depend on various energy sources some of which are unsustainable  and unhealthy but are crucial for making living.</a:t>
            </a:r>
          </a:p>
          <a:p>
            <a:r>
              <a:rPr lang="en-US" dirty="0" smtClean="0"/>
              <a:t> Energy sources in rural settings are:</a:t>
            </a:r>
          </a:p>
          <a:p>
            <a:pPr lvl="1"/>
            <a:r>
              <a:rPr lang="en-US" dirty="0" smtClean="0"/>
              <a:t> low quality biomass derived from animal dung and crop residues</a:t>
            </a:r>
          </a:p>
          <a:p>
            <a:pPr lvl="1"/>
            <a:r>
              <a:rPr lang="en-US" dirty="0" smtClean="0"/>
              <a:t> wood chips</a:t>
            </a:r>
          </a:p>
          <a:p>
            <a:pPr lvl="1"/>
            <a:r>
              <a:rPr lang="en-US" dirty="0" smtClean="0"/>
              <a:t>Fuel wood etc.</a:t>
            </a:r>
          </a:p>
          <a:p>
            <a:r>
              <a:rPr lang="en-US" dirty="0" smtClean="0"/>
              <a:t>Over dependence on these energy sources  because of “ no-cost “ factor.</a:t>
            </a:r>
          </a:p>
          <a:p>
            <a:r>
              <a:rPr lang="en-US" dirty="0" smtClean="0"/>
              <a:t>Less efforts and  attention in the improvements to energy based informal sector  livelihoods within the region</a:t>
            </a:r>
          </a:p>
          <a:p>
            <a:r>
              <a:rPr lang="en-US" dirty="0" smtClean="0"/>
              <a:t>Acquisition,  and use of these energy sources has negatively affected  health and life style of women.</a:t>
            </a:r>
          </a:p>
          <a:p>
            <a:endParaRPr lang="en-US" dirty="0" smtClean="0"/>
          </a:p>
          <a:p>
            <a:endParaRPr lang="en-US"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365760"/>
            <a:ext cx="8596668" cy="560832"/>
          </a:xfrm>
        </p:spPr>
        <p:txBody>
          <a:bodyPr>
            <a:normAutofit/>
          </a:bodyPr>
          <a:lstStyle/>
          <a:p>
            <a:pPr algn="ctr"/>
            <a:r>
              <a:rPr lang="en-US" sz="2800" dirty="0" smtClean="0"/>
              <a:t>Regional Perspective(Contd..)</a:t>
            </a:r>
            <a:endParaRPr lang="en-US" sz="2800" dirty="0"/>
          </a:p>
        </p:txBody>
      </p:sp>
      <p:sp>
        <p:nvSpPr>
          <p:cNvPr id="3" name="Content Placeholder 2"/>
          <p:cNvSpPr>
            <a:spLocks noGrp="1"/>
          </p:cNvSpPr>
          <p:nvPr>
            <p:ph idx="1"/>
          </p:nvPr>
        </p:nvSpPr>
        <p:spPr>
          <a:xfrm>
            <a:off x="677334" y="1024128"/>
            <a:ext cx="9478602" cy="5017235"/>
          </a:xfrm>
        </p:spPr>
        <p:txBody>
          <a:bodyPr>
            <a:noAutofit/>
          </a:bodyPr>
          <a:lstStyle/>
          <a:p>
            <a:pPr algn="just"/>
            <a:r>
              <a:rPr lang="en-US" sz="2000" dirty="0" smtClean="0"/>
              <a:t>Most of the population ,especially don’t have access to clean energy sources.</a:t>
            </a:r>
          </a:p>
          <a:p>
            <a:pPr algn="just"/>
            <a:r>
              <a:rPr lang="en-US" sz="2000" dirty="0" smtClean="0"/>
              <a:t>Imbalanced  distribution of modern energy sources between the rural and urban area</a:t>
            </a:r>
          </a:p>
          <a:p>
            <a:pPr algn="just"/>
            <a:r>
              <a:rPr lang="en-US" sz="2000" dirty="0" smtClean="0"/>
              <a:t>Inadequate integration of  gender perspective in the energy sector</a:t>
            </a:r>
          </a:p>
          <a:p>
            <a:pPr algn="just"/>
            <a:r>
              <a:rPr lang="en-US" sz="2000" dirty="0" smtClean="0"/>
              <a:t>Inadequate access to energy to marginalized sectors/communities</a:t>
            </a:r>
          </a:p>
          <a:p>
            <a:pPr algn="just"/>
            <a:r>
              <a:rPr lang="en-US" sz="2000" dirty="0" smtClean="0"/>
              <a:t>Women and the marginalized have become economically vulnerable due to  their dependence on unreliable and unclean energy sources of energy for livelihood.</a:t>
            </a:r>
          </a:p>
          <a:p>
            <a:pPr algn="just"/>
            <a:r>
              <a:rPr lang="en-US" sz="2000" dirty="0" smtClean="0"/>
              <a:t>Strong nexus between women, energy and poverty</a:t>
            </a:r>
          </a:p>
          <a:p>
            <a:pPr algn="just"/>
            <a:r>
              <a:rPr lang="en-US" sz="2000" dirty="0" smtClean="0"/>
              <a:t>20-30  percent of women’s income in Asia comes from informal sector activities which are marked with  traditional skills and sources of energy.</a:t>
            </a:r>
          </a:p>
          <a:p>
            <a:pPr algn="just"/>
            <a:endParaRPr lang="en-US" sz="2000"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804672"/>
          </a:xfrm>
        </p:spPr>
        <p:txBody>
          <a:bodyPr>
            <a:normAutofit fontScale="90000"/>
          </a:bodyPr>
          <a:lstStyle/>
          <a:p>
            <a:pPr algn="ctr"/>
            <a:r>
              <a:rPr lang="en-US" b="1" dirty="0" smtClean="0"/>
              <a:t>Nepalese Context</a:t>
            </a:r>
            <a:r>
              <a:rPr lang="en-US" dirty="0"/>
              <a:t/>
            </a:r>
            <a:br>
              <a:rPr lang="en-US" dirty="0"/>
            </a:br>
            <a:endParaRPr lang="en-US" dirty="0"/>
          </a:p>
        </p:txBody>
      </p:sp>
      <p:sp>
        <p:nvSpPr>
          <p:cNvPr id="3" name="Content Placeholder 2"/>
          <p:cNvSpPr>
            <a:spLocks noGrp="1"/>
          </p:cNvSpPr>
          <p:nvPr>
            <p:ph idx="1"/>
          </p:nvPr>
        </p:nvSpPr>
        <p:spPr/>
        <p:txBody>
          <a:bodyPr>
            <a:normAutofit lnSpcReduction="10000"/>
          </a:bodyPr>
          <a:lstStyle/>
          <a:p>
            <a:pPr lvl="0" algn="just"/>
            <a:r>
              <a:rPr lang="en-US" sz="3200" dirty="0"/>
              <a:t>Total Population: 26,494,504 (</a:t>
            </a:r>
            <a:r>
              <a:rPr lang="en-US" sz="3200" dirty="0" smtClean="0"/>
              <a:t>census, </a:t>
            </a:r>
            <a:r>
              <a:rPr lang="en-US" sz="3200" dirty="0"/>
              <a:t>2011)</a:t>
            </a:r>
          </a:p>
          <a:p>
            <a:pPr lvl="0" algn="just"/>
            <a:r>
              <a:rPr lang="en-US" sz="3200" dirty="0" smtClean="0"/>
              <a:t>Out of total population 81.80 </a:t>
            </a:r>
            <a:r>
              <a:rPr lang="en-US" sz="3200" dirty="0"/>
              <a:t>% </a:t>
            </a:r>
            <a:r>
              <a:rPr lang="en-US" sz="3200" dirty="0" smtClean="0"/>
              <a:t> are Rural </a:t>
            </a:r>
            <a:r>
              <a:rPr lang="en-US" sz="3200" dirty="0"/>
              <a:t>population </a:t>
            </a:r>
          </a:p>
          <a:p>
            <a:pPr lvl="0" algn="just"/>
            <a:r>
              <a:rPr lang="en-US" sz="3200" dirty="0"/>
              <a:t>95.5% of poor people live in rural areas</a:t>
            </a:r>
          </a:p>
          <a:p>
            <a:pPr lvl="0" algn="just"/>
            <a:r>
              <a:rPr lang="en-US" sz="3200" dirty="0"/>
              <a:t>T</a:t>
            </a:r>
            <a:r>
              <a:rPr lang="en-US" sz="3200" dirty="0" smtClean="0"/>
              <a:t>raditional </a:t>
            </a:r>
            <a:r>
              <a:rPr lang="en-US" sz="3200" dirty="0"/>
              <a:t>biomass resources-87.1%, </a:t>
            </a:r>
            <a:endParaRPr lang="en-US" sz="3200" dirty="0" smtClean="0"/>
          </a:p>
          <a:p>
            <a:pPr lvl="0" algn="just"/>
            <a:r>
              <a:rPr lang="en-US" sz="3200" dirty="0" smtClean="0"/>
              <a:t>Commercial </a:t>
            </a:r>
            <a:r>
              <a:rPr lang="en-US" sz="3200" dirty="0"/>
              <a:t>energy resources-12.26</a:t>
            </a:r>
            <a:r>
              <a:rPr lang="en-US" sz="3200" dirty="0" smtClean="0"/>
              <a:t>%,</a:t>
            </a:r>
          </a:p>
          <a:p>
            <a:pPr lvl="0" algn="just"/>
            <a:r>
              <a:rPr lang="en-US" sz="3200" dirty="0" smtClean="0"/>
              <a:t> Renewable </a:t>
            </a:r>
            <a:r>
              <a:rPr lang="en-US" sz="3200" dirty="0"/>
              <a:t>energy resources-0.70%</a:t>
            </a:r>
          </a:p>
          <a:p>
            <a:endParaRPr lang="en-US" dirty="0"/>
          </a:p>
        </p:txBody>
      </p:sp>
    </p:spTree>
    <p:extLst>
      <p:ext uri="{BB962C8B-B14F-4D97-AF65-F5344CB8AC3E}">
        <p14:creationId xmlns:p14="http://schemas.microsoft.com/office/powerpoint/2010/main" val="9816545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b="1" dirty="0" smtClean="0"/>
              <a:t>Nepalese Context (Contd..) </a:t>
            </a:r>
            <a:r>
              <a:rPr lang="en-US" dirty="0" smtClean="0"/>
              <a:t/>
            </a:r>
            <a:br>
              <a:rPr lang="en-US" dirty="0" smtClean="0"/>
            </a:br>
            <a:endParaRPr lang="en-US" dirty="0"/>
          </a:p>
        </p:txBody>
      </p:sp>
      <p:sp>
        <p:nvSpPr>
          <p:cNvPr id="3" name="Content Placeholder 2"/>
          <p:cNvSpPr>
            <a:spLocks noGrp="1"/>
          </p:cNvSpPr>
          <p:nvPr>
            <p:ph idx="1"/>
          </p:nvPr>
        </p:nvSpPr>
        <p:spPr>
          <a:xfrm>
            <a:off x="677334" y="1607127"/>
            <a:ext cx="8596668" cy="4434235"/>
          </a:xfrm>
        </p:spPr>
        <p:txBody>
          <a:bodyPr>
            <a:normAutofit/>
          </a:bodyPr>
          <a:lstStyle/>
          <a:p>
            <a:pPr algn="just"/>
            <a:r>
              <a:rPr lang="en-US" sz="2800" dirty="0" smtClean="0"/>
              <a:t>Out of total poor people, significant number is that of female poor</a:t>
            </a:r>
          </a:p>
          <a:p>
            <a:pPr algn="just"/>
            <a:r>
              <a:rPr lang="en-US" sz="2800" dirty="0" smtClean="0"/>
              <a:t>Gender discrimination exists in the society and it contributes in making poverty further aggravated.</a:t>
            </a:r>
          </a:p>
          <a:p>
            <a:pPr algn="just"/>
            <a:r>
              <a:rPr lang="en-US" sz="2800" dirty="0" smtClean="0"/>
              <a:t>Social inclusion is an emerging agenda, but yet to be fully materialized</a:t>
            </a:r>
          </a:p>
          <a:p>
            <a:pPr algn="just"/>
            <a:r>
              <a:rPr lang="en-US" sz="2800" dirty="0" smtClean="0"/>
              <a:t>Poor accessibility causes more poverty.</a:t>
            </a:r>
          </a:p>
          <a:p>
            <a:pPr algn="just"/>
            <a:r>
              <a:rPr lang="en-US" sz="2800" dirty="0" smtClean="0"/>
              <a:t>Issue of energy and women are directly linked.</a:t>
            </a:r>
            <a:endParaRPr lang="en-US" sz="2800"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651164"/>
          </a:xfrm>
        </p:spPr>
        <p:txBody>
          <a:bodyPr>
            <a:normAutofit fontScale="90000"/>
          </a:bodyPr>
          <a:lstStyle/>
          <a:p>
            <a:pPr algn="ctr"/>
            <a:r>
              <a:rPr lang="en-US" sz="2700" dirty="0"/>
              <a:t>Renewable Energy related Policies and </a:t>
            </a:r>
            <a:r>
              <a:rPr lang="en-US" sz="2700" dirty="0" err="1" smtClean="0"/>
              <a:t>Programme</a:t>
            </a:r>
            <a:r>
              <a:rPr lang="en-US" sz="2700" dirty="0" smtClean="0"/>
              <a:t> in Nepal</a:t>
            </a:r>
            <a:r>
              <a:rPr lang="en-US" dirty="0"/>
              <a:t/>
            </a:r>
            <a:br>
              <a:rPr lang="en-US" dirty="0"/>
            </a:br>
            <a:endParaRPr lang="en-US" dirty="0"/>
          </a:p>
        </p:txBody>
      </p:sp>
      <p:sp>
        <p:nvSpPr>
          <p:cNvPr id="3" name="Content Placeholder 2"/>
          <p:cNvSpPr>
            <a:spLocks noGrp="1"/>
          </p:cNvSpPr>
          <p:nvPr>
            <p:ph idx="1"/>
          </p:nvPr>
        </p:nvSpPr>
        <p:spPr>
          <a:xfrm>
            <a:off x="360219" y="1136073"/>
            <a:ext cx="9628908" cy="5458691"/>
          </a:xfrm>
        </p:spPr>
        <p:txBody>
          <a:bodyPr>
            <a:normAutofit lnSpcReduction="10000"/>
          </a:bodyPr>
          <a:lstStyle/>
          <a:p>
            <a:pPr lvl="0"/>
            <a:r>
              <a:rPr lang="en-US" b="1" dirty="0" smtClean="0">
                <a:solidFill>
                  <a:srgbClr val="FF0000"/>
                </a:solidFill>
              </a:rPr>
              <a:t>Renewable </a:t>
            </a:r>
            <a:r>
              <a:rPr lang="en-US" b="1" dirty="0">
                <a:solidFill>
                  <a:srgbClr val="FF0000"/>
                </a:solidFill>
              </a:rPr>
              <a:t>(Rural) Energy </a:t>
            </a:r>
            <a:r>
              <a:rPr lang="en-US" b="1" dirty="0" smtClean="0">
                <a:solidFill>
                  <a:srgbClr val="FF0000"/>
                </a:solidFill>
              </a:rPr>
              <a:t>Policy, 2006</a:t>
            </a:r>
            <a:endParaRPr lang="en-US" b="1" dirty="0">
              <a:solidFill>
                <a:srgbClr val="FF0000"/>
              </a:solidFill>
            </a:endParaRPr>
          </a:p>
          <a:p>
            <a:pPr marL="0" indent="0" algn="just">
              <a:buNone/>
            </a:pPr>
            <a:r>
              <a:rPr lang="en-US" b="1" u="sng" dirty="0" smtClean="0"/>
              <a:t>(</a:t>
            </a:r>
            <a:r>
              <a:rPr lang="en-US" b="1" dirty="0"/>
              <a:t>I</a:t>
            </a:r>
            <a:r>
              <a:rPr lang="en-US" b="1" dirty="0" smtClean="0"/>
              <a:t>t aims to </a:t>
            </a:r>
            <a:r>
              <a:rPr lang="en-US" dirty="0" smtClean="0"/>
              <a:t>contribute </a:t>
            </a:r>
            <a:r>
              <a:rPr lang="en-US" dirty="0"/>
              <a:t>to rural poverty reduction and environmental conservation by ensuring access to clean, reliable and appropriate energy in the rural </a:t>
            </a:r>
            <a:r>
              <a:rPr lang="en-US" dirty="0" smtClean="0"/>
              <a:t>areas)</a:t>
            </a:r>
          </a:p>
          <a:p>
            <a:pPr lvl="0" algn="just"/>
            <a:r>
              <a:rPr lang="en-US" b="1" dirty="0">
                <a:solidFill>
                  <a:srgbClr val="FF0000"/>
                </a:solidFill>
              </a:rPr>
              <a:t>Subsidy Policy for Renewable </a:t>
            </a:r>
            <a:r>
              <a:rPr lang="en-US" b="1" dirty="0" smtClean="0">
                <a:solidFill>
                  <a:srgbClr val="FF0000"/>
                </a:solidFill>
              </a:rPr>
              <a:t>Energy, </a:t>
            </a:r>
            <a:r>
              <a:rPr lang="en-US" b="1" dirty="0">
                <a:solidFill>
                  <a:srgbClr val="FF0000"/>
                </a:solidFill>
              </a:rPr>
              <a:t>2013</a:t>
            </a:r>
          </a:p>
          <a:p>
            <a:pPr marL="0" lvl="0" indent="0" algn="just">
              <a:buNone/>
            </a:pPr>
            <a:r>
              <a:rPr lang="en-US" dirty="0" smtClean="0"/>
              <a:t>(</a:t>
            </a:r>
            <a:r>
              <a:rPr lang="en-US" dirty="0"/>
              <a:t>It aims to provide opportunity to low-income rural households to use rural energy technology and attract private sector entrepreneurs</a:t>
            </a:r>
            <a:r>
              <a:rPr lang="en-US" dirty="0" smtClean="0"/>
              <a:t>. </a:t>
            </a:r>
            <a:r>
              <a:rPr lang="en-US" dirty="0"/>
              <a:t>The strength of the policy lies in its strong recognition of the need to enhance access and affordability of women and the socially excluded groups</a:t>
            </a:r>
            <a:r>
              <a:rPr lang="en-US" dirty="0" smtClean="0"/>
              <a:t>.)</a:t>
            </a:r>
            <a:endParaRPr lang="en-US" dirty="0"/>
          </a:p>
          <a:p>
            <a:pPr lvl="0" algn="just"/>
            <a:r>
              <a:rPr lang="en-US" dirty="0" smtClean="0"/>
              <a:t> </a:t>
            </a:r>
            <a:r>
              <a:rPr lang="en-US" b="1" dirty="0">
                <a:solidFill>
                  <a:srgbClr val="FF0000"/>
                </a:solidFill>
              </a:rPr>
              <a:t>Rural Energy Subsidy  Delivery Mechanism </a:t>
            </a:r>
            <a:r>
              <a:rPr lang="en-US" b="1" dirty="0" smtClean="0">
                <a:solidFill>
                  <a:srgbClr val="FF0000"/>
                </a:solidFill>
              </a:rPr>
              <a:t>,2013</a:t>
            </a:r>
          </a:p>
          <a:p>
            <a:pPr algn="just">
              <a:buNone/>
            </a:pPr>
            <a:r>
              <a:rPr lang="en-US" dirty="0" smtClean="0"/>
              <a:t>(recognizes the governance structure for the disbursement: representation of GESI Unit in the internal technical review committee as well in the local bodies formed such as user committees, Economic Development Committee. This policy also has specific categorization criteria for identifying the poor, the ethnic groups as well as the aged.)</a:t>
            </a:r>
          </a:p>
          <a:p>
            <a:pPr algn="just"/>
            <a:r>
              <a:rPr lang="en-US" dirty="0" smtClean="0">
                <a:solidFill>
                  <a:srgbClr val="FF0000"/>
                </a:solidFill>
              </a:rPr>
              <a:t>13</a:t>
            </a:r>
            <a:r>
              <a:rPr lang="en-US" baseline="30000" dirty="0" smtClean="0">
                <a:solidFill>
                  <a:srgbClr val="FF0000"/>
                </a:solidFill>
              </a:rPr>
              <a:t>th</a:t>
            </a:r>
            <a:r>
              <a:rPr lang="en-US" dirty="0" smtClean="0">
                <a:solidFill>
                  <a:srgbClr val="FF0000"/>
                </a:solidFill>
              </a:rPr>
              <a:t> Plan (2013-2016) </a:t>
            </a:r>
            <a:r>
              <a:rPr lang="en-US" dirty="0" smtClean="0"/>
              <a:t>of the country also highly emphasized on the need of development and utilization of different forms of energy including solar and wind energy. It has also emphasized on the renewable energy. It has also stressed on the need to include women’s need in all sorts of intervention that are meant for exploring and developing different sorts of energy.</a:t>
            </a:r>
          </a:p>
          <a:p>
            <a:pPr lvl="0" algn="just"/>
            <a:endParaRPr lang="en-US" b="1" dirty="0" smtClean="0">
              <a:solidFill>
                <a:srgbClr val="FF0000"/>
              </a:solidFill>
            </a:endParaRPr>
          </a:p>
          <a:p>
            <a:pPr lvl="0"/>
            <a:endParaRPr lang="en-US" b="1" dirty="0">
              <a:solidFill>
                <a:srgbClr val="FF0000"/>
              </a:solidFill>
            </a:endParaRPr>
          </a:p>
          <a:p>
            <a:pPr marL="0" indent="0" algn="just">
              <a:buNone/>
            </a:pPr>
            <a:endParaRPr lang="ne-NP" dirty="0" smtClean="0"/>
          </a:p>
          <a:p>
            <a:pPr marL="0" indent="0" algn="just">
              <a:buNone/>
            </a:pPr>
            <a:endParaRPr lang="en-US" dirty="0"/>
          </a:p>
          <a:p>
            <a:pPr marL="0" indent="0">
              <a:buNone/>
            </a:pPr>
            <a:endParaRPr lang="en-US" dirty="0"/>
          </a:p>
          <a:p>
            <a:endParaRPr lang="en-US" dirty="0"/>
          </a:p>
          <a:p>
            <a:endParaRPr lang="en-US" dirty="0"/>
          </a:p>
        </p:txBody>
      </p:sp>
      <p:sp>
        <p:nvSpPr>
          <p:cNvPr id="4" name="Rectangle 3"/>
          <p:cNvSpPr/>
          <p:nvPr/>
        </p:nvSpPr>
        <p:spPr>
          <a:xfrm>
            <a:off x="10216896" y="877824"/>
            <a:ext cx="1731264" cy="4962144"/>
          </a:xfrm>
          <a:prstGeom prst="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rgbClr val="002060"/>
                </a:solidFill>
              </a:rPr>
              <a:t>It is to be noted that all these policies have focused on ensuring accessibility of energy sources to poor people giving emphasis on women.  </a:t>
            </a:r>
            <a:endParaRPr lang="en-US" dirty="0">
              <a:solidFill>
                <a:srgbClr val="002060"/>
              </a:solidFill>
            </a:endParaRPr>
          </a:p>
        </p:txBody>
      </p:sp>
    </p:spTree>
    <p:extLst>
      <p:ext uri="{BB962C8B-B14F-4D97-AF65-F5344CB8AC3E}">
        <p14:creationId xmlns:p14="http://schemas.microsoft.com/office/powerpoint/2010/main" val="954345265"/>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Renewable Energy undertaking Ministry and Institution</a:t>
            </a:r>
            <a:r>
              <a:rPr lang="en-US" dirty="0"/>
              <a:t/>
            </a:r>
            <a:br>
              <a:rPr lang="en-US" dirty="0"/>
            </a:br>
            <a:endParaRPr lang="en-US" dirty="0"/>
          </a:p>
        </p:txBody>
      </p:sp>
      <p:sp>
        <p:nvSpPr>
          <p:cNvPr id="3" name="Content Placeholder 2"/>
          <p:cNvSpPr>
            <a:spLocks noGrp="1"/>
          </p:cNvSpPr>
          <p:nvPr>
            <p:ph idx="1"/>
          </p:nvPr>
        </p:nvSpPr>
        <p:spPr/>
        <p:txBody>
          <a:bodyPr/>
          <a:lstStyle/>
          <a:p>
            <a:pPr marL="0" lvl="0" indent="0">
              <a:buNone/>
            </a:pPr>
            <a:r>
              <a:rPr lang="en-US" sz="2400" b="1" dirty="0">
                <a:solidFill>
                  <a:srgbClr val="FF0000"/>
                </a:solidFill>
              </a:rPr>
              <a:t>Ministry of Science, Technology and </a:t>
            </a:r>
            <a:r>
              <a:rPr lang="en-US" sz="2400" b="1" dirty="0" smtClean="0">
                <a:solidFill>
                  <a:srgbClr val="FF0000"/>
                </a:solidFill>
              </a:rPr>
              <a:t>Environment (</a:t>
            </a:r>
            <a:r>
              <a:rPr lang="en-US" sz="2400" b="1" dirty="0" err="1" smtClean="0">
                <a:solidFill>
                  <a:srgbClr val="FF0000"/>
                </a:solidFill>
              </a:rPr>
              <a:t>MoSTE</a:t>
            </a:r>
            <a:r>
              <a:rPr lang="en-US" sz="2400" b="1" dirty="0" smtClean="0">
                <a:solidFill>
                  <a:srgbClr val="FF0000"/>
                </a:solidFill>
              </a:rPr>
              <a:t>)</a:t>
            </a:r>
            <a:endParaRPr lang="en-US" sz="2400" b="1" dirty="0">
              <a:solidFill>
                <a:srgbClr val="FF0000"/>
              </a:solidFill>
            </a:endParaRPr>
          </a:p>
          <a:p>
            <a:pPr marL="457200" lvl="1" indent="0">
              <a:buNone/>
            </a:pPr>
            <a:endParaRPr lang="en-US" sz="2400" b="1" dirty="0" smtClean="0"/>
          </a:p>
          <a:p>
            <a:pPr marL="457200" lvl="1" indent="0" algn="just">
              <a:buNone/>
            </a:pPr>
            <a:r>
              <a:rPr lang="en-US" sz="2400" b="1" dirty="0" smtClean="0"/>
              <a:t>The vision of the </a:t>
            </a:r>
            <a:r>
              <a:rPr lang="en-US" sz="2400" b="1" dirty="0" err="1" smtClean="0"/>
              <a:t>MoSTE</a:t>
            </a:r>
            <a:r>
              <a:rPr lang="en-US" sz="2400" b="1" dirty="0" smtClean="0"/>
              <a:t> is to </a:t>
            </a:r>
            <a:r>
              <a:rPr lang="en-US" sz="2400" b="1" dirty="0"/>
              <a:t>establish science, technology and environment as key pillars for achieving sustainable and broad based economic growth contributing to employment generation and poverty reduction</a:t>
            </a:r>
            <a:endParaRPr lang="en-US" sz="2400" dirty="0" smtClean="0"/>
          </a:p>
          <a:p>
            <a:pPr marL="0" lvl="0" indent="0">
              <a:buNone/>
            </a:pPr>
            <a:endParaRPr lang="en-US" dirty="0"/>
          </a:p>
        </p:txBody>
      </p:sp>
    </p:spTree>
    <p:extLst>
      <p:ext uri="{BB962C8B-B14F-4D97-AF65-F5344CB8AC3E}">
        <p14:creationId xmlns:p14="http://schemas.microsoft.com/office/powerpoint/2010/main" val="1362867641"/>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lvl="0"/>
            <a:r>
              <a:rPr lang="en-US" dirty="0"/>
              <a:t>Alternative Energy Promotion Center (</a:t>
            </a:r>
            <a:r>
              <a:rPr lang="en-US" dirty="0" err="1"/>
              <a:t>AEPC</a:t>
            </a:r>
            <a:r>
              <a:rPr lang="en-US" dirty="0"/>
              <a:t>)</a:t>
            </a:r>
            <a:br>
              <a:rPr lang="en-US" dirty="0"/>
            </a:br>
            <a:endParaRPr lang="en-US" dirty="0"/>
          </a:p>
        </p:txBody>
      </p:sp>
      <p:sp>
        <p:nvSpPr>
          <p:cNvPr id="3" name="Content Placeholder 2"/>
          <p:cNvSpPr>
            <a:spLocks noGrp="1"/>
          </p:cNvSpPr>
          <p:nvPr>
            <p:ph idx="1"/>
          </p:nvPr>
        </p:nvSpPr>
        <p:spPr/>
        <p:txBody>
          <a:bodyPr>
            <a:normAutofit lnSpcReduction="10000"/>
          </a:bodyPr>
          <a:lstStyle/>
          <a:p>
            <a:pPr marL="457200" lvl="1" indent="0" algn="just">
              <a:buNone/>
            </a:pPr>
            <a:r>
              <a:rPr lang="en-US" sz="2400" dirty="0" err="1" smtClean="0"/>
              <a:t>AEPC</a:t>
            </a:r>
            <a:r>
              <a:rPr lang="en-US" sz="2400" dirty="0" smtClean="0"/>
              <a:t> </a:t>
            </a:r>
            <a:r>
              <a:rPr lang="en-US" sz="2400" dirty="0"/>
              <a:t>is a Government institution established on November 3, 1996 under the then Ministry of Science and Technology ( </a:t>
            </a:r>
            <a:r>
              <a:rPr lang="en-US" sz="2400" dirty="0" smtClean="0"/>
              <a:t>now, </a:t>
            </a:r>
            <a:r>
              <a:rPr lang="en-US" sz="2400" dirty="0"/>
              <a:t>Ministry of Science, Technology and Environment) with the aim to:</a:t>
            </a:r>
          </a:p>
          <a:p>
            <a:pPr lvl="1" algn="just"/>
            <a:r>
              <a:rPr lang="en-US" sz="2000" dirty="0"/>
              <a:t>popularize and promote the use of alternative/renewable energy technology.</a:t>
            </a:r>
            <a:endParaRPr lang="en-US" sz="8000" dirty="0"/>
          </a:p>
          <a:p>
            <a:pPr lvl="1" algn="just"/>
            <a:r>
              <a:rPr lang="en-US" sz="2000" dirty="0"/>
              <a:t>raise the living standard of the rural people.</a:t>
            </a:r>
            <a:endParaRPr lang="en-US" sz="8000" dirty="0"/>
          </a:p>
          <a:p>
            <a:pPr lvl="1" algn="just"/>
            <a:r>
              <a:rPr lang="en-US" sz="2000" dirty="0"/>
              <a:t>protect the environment.</a:t>
            </a:r>
            <a:endParaRPr lang="en-US" sz="8000" dirty="0"/>
          </a:p>
          <a:p>
            <a:pPr lvl="1" algn="just"/>
            <a:r>
              <a:rPr lang="en-US" sz="2000" dirty="0"/>
              <a:t>develop the commercially viable alternative energy industries in the </a:t>
            </a:r>
            <a:r>
              <a:rPr lang="en-US" sz="2000" dirty="0" smtClean="0"/>
              <a:t>country</a:t>
            </a:r>
          </a:p>
          <a:p>
            <a:pPr marL="457200" lvl="1" indent="0">
              <a:buNone/>
            </a:pPr>
            <a:endParaRPr lang="en-US" dirty="0" smtClean="0"/>
          </a:p>
          <a:p>
            <a:pPr lvl="1"/>
            <a:endParaRPr lang="en-US" sz="6600" dirty="0"/>
          </a:p>
          <a:p>
            <a:pPr lvl="1"/>
            <a:endParaRPr lang="en-US" sz="6600" dirty="0"/>
          </a:p>
          <a:p>
            <a:pPr lvl="1"/>
            <a:endParaRPr lang="en-US" dirty="0"/>
          </a:p>
          <a:p>
            <a:endParaRPr lang="en-US" dirty="0"/>
          </a:p>
        </p:txBody>
      </p:sp>
    </p:spTree>
    <p:extLst>
      <p:ext uri="{BB962C8B-B14F-4D97-AF65-F5344CB8AC3E}">
        <p14:creationId xmlns:p14="http://schemas.microsoft.com/office/powerpoint/2010/main" val="879443567"/>
      </p:ext>
    </p:extLst>
  </p:cSld>
  <p:clrMapOvr>
    <a:masterClrMapping/>
  </p:clrMapOvr>
  <p:timing>
    <p:tnLst>
      <p:par>
        <p:cTn id="1" dur="indefinite" restart="never" nodeType="tmRoot"/>
      </p:par>
    </p:tnLst>
  </p:timing>
</p:sld>
</file>

<file path=ppt/theme/theme1.xml><?xml version="1.0" encoding="utf-8"?>
<a:theme xmlns:a="http://schemas.openxmlformats.org/drawingml/2006/main" name="Facet">
  <a:themeElements>
    <a:clrScheme name="Facet">
      <a:dk1>
        <a:sysClr val="windowText" lastClr="000000"/>
      </a:dk1>
      <a:lt1>
        <a:sysClr val="window" lastClr="FFFFFF"/>
      </a:lt1>
      <a:dk2>
        <a:srgbClr val="2C3C43"/>
      </a:dk2>
      <a:lt2>
        <a:srgbClr val="EBEBEB"/>
      </a:lt2>
      <a:accent1>
        <a:srgbClr val="5FCBEF"/>
      </a:accent1>
      <a:accent2>
        <a:srgbClr val="2E83C3"/>
      </a:accent2>
      <a:accent3>
        <a:srgbClr val="42D0A2"/>
      </a:accent3>
      <a:accent4>
        <a:srgbClr val="2E946B"/>
      </a:accent4>
      <a:accent5>
        <a:srgbClr val="42B051"/>
      </a:accent5>
      <a:accent6>
        <a:srgbClr val="96D141"/>
      </a:accent6>
      <a:hlink>
        <a:srgbClr val="3FCDE7"/>
      </a:hlink>
      <a:folHlink>
        <a:srgbClr val="A9D3E1"/>
      </a:folHlink>
    </a:clrScheme>
    <a:fontScheme name="Facet">
      <a:majorFont>
        <a:latin typeface="Trebuchet MS"/>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 xmlns:thm15="http://schemas.microsoft.com/office/thememl/2012/main" name="Facet" id="{C0C680CD-088A-49FC-A102-D699147F32B2}" vid="{0B5AB586-D108-4FC1-8368-649FE654B894}"/>
    </a:ext>
  </a:extLst>
</a:theme>
</file>

<file path=docProps/app.xml><?xml version="1.0" encoding="utf-8"?>
<Properties xmlns="http://schemas.openxmlformats.org/officeDocument/2006/extended-properties" xmlns:vt="http://schemas.openxmlformats.org/officeDocument/2006/docPropsVTypes">
  <Template>Facet</Template>
  <TotalTime>695</TotalTime>
  <Words>1253</Words>
  <Application>Microsoft Office PowerPoint</Application>
  <PresentationFormat>Custom</PresentationFormat>
  <Paragraphs>121</Paragraphs>
  <Slides>22</Slides>
  <Notes>0</Notes>
  <HiddenSlides>0</HiddenSlides>
  <MMClips>0</MMClips>
  <ScaleCrop>false</ScaleCrop>
  <HeadingPairs>
    <vt:vector size="4" baseType="variant">
      <vt:variant>
        <vt:lpstr>Theme</vt:lpstr>
      </vt:variant>
      <vt:variant>
        <vt:i4>1</vt:i4>
      </vt:variant>
      <vt:variant>
        <vt:lpstr>Slide Titles</vt:lpstr>
      </vt:variant>
      <vt:variant>
        <vt:i4>22</vt:i4>
      </vt:variant>
    </vt:vector>
  </HeadingPairs>
  <TitlesOfParts>
    <vt:vector size="23" baseType="lpstr">
      <vt:lpstr>Facet</vt:lpstr>
      <vt:lpstr>Energy Based Livelihood Contributing to Economic Empowerment of Marginalized Sectors and Women in Nepal  Presented By  Laxmi Narayan Uprety Under Secretary Ministry of Women, Children and Social Welfare Government of Nepal  Male, Maldives </vt:lpstr>
      <vt:lpstr>Outline of Presentation</vt:lpstr>
      <vt:lpstr>Regional Perspective</vt:lpstr>
      <vt:lpstr>Regional Perspective(Contd..)</vt:lpstr>
      <vt:lpstr>Nepalese Context </vt:lpstr>
      <vt:lpstr>Nepalese Context (Contd..)  </vt:lpstr>
      <vt:lpstr>Renewable Energy related Policies and Programme in Nepal </vt:lpstr>
      <vt:lpstr>Renewable Energy undertaking Ministry and Institution </vt:lpstr>
      <vt:lpstr>Alternative Energy Promotion Center (AEPC) </vt:lpstr>
      <vt:lpstr>AEPC's Programme </vt:lpstr>
      <vt:lpstr>Renewable Technology in Nepal</vt:lpstr>
      <vt:lpstr>Total Renewable Energy Technologies installed (data 2011)</vt:lpstr>
      <vt:lpstr>Different Forms of Alternative Energy in Nepal Solar..</vt:lpstr>
      <vt:lpstr>Different Forms of Alternative Energy in Nepal Community Electricity</vt:lpstr>
      <vt:lpstr>Different Forms of Alternative Energy Energy in Nepal  Improved Cooking Stoves</vt:lpstr>
      <vt:lpstr>Different Forms of Alternative Energy Energy in Nepal  Biogas</vt:lpstr>
      <vt:lpstr>Different Forms of Alternative Energy in Nepal  Improved Water Mill</vt:lpstr>
      <vt:lpstr>Different Forms of Alternative Energy in Nepal  Wind Energy</vt:lpstr>
      <vt:lpstr>Challenges </vt:lpstr>
      <vt:lpstr>Way Forward</vt:lpstr>
      <vt:lpstr>Conclusion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user</dc:creator>
  <cp:lastModifiedBy>COO</cp:lastModifiedBy>
  <cp:revision>46</cp:revision>
  <dcterms:created xsi:type="dcterms:W3CDTF">2015-10-15T11:02:15Z</dcterms:created>
  <dcterms:modified xsi:type="dcterms:W3CDTF">2015-12-22T06:34:23Z</dcterms:modified>
</cp:coreProperties>
</file>