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80" r:id="rId1"/>
    <p:sldMasterId id="2147484222" r:id="rId2"/>
    <p:sldMasterId id="2147484226" r:id="rId3"/>
  </p:sldMasterIdLst>
  <p:notesMasterIdLst>
    <p:notesMasterId r:id="rId15"/>
  </p:notesMasterIdLst>
  <p:handoutMasterIdLst>
    <p:handoutMasterId r:id="rId16"/>
  </p:handoutMasterIdLst>
  <p:sldIdLst>
    <p:sldId id="721" r:id="rId4"/>
    <p:sldId id="796" r:id="rId5"/>
    <p:sldId id="885" r:id="rId6"/>
    <p:sldId id="886" r:id="rId7"/>
    <p:sldId id="836" r:id="rId8"/>
    <p:sldId id="889" r:id="rId9"/>
    <p:sldId id="864" r:id="rId10"/>
    <p:sldId id="892" r:id="rId11"/>
    <p:sldId id="890" r:id="rId12"/>
    <p:sldId id="894" r:id="rId13"/>
    <p:sldId id="776" r:id="rId14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99FF"/>
    <a:srgbClr val="00CC99"/>
    <a:srgbClr val="CC0000"/>
    <a:srgbClr val="008000"/>
    <a:srgbClr val="006600"/>
    <a:srgbClr val="9900CC"/>
    <a:srgbClr val="66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441" autoAdjust="0"/>
    <p:restoredTop sz="91980" autoAdjust="0"/>
  </p:normalViewPr>
  <p:slideViewPr>
    <p:cSldViewPr>
      <p:cViewPr varScale="1">
        <p:scale>
          <a:sx n="67" d="100"/>
          <a:sy n="67" d="100"/>
        </p:scale>
        <p:origin x="-148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2421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55" tIns="46577" rIns="93155" bIns="46577" numCol="1" anchor="t" anchorCtr="0" compatLnSpc="1">
            <a:prstTxWarp prst="textNoShape">
              <a:avLst/>
            </a:prstTxWarp>
          </a:bodyPr>
          <a:lstStyle>
            <a:lvl1pPr defTabSz="931543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5579" y="0"/>
            <a:ext cx="2972421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55" tIns="46577" rIns="93155" bIns="46577" numCol="1" anchor="t" anchorCtr="0" compatLnSpc="1">
            <a:prstTxWarp prst="textNoShape">
              <a:avLst/>
            </a:prstTxWarp>
          </a:bodyPr>
          <a:lstStyle>
            <a:lvl1pPr algn="r" defTabSz="931543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32850"/>
            <a:ext cx="2972421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55" tIns="46577" rIns="93155" bIns="46577" numCol="1" anchor="b" anchorCtr="0" compatLnSpc="1">
            <a:prstTxWarp prst="textNoShape">
              <a:avLst/>
            </a:prstTxWarp>
          </a:bodyPr>
          <a:lstStyle>
            <a:lvl1pPr defTabSz="931543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5579" y="8832850"/>
            <a:ext cx="2972421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55" tIns="46577" rIns="93155" bIns="46577" numCol="1" anchor="b" anchorCtr="0" compatLnSpc="1">
            <a:prstTxWarp prst="textNoShape">
              <a:avLst/>
            </a:prstTxWarp>
          </a:bodyPr>
          <a:lstStyle>
            <a:lvl1pPr algn="r" defTabSz="931543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44033242-15B9-4C17-A751-D3D47BCC32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1867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2421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55" tIns="46577" rIns="93155" bIns="46577" numCol="1" anchor="t" anchorCtr="0" compatLnSpc="1">
            <a:prstTxWarp prst="textNoShape">
              <a:avLst/>
            </a:prstTxWarp>
          </a:bodyPr>
          <a:lstStyle>
            <a:lvl1pPr defTabSz="931543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5579" y="0"/>
            <a:ext cx="2972421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55" tIns="46577" rIns="93155" bIns="46577" numCol="1" anchor="t" anchorCtr="0" compatLnSpc="1">
            <a:prstTxWarp prst="textNoShape">
              <a:avLst/>
            </a:prstTxWarp>
          </a:bodyPr>
          <a:lstStyle>
            <a:lvl1pPr algn="r" defTabSz="931543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6264" y="4416426"/>
            <a:ext cx="5025473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55" tIns="46577" rIns="93155" bIns="465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32850"/>
            <a:ext cx="2972421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55" tIns="46577" rIns="93155" bIns="46577" numCol="1" anchor="b" anchorCtr="0" compatLnSpc="1">
            <a:prstTxWarp prst="textNoShape">
              <a:avLst/>
            </a:prstTxWarp>
          </a:bodyPr>
          <a:lstStyle>
            <a:lvl1pPr defTabSz="931543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5579" y="8832850"/>
            <a:ext cx="2972421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55" tIns="46577" rIns="93155" bIns="46577" numCol="1" anchor="b" anchorCtr="0" compatLnSpc="1">
            <a:prstTxWarp prst="textNoShape">
              <a:avLst/>
            </a:prstTxWarp>
          </a:bodyPr>
          <a:lstStyle>
            <a:lvl1pPr algn="r" defTabSz="931543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C653B5A-8841-4CEA-B079-AFB872F31B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42091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 txBox="1">
            <a:spLocks noGrp="1" noChangeArrowheads="1"/>
          </p:cNvSpPr>
          <p:nvPr/>
        </p:nvSpPr>
        <p:spPr bwMode="auto">
          <a:xfrm>
            <a:off x="3885579" y="8832850"/>
            <a:ext cx="2972421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55" tIns="46577" rIns="93155" bIns="46577" anchor="b"/>
          <a:lstStyle/>
          <a:p>
            <a:pPr algn="r" defTabSz="928688"/>
            <a:fld id="{69EAD56C-C620-418E-8BDE-3CF12B2B2DBB}" type="slidenum">
              <a:rPr lang="en-US" sz="1200">
                <a:latin typeface="Times New Roman" pitchFamily="18" charset="0"/>
              </a:rPr>
              <a:pPr algn="r" defTabSz="928688"/>
              <a:t>1</a:t>
            </a:fld>
            <a:endParaRPr lang="en-US" sz="1200" dirty="0">
              <a:latin typeface="Times New Roman" pitchFamily="18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665690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0275"/>
            <a:fld id="{CAC0D03F-D3D3-449B-AF52-D80792538CE6}" type="slidenum">
              <a:rPr lang="en-US" smtClean="0"/>
              <a:pPr defTabSz="930275"/>
              <a:t>11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1909998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2E021-01EB-4F37-B94F-750040E4E5E1}" type="datetime5">
              <a:rPr lang="en-US" smtClean="0"/>
              <a:pPr>
                <a:defRPr/>
              </a:pPr>
              <a:t>1-Dec-15</a:t>
            </a:fld>
            <a:endParaRPr lang="en-US"/>
          </a:p>
        </p:txBody>
      </p:sp>
      <p:sp>
        <p:nvSpPr>
          <p:cNvPr id="11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9C62C-9EA2-4F90-BBD5-A1D0D6848D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2CE80-5968-4DF6-9974-5D336FFB3CAB}" type="datetime5">
              <a:rPr lang="en-US" smtClean="0"/>
              <a:pPr>
                <a:defRPr/>
              </a:pPr>
              <a:t>1-Dec-15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A88393-F594-4237-938F-AEF4653AF1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657DB-CF47-4933-A8F5-9707729A8843}" type="datetime5">
              <a:rPr lang="en-US" smtClean="0"/>
              <a:pPr>
                <a:defRPr/>
              </a:pPr>
              <a:t>1-Dec-15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9EC7F-E712-48A4-88EF-93E68BC2D5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5E728-38D8-446C-8AA8-947DA08E419D}" type="datetime5">
              <a:rPr lang="en-US" smtClean="0"/>
              <a:pPr>
                <a:defRPr/>
              </a:pPr>
              <a:t>1-Dec-15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26957-C555-46C2-9939-D0142EA513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96912-C2B0-4A96-A3D1-C5E51C673056}" type="datetime5">
              <a:rPr lang="en-US" smtClean="0"/>
              <a:pPr>
                <a:defRPr/>
              </a:pPr>
              <a:t>1-Dec-15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1A134-45EA-4394-903F-4872E6BF9D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3B9321-C34E-41B4-B949-D884B3DA338D}" type="datetime5">
              <a:rPr lang="en-US" smtClean="0"/>
              <a:pPr>
                <a:defRPr/>
              </a:pPr>
              <a:t>1-Dec-15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BF2AF-A71C-4115-9D82-F0F59CC462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F32AF-89F5-4A20-8570-D356D2C64F8A}" type="datetime5">
              <a:rPr lang="en-US" smtClean="0"/>
              <a:pPr>
                <a:defRPr/>
              </a:pPr>
              <a:t>1-Dec-15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00D7E-2008-485A-873A-FBEE1ED921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3E900-26E1-4A37-BDD1-213B8B4159BB}" type="datetime5">
              <a:rPr lang="en-US" smtClean="0"/>
              <a:pPr>
                <a:defRPr/>
              </a:pPr>
              <a:t>1-Dec-15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14AA0-6A58-452E-B6BD-45FD21016E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74C6D-C6C1-4DA8-81AD-1B25D2E13D93}" type="datetime5">
              <a:rPr lang="en-US" smtClean="0"/>
              <a:pPr>
                <a:defRPr/>
              </a:pPr>
              <a:t>1-Dec-15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8981F-48AC-497C-9125-BB275E8D80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9" name="Date Placeholder 4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590771A7-AE38-4843-9664-C6919A046905}" type="datetime5">
              <a:rPr lang="en-US" smtClean="0"/>
              <a:pPr>
                <a:defRPr/>
              </a:pPr>
              <a:t>1-Dec-15</a:t>
            </a:fld>
            <a:endParaRPr lang="en-US"/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609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>
              <a:defRPr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7FA66FB5-5B7F-4E7A-9A9D-2544AE39E2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9" r:id="rId1"/>
    <p:sldLayoutId id="2147484220" r:id="rId2"/>
    <p:sldLayoutId id="2147484221" r:id="rId3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Gill Sans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Gill Sans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Gill Sans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Gill Sans MT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A8CDD7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A8CDD7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C0BEAF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B5EF987-946A-45F1-9B88-1336E1899DBF}" type="datetime5">
              <a:rPr lang="en-US" smtClean="0"/>
              <a:pPr>
                <a:defRPr/>
              </a:pPr>
              <a:t>1-Dec-15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B39DC8D-44B6-430E-A780-F3D3F7EDE9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3" r:id="rId1"/>
    <p:sldLayoutId id="2147484224" r:id="rId2"/>
    <p:sldLayoutId id="2147484225" r:id="rId3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3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1F05C87-6853-4502-883E-4CB23B7B84DD}" type="datetime5">
              <a:rPr lang="en-US" smtClean="0"/>
              <a:pPr>
                <a:defRPr/>
              </a:pPr>
              <a:t>1-Dec-15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C46BB20-B664-4835-975E-45BF5793E4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7" r:id="rId1"/>
    <p:sldLayoutId id="2147484228" r:id="rId2"/>
    <p:sldLayoutId id="2147484229" r:id="rId3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file:///A:\EmblemFinal.jpg" TargetMode="Externa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lum bright="15000" contrast="30000"/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410" name="Text Box 15"/>
          <p:cNvSpPr txBox="1">
            <a:spLocks noChangeArrowheads="1"/>
          </p:cNvSpPr>
          <p:nvPr/>
        </p:nvSpPr>
        <p:spPr bwMode="auto">
          <a:xfrm>
            <a:off x="762000" y="304800"/>
            <a:ext cx="1841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endParaRPr lang="en-US" sz="2400" dirty="0">
              <a:latin typeface="Californian FB" pitchFamily="18" charset="0"/>
            </a:endParaRPr>
          </a:p>
        </p:txBody>
      </p:sp>
      <p:pic>
        <p:nvPicPr>
          <p:cNvPr id="17411" name="Picture 22" descr="A:\EmblemFinal.jpg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0" y="0"/>
            <a:ext cx="1000125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Text Box 24"/>
          <p:cNvSpPr txBox="1">
            <a:spLocks noChangeArrowheads="1"/>
          </p:cNvSpPr>
          <p:nvPr/>
        </p:nvSpPr>
        <p:spPr bwMode="auto">
          <a:xfrm>
            <a:off x="357158" y="1000108"/>
            <a:ext cx="7858180" cy="575542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fornian FB" pitchFamily="18" charset="0"/>
                <a:cs typeface="Arial" pitchFamily="34" charset="0"/>
              </a:rPr>
              <a:t>Energy Based Livelihoods Contributing to Economic Empowerment of Marginalized Sectors and Women</a:t>
            </a:r>
          </a:p>
          <a:p>
            <a:pPr algn="ctr"/>
            <a:endParaRPr lang="en-US" sz="4000" dirty="0" smtClean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fornian FB" pitchFamily="18" charset="0"/>
              <a:cs typeface="Arial" pitchFamily="34" charset="0"/>
            </a:endParaRPr>
          </a:p>
          <a:p>
            <a:pPr algn="ctr"/>
            <a:endParaRPr lang="en-US" sz="2400" dirty="0" smtClean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en-US" sz="2400" dirty="0" smtClean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en-US" sz="2400" dirty="0" smtClean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Department </a:t>
            </a:r>
            <a:r>
              <a:rPr lang="en-US" sz="24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of </a:t>
            </a:r>
            <a:r>
              <a:rPr lang="en-US" sz="24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Renewable Energy</a:t>
            </a:r>
            <a:endParaRPr lang="en-US" sz="2400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Ministry </a:t>
            </a:r>
            <a:r>
              <a:rPr lang="en-US" sz="24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of Economic </a:t>
            </a:r>
            <a:r>
              <a:rPr lang="en-US" sz="24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Affairs</a:t>
            </a:r>
          </a:p>
          <a:p>
            <a:pPr algn="ctr"/>
            <a:r>
              <a:rPr lang="en-US" sz="24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Bhutan </a:t>
            </a:r>
            <a:endParaRPr lang="en-US" sz="2400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01-02 December 2015</a:t>
            </a:r>
            <a:endParaRPr lang="en-US" sz="2400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3" name="Picture 8" descr="centenary log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45475" y="0"/>
            <a:ext cx="898525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8596" y="1428736"/>
            <a:ext cx="8358246" cy="5143536"/>
          </a:xfrm>
        </p:spPr>
        <p:txBody>
          <a:bodyPr/>
          <a:lstStyle/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Need for proper RE policies and regulations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Smart subsidies and appropriate government interventions,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Holistic energy development plans in harmony with social, technical and environmental considerations,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Change of mind set and political will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Conceiving of development process are based on consultation with the actual beneficiaries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Enhancing the productivity of the marginalized sections of the society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endParaRPr lang="en-U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514350" indent="-514350" algn="just">
              <a:buClrTx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Tx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buClrTx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	</a:t>
            </a:r>
            <a:endParaRPr lang="en-US" sz="2400" b="1" dirty="0" smtClean="0">
              <a:solidFill>
                <a:schemeClr val="bg1"/>
              </a:solidFill>
              <a:latin typeface="Californian FB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A88393-F594-4237-938F-AEF4653AF112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323528" y="404664"/>
            <a:ext cx="835824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Way Forward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00063" y="2000250"/>
            <a:ext cx="8143875" cy="2143125"/>
          </a:xfrm>
        </p:spPr>
        <p:txBody>
          <a:bodyPr/>
          <a:lstStyle/>
          <a:p>
            <a:pPr marL="744538" lvl="1" indent="-403225" algn="ctr" eaLnBrk="1" hangingPunct="1">
              <a:lnSpc>
                <a:spcPct val="150000"/>
              </a:lnSpc>
              <a:buClr>
                <a:srgbClr val="006600"/>
              </a:buClr>
              <a:buSzPct val="100000"/>
              <a:buFont typeface="Wingdings 2" pitchFamily="18" charset="2"/>
              <a:buNone/>
            </a:pPr>
            <a:r>
              <a:rPr lang="en-US" sz="8000" b="1" smtClean="0">
                <a:solidFill>
                  <a:srgbClr val="0D0D0D"/>
                </a:solidFill>
                <a:latin typeface="Californian FB" pitchFamily="18" charset="0"/>
              </a:rPr>
              <a:t>Thank You</a:t>
            </a:r>
            <a:endParaRPr lang="en-US" sz="8000" smtClean="0">
              <a:solidFill>
                <a:srgbClr val="0D0D0D"/>
              </a:solidFill>
              <a:latin typeface="Californian FB" pitchFamily="18" charset="0"/>
            </a:endParaRPr>
          </a:p>
        </p:txBody>
      </p:sp>
      <p:sp>
        <p:nvSpPr>
          <p:cNvPr id="12291" name="Slide Number Placeholder 7"/>
          <p:cNvSpPr txBox="1">
            <a:spLocks noGrp="1"/>
          </p:cNvSpPr>
          <p:nvPr/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algn="r">
              <a:defRPr/>
            </a:pPr>
            <a:fld id="{E472F963-553D-411D-A7F6-9088676E64DE}" type="slidenum">
              <a:rPr lang="en-US" sz="1200">
                <a:solidFill>
                  <a:schemeClr val="tx2">
                    <a:shade val="90000"/>
                  </a:schemeClr>
                </a:solidFill>
              </a:rPr>
              <a:pPr algn="r">
                <a:defRPr/>
              </a:pPr>
              <a:t>11</a:t>
            </a:fld>
            <a:endParaRPr lang="en-US" sz="1200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Grp="1"/>
          </p:cNvSpPr>
          <p:nvPr>
            <p:ph type="body" idx="4294967295"/>
          </p:nvPr>
        </p:nvSpPr>
        <p:spPr>
          <a:xfrm>
            <a:off x="468312" y="1268413"/>
            <a:ext cx="8675688" cy="5113337"/>
          </a:xfrm>
        </p:spPr>
        <p:txBody>
          <a:bodyPr/>
          <a:lstStyle/>
          <a:p>
            <a:pPr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Country Information</a:t>
            </a:r>
          </a:p>
          <a:p>
            <a:pPr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Background on power sector reforms</a:t>
            </a:r>
          </a:p>
          <a:p>
            <a:pPr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Energy in Bhutan</a:t>
            </a:r>
          </a:p>
          <a:p>
            <a:pPr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Initiatives taken by the Government to improve the livelihoods marginalized sections</a:t>
            </a:r>
          </a:p>
          <a:p>
            <a:pPr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Benefits of the Energy Projects </a:t>
            </a:r>
          </a:p>
          <a:p>
            <a:pPr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Challenges </a:t>
            </a:r>
          </a:p>
          <a:p>
            <a:pPr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Way Forward</a:t>
            </a:r>
          </a:p>
          <a:p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9572" name="Rectangle 4"/>
          <p:cNvSpPr>
            <a:spLocks noChangeArrowheads="1"/>
          </p:cNvSpPr>
          <p:nvPr/>
        </p:nvSpPr>
        <p:spPr bwMode="auto">
          <a:xfrm>
            <a:off x="323850" y="333375"/>
            <a:ext cx="8640763" cy="5794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rgbClr val="A8CDD7"/>
              </a:buClr>
              <a:buSzPct val="95000"/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Outlines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Grp="1"/>
          </p:cNvSpPr>
          <p:nvPr>
            <p:ph type="body" idx="4294967295"/>
          </p:nvPr>
        </p:nvSpPr>
        <p:spPr>
          <a:xfrm>
            <a:off x="468312" y="1162050"/>
            <a:ext cx="8675688" cy="5391150"/>
          </a:xfrm>
        </p:spPr>
        <p:txBody>
          <a:bodyPr/>
          <a:lstStyle/>
          <a:p>
            <a:pPr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Area – 38,394 sq. km</a:t>
            </a:r>
          </a:p>
          <a:p>
            <a:pPr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Population (2015 est.) – 768,000</a:t>
            </a:r>
          </a:p>
          <a:p>
            <a:pPr marL="342900" lvl="1" indent="-342900">
              <a:buClrTx/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Forest Cover (2014)	– 70.5%</a:t>
            </a:r>
          </a:p>
          <a:p>
            <a:pPr marL="342900" lvl="1" indent="-342900">
              <a:buClrTx/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Literacy rate (2012)	 – 63%</a:t>
            </a:r>
          </a:p>
          <a:p>
            <a:pPr marL="342900" lvl="1" indent="-342900">
              <a:buClrTx/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GDP growth (2014)	 – 5.46%</a:t>
            </a:r>
          </a:p>
          <a:p>
            <a:pPr marL="342900" lvl="1" indent="-342900">
              <a:buClrTx/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Population Poverty rate (2012) – 12% </a:t>
            </a:r>
          </a:p>
          <a:p>
            <a:pPr marL="233363" lvl="1" indent="-233363" eaLnBrk="1" hangingPunct="1">
              <a:buClr>
                <a:srgbClr val="000000"/>
              </a:buClr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Annual Electricity Generation (2014) – 7,147.095 MU</a:t>
            </a:r>
          </a:p>
          <a:p>
            <a:pPr marL="233363" lvl="1" indent="-233363" eaLnBrk="1" hangingPunct="1">
              <a:buClr>
                <a:srgbClr val="000000"/>
              </a:buClr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Electricity Exports (2014)	 – 72.5%</a:t>
            </a:r>
          </a:p>
          <a:p>
            <a:pPr marL="233363" lvl="1" indent="-233363" eaLnBrk="1" hangingPunct="1">
              <a:buClr>
                <a:srgbClr val="000000"/>
              </a:buClr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Electricity Consumption (2014 per capita) – 2,600 kWh</a:t>
            </a:r>
          </a:p>
          <a:p>
            <a:pPr marL="233363" lvl="1" indent="-233363" eaLnBrk="1" hangingPunct="1">
              <a:buClr>
                <a:srgbClr val="000000"/>
              </a:buClr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Electricity Contribution to Revenues (20</a:t>
            </a:r>
            <a:r>
              <a:rPr lang="en-US" altLang="ja-JP" dirty="0" smtClean="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14) – 20%</a:t>
            </a:r>
          </a:p>
          <a:p>
            <a:pPr marL="233363" lvl="1" indent="-233363" eaLnBrk="1" hangingPunct="1">
              <a:buClr>
                <a:srgbClr val="000000"/>
              </a:buClr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Electricity Contribution to GDP (2014) – 14.15%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Rural Electrification Achievement as of September 2015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95.35%</a:t>
            </a:r>
          </a:p>
          <a:p>
            <a:pPr marL="396875" lvl="1" indent="-396875" eaLnBrk="1" hangingPunct="1">
              <a:lnSpc>
                <a:spcPct val="150000"/>
              </a:lnSpc>
              <a:buClrTx/>
              <a:buSzPct val="100000"/>
              <a:buFont typeface="Courier New" pitchFamily="49" charset="0"/>
              <a:buChar char="o"/>
            </a:pPr>
            <a:endParaRPr lang="en-US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buNone/>
            </a:pPr>
            <a:endParaRPr lang="en-US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buNone/>
            </a:pPr>
            <a:endParaRPr lang="en-US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buNone/>
            </a:pPr>
            <a:endParaRPr lang="en-US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572" name="Rectangle 4"/>
          <p:cNvSpPr>
            <a:spLocks noChangeArrowheads="1"/>
          </p:cNvSpPr>
          <p:nvPr/>
        </p:nvSpPr>
        <p:spPr bwMode="auto">
          <a:xfrm>
            <a:off x="304800" y="334962"/>
            <a:ext cx="8640763" cy="5794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rgbClr val="A8CDD7"/>
              </a:buClr>
              <a:buSzPct val="95000"/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Country Information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Grp="1"/>
          </p:cNvSpPr>
          <p:nvPr>
            <p:ph type="body" idx="4294967295"/>
          </p:nvPr>
        </p:nvSpPr>
        <p:spPr>
          <a:xfrm>
            <a:off x="468312" y="1268413"/>
            <a:ext cx="8675688" cy="5113337"/>
          </a:xfrm>
        </p:spPr>
        <p:txBody>
          <a:bodyPr/>
          <a:lstStyle/>
          <a:p>
            <a:pPr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Electricity Act passed by the 79</a:t>
            </a:r>
            <a:r>
              <a:rPr lang="en-US" sz="2400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Session of the NA on 26</a:t>
            </a:r>
            <a:r>
              <a:rPr lang="en-US" sz="2400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July 2001</a:t>
            </a:r>
          </a:p>
          <a:p>
            <a:pPr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Unbundling of Power Sector in 2002</a:t>
            </a:r>
          </a:p>
          <a:p>
            <a:pPr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DGPC (Established in Jan 2008) – O&amp;M of all existing hydropower plants owned by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RGoB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and the construction of HEPs</a:t>
            </a:r>
          </a:p>
          <a:p>
            <a:pPr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BPC – responsible for Transmission &amp; Distribution</a:t>
            </a:r>
          </a:p>
          <a:p>
            <a:pPr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BEA, responsible for Regulation, became fully autonomous in January 2010</a:t>
            </a:r>
          </a:p>
          <a:p>
            <a:pPr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DOE – National Policy &amp; Planning matters</a:t>
            </a:r>
          </a:p>
        </p:txBody>
      </p:sp>
      <p:sp>
        <p:nvSpPr>
          <p:cNvPr id="109572" name="Rectangle 4"/>
          <p:cNvSpPr>
            <a:spLocks noChangeArrowheads="1"/>
          </p:cNvSpPr>
          <p:nvPr/>
        </p:nvSpPr>
        <p:spPr bwMode="auto">
          <a:xfrm>
            <a:off x="323850" y="333375"/>
            <a:ext cx="8640763" cy="5794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lvl="1" algn="ctr" eaLnBrk="0" hangingPunct="0">
              <a:spcBef>
                <a:spcPct val="20000"/>
              </a:spcBef>
              <a:buClr>
                <a:srgbClr val="A8CDD7"/>
              </a:buClr>
              <a:buSzPct val="95000"/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Power Sector Reforms-Background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8596" y="1071546"/>
            <a:ext cx="8358246" cy="5500726"/>
          </a:xfrm>
        </p:spPr>
        <p:txBody>
          <a:bodyPr/>
          <a:lstStyle/>
          <a:p>
            <a:pPr marL="514350" indent="-514350">
              <a:buClrTx/>
              <a:buFont typeface="Courier New" pitchFamily="49" charset="0"/>
              <a:buChar char="o"/>
            </a:pPr>
            <a:endParaRPr lang="en-U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DOE was further upgraded into 3 new Departments in  December 2011 as:</a:t>
            </a:r>
          </a:p>
          <a:p>
            <a:pPr marL="514350" indent="-514350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Department of Renewable Energy- Responsible for overall renewable energy planning and implementation.</a:t>
            </a:r>
          </a:p>
          <a:p>
            <a:pPr marL="514350" indent="-514350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Department of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Hydromet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Services - For the management and provision of hydrological and meteorological data.</a:t>
            </a:r>
          </a:p>
          <a:p>
            <a:pPr marL="514350" indent="-514350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Department of Hydropower and Power Systems - For hydropower &amp; Power system planning, designing, development and implementation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A88393-F594-4237-938F-AEF4653AF11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428596" y="0"/>
            <a:ext cx="8358246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ln w="635">
                  <a:noFill/>
                </a:ln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Restructuring</a:t>
            </a:r>
            <a:r>
              <a:rPr kumimoji="0" lang="en-US" sz="3200" b="1" i="0" u="none" strike="noStrike" kern="1200" cap="none" spc="0" normalizeH="0" baseline="0" noProof="0" dirty="0" smtClean="0">
                <a:ln w="635">
                  <a:noFill/>
                </a:ln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of Department of Energy </a:t>
            </a:r>
            <a:endParaRPr kumimoji="0" lang="en-US" sz="2400" b="1" i="0" u="none" strike="noStrike" kern="1200" cap="none" spc="0" normalizeH="0" baseline="0" noProof="0" dirty="0">
              <a:ln w="635">
                <a:noFill/>
              </a:ln>
              <a:solidFill>
                <a:schemeClr val="bg1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8596" y="1071546"/>
            <a:ext cx="8358246" cy="5500726"/>
          </a:xfrm>
        </p:spPr>
        <p:txBody>
          <a:bodyPr/>
          <a:lstStyle/>
          <a:p>
            <a:pPr>
              <a:lnSpc>
                <a:spcPct val="150000"/>
              </a:lnSpc>
              <a:buClrTx/>
              <a:buFont typeface="Courier New" pitchFamily="49" charset="0"/>
              <a:buChar char="o"/>
            </a:pPr>
            <a:r>
              <a:rPr lang="en-IN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Fuel wood is main source of primary fuel</a:t>
            </a:r>
          </a:p>
          <a:p>
            <a:pPr>
              <a:lnSpc>
                <a:spcPct val="150000"/>
              </a:lnSpc>
              <a:buClrTx/>
              <a:buFont typeface="Courier New" pitchFamily="49" charset="0"/>
              <a:buChar char="o"/>
            </a:pPr>
            <a:r>
              <a:rPr lang="en-IN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Electricity is 99% Hydropower</a:t>
            </a:r>
          </a:p>
          <a:p>
            <a:pPr marL="342900" lvl="1" indent="-342900" eaLnBrk="1" hangingPunct="1">
              <a:lnSpc>
                <a:spcPct val="150000"/>
              </a:lnSpc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Large Hydropower potential – 30,000 MW</a:t>
            </a:r>
          </a:p>
          <a:p>
            <a:pPr marL="342900" lvl="1" indent="-342900" eaLnBrk="1" hangingPunct="1">
              <a:lnSpc>
                <a:spcPct val="150000"/>
              </a:lnSpc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Techno-economically viable – 23,500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MW</a:t>
            </a:r>
            <a:endParaRPr lang="en-US" sz="2400" dirty="0" smtClean="0">
              <a:solidFill>
                <a:schemeClr val="bg1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342900" lvl="1" indent="-342900" eaLnBrk="1" hangingPunct="1">
              <a:lnSpc>
                <a:spcPct val="150000"/>
              </a:lnSpc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Total installed capacity – 1,606 MW (~ 5.35% of potential)</a:t>
            </a:r>
          </a:p>
          <a:p>
            <a:pPr marL="342900" lvl="1" indent="-342900" eaLnBrk="1" hangingPunct="1">
              <a:lnSpc>
                <a:spcPct val="150000"/>
              </a:lnSpc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Hydropower under construction – 3,658MW (~ 12.2%)</a:t>
            </a:r>
          </a:p>
          <a:p>
            <a:pPr marL="342900" lvl="1" indent="-342900" eaLnBrk="1" hangingPunct="1">
              <a:lnSpc>
                <a:spcPct val="150000"/>
              </a:lnSpc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Existing Transmission lines (66kV &amp; above) - 1,015.3 km</a:t>
            </a:r>
          </a:p>
          <a:p>
            <a:pPr marL="342900" lvl="1" indent="-342900" eaLnBrk="1" hangingPunct="1">
              <a:lnSpc>
                <a:spcPct val="150000"/>
              </a:lnSpc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Peak load demand (2014) – 333.41MW</a:t>
            </a:r>
          </a:p>
          <a:p>
            <a:pPr marL="514350" indent="-514350">
              <a:buClrTx/>
            </a:pP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A88393-F594-4237-938F-AEF4653AF11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 w="635">
                  <a:noFill/>
                </a:ln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 w="635">
                  <a:noFill/>
                </a:ln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Energy in Bhutan </a:t>
            </a:r>
            <a:endParaRPr kumimoji="0" lang="en-US" sz="2400" b="1" i="0" u="none" strike="noStrike" kern="1200" cap="none" spc="0" normalizeH="0" baseline="0" noProof="0" dirty="0">
              <a:ln w="635">
                <a:noFill/>
              </a:ln>
              <a:solidFill>
                <a:schemeClr val="bg1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8596" y="1428736"/>
            <a:ext cx="8358246" cy="5143536"/>
          </a:xfrm>
        </p:spPr>
        <p:txBody>
          <a:bodyPr/>
          <a:lstStyle/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Electricity for All initiative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Free 100 units of energy for the rural households 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Distribution of the subsidized improved cook stoves (13,500)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Distribution of subsidized improved heating stove (1600)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Distribution of subsidized solar home lighting system as a off-grid electrification (Approx. 3000) 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Distribution of subsidized biogas stoves (2600)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Involvement of the school dropouts (both men and women) in the O&amp;M of the off-grid and grid systems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Involvement of rural women and NGOs in the energy activities  </a:t>
            </a: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514350" indent="-514350" algn="just">
              <a:buClrTx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Tx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buClrTx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	</a:t>
            </a:r>
            <a:endParaRPr lang="en-US" sz="2400" b="1" dirty="0" smtClean="0">
              <a:solidFill>
                <a:schemeClr val="bg1"/>
              </a:solidFill>
              <a:latin typeface="Californian FB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A88393-F594-4237-938F-AEF4653AF112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357158" y="270932"/>
            <a:ext cx="8358246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Initiatives taken by the Government to improve the livelihoods of marginalized sections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8596" y="1428736"/>
            <a:ext cx="8358246" cy="5143536"/>
          </a:xfrm>
        </p:spPr>
        <p:txBody>
          <a:bodyPr/>
          <a:lstStyle/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Enhanced energy security and diversification 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Reduced GHG emission on a global scale through promotion of RE 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Improved Health and sanitation of the rural inhabitants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Improved fuel wood efficiency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Increased time for the housewives for their family and other household chores. 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Empowerment of women and gender equity, and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Improved income generation for the rural people</a:t>
            </a:r>
          </a:p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514350" indent="-514350" algn="just">
              <a:buClrTx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Tx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buClrTx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	</a:t>
            </a:r>
            <a:endParaRPr lang="en-US" sz="2400" b="1" dirty="0" smtClean="0">
              <a:solidFill>
                <a:schemeClr val="bg1"/>
              </a:solidFill>
              <a:latin typeface="Californian FB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A88393-F594-4237-938F-AEF4653AF112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357158" y="270932"/>
            <a:ext cx="8358246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Benefits of the Energy Projects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8596" y="1428736"/>
            <a:ext cx="8358246" cy="5143536"/>
          </a:xfrm>
        </p:spPr>
        <p:txBody>
          <a:bodyPr/>
          <a:lstStyle/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Difficult geographic terrains 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High cost of RE technologies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Lack of adequate financial resources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Limited technical expertise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Lack of time for rural women to participate in energy related trainings and activities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Limited market size or critical mass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Diffused/intermittent  RE resources vis-à-vis large hydro</a:t>
            </a:r>
          </a:p>
          <a:p>
            <a:pPr marL="514350" indent="-514350" algn="just">
              <a:buClrTx/>
              <a:buFont typeface="Courier New" pitchFamily="49" charset="0"/>
              <a:buChar char="o"/>
            </a:pPr>
            <a:endParaRPr lang="en-U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514350" indent="-514350" algn="just">
              <a:buClrTx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Tx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marL="514350" indent="-514350" algn="just">
              <a:buClrTx/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buClrTx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	</a:t>
            </a:r>
            <a:endParaRPr lang="en-US" sz="2400" b="1" dirty="0" smtClean="0">
              <a:solidFill>
                <a:schemeClr val="bg1"/>
              </a:solidFill>
              <a:latin typeface="Californian FB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A88393-F594-4237-938F-AEF4653AF112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323528" y="404664"/>
            <a:ext cx="835824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Challenges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Flow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8_Office Them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9_Office Them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oundry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2.xml><?xml version="1.0" encoding="utf-8"?>
<a:themeOverride xmlns:a="http://schemas.openxmlformats.org/drawingml/2006/main">
  <a:clrScheme name="Foundry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11684</TotalTime>
  <Words>551</Words>
  <Application>Microsoft Office PowerPoint</Application>
  <PresentationFormat>On-screen Show (4:3)</PresentationFormat>
  <Paragraphs>134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4_Flow</vt:lpstr>
      <vt:lpstr>8_Office Theme</vt:lpstr>
      <vt:lpstr>9_Office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 RESOURCES IN BHUTAN</dc:title>
  <dc:creator>user</dc:creator>
  <cp:lastModifiedBy>Damchu-DRE</cp:lastModifiedBy>
  <cp:revision>2345</cp:revision>
  <dcterms:created xsi:type="dcterms:W3CDTF">2004-04-05T08:13:54Z</dcterms:created>
  <dcterms:modified xsi:type="dcterms:W3CDTF">2015-12-01T03:40:41Z</dcterms:modified>
</cp:coreProperties>
</file>