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64" r:id="rId2"/>
    <p:sldMasterId id="2147483665" r:id="rId3"/>
    <p:sldMasterId id="2147483700" r:id="rId4"/>
  </p:sldMasterIdLst>
  <p:notesMasterIdLst>
    <p:notesMasterId r:id="rId26"/>
  </p:notesMasterIdLst>
  <p:handoutMasterIdLst>
    <p:handoutMasterId r:id="rId27"/>
  </p:handoutMasterIdLst>
  <p:sldIdLst>
    <p:sldId id="1344" r:id="rId5"/>
    <p:sldId id="1396" r:id="rId6"/>
    <p:sldId id="1349" r:id="rId7"/>
    <p:sldId id="1366" r:id="rId8"/>
    <p:sldId id="1395" r:id="rId9"/>
    <p:sldId id="1346" r:id="rId10"/>
    <p:sldId id="1352" r:id="rId11"/>
    <p:sldId id="1383" r:id="rId12"/>
    <p:sldId id="1386" r:id="rId13"/>
    <p:sldId id="1387" r:id="rId14"/>
    <p:sldId id="1388" r:id="rId15"/>
    <p:sldId id="1389" r:id="rId16"/>
    <p:sldId id="1390" r:id="rId17"/>
    <p:sldId id="1384" r:id="rId18"/>
    <p:sldId id="1391" r:id="rId19"/>
    <p:sldId id="1392" r:id="rId20"/>
    <p:sldId id="1394" r:id="rId21"/>
    <p:sldId id="1393" r:id="rId22"/>
    <p:sldId id="1371" r:id="rId23"/>
    <p:sldId id="1381" r:id="rId24"/>
    <p:sldId id="1226" r:id="rId2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75000"/>
      </a:spcBef>
      <a:spcAft>
        <a:spcPct val="0"/>
      </a:spcAft>
      <a:buClr>
        <a:srgbClr val="FFFFFF"/>
      </a:buClr>
      <a:buSzPct val="80000"/>
      <a:buFont typeface="Wingdings" pitchFamily="2" charset="2"/>
      <a:buChar char="§"/>
      <a:defRPr sz="1400" b="1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75000"/>
      </a:spcBef>
      <a:spcAft>
        <a:spcPct val="0"/>
      </a:spcAft>
      <a:buClr>
        <a:srgbClr val="FFFFFF"/>
      </a:buClr>
      <a:buSzPct val="80000"/>
      <a:buFont typeface="Wingdings" pitchFamily="2" charset="2"/>
      <a:buChar char="§"/>
      <a:defRPr sz="1400" b="1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75000"/>
      </a:spcBef>
      <a:spcAft>
        <a:spcPct val="0"/>
      </a:spcAft>
      <a:buClr>
        <a:srgbClr val="FFFFFF"/>
      </a:buClr>
      <a:buSzPct val="80000"/>
      <a:buFont typeface="Wingdings" pitchFamily="2" charset="2"/>
      <a:buChar char="§"/>
      <a:defRPr sz="1400" b="1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75000"/>
      </a:spcBef>
      <a:spcAft>
        <a:spcPct val="0"/>
      </a:spcAft>
      <a:buClr>
        <a:srgbClr val="FFFFFF"/>
      </a:buClr>
      <a:buSzPct val="80000"/>
      <a:buFont typeface="Wingdings" pitchFamily="2" charset="2"/>
      <a:buChar char="§"/>
      <a:defRPr sz="1400" b="1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75000"/>
      </a:spcBef>
      <a:spcAft>
        <a:spcPct val="0"/>
      </a:spcAft>
      <a:buClr>
        <a:srgbClr val="FFFFFF"/>
      </a:buClr>
      <a:buSzPct val="80000"/>
      <a:buFont typeface="Wingdings" pitchFamily="2" charset="2"/>
      <a:buChar char="§"/>
      <a:defRPr sz="1400" b="1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rgbClr val="000066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9900FF"/>
    <a:srgbClr val="000099"/>
    <a:srgbClr val="FFCCCC"/>
    <a:srgbClr val="003300"/>
    <a:srgbClr val="B31D48"/>
    <a:srgbClr val="0000FF"/>
    <a:srgbClr val="000066"/>
    <a:srgbClr val="660066"/>
    <a:srgbClr val="99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07" autoAdjust="0"/>
    <p:restoredTop sz="96127" autoAdjust="0"/>
  </p:normalViewPr>
  <p:slideViewPr>
    <p:cSldViewPr>
      <p:cViewPr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216"/>
    </p:cViewPr>
  </p:sorterViewPr>
  <p:notesViewPr>
    <p:cSldViewPr>
      <p:cViewPr varScale="1">
        <p:scale>
          <a:sx n="55" d="100"/>
          <a:sy n="55" d="100"/>
        </p:scale>
        <p:origin x="-2880" y="-90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Other\eco.rev.pie%20chart-14-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Total: 26,112;</a:t>
            </a:r>
            <a:r>
              <a:rPr lang="en-US" sz="1800" baseline="0" dirty="0" smtClean="0"/>
              <a:t> Unit: </a:t>
            </a:r>
            <a:r>
              <a:rPr lang="en-US" sz="1800" baseline="0" dirty="0" err="1" smtClean="0"/>
              <a:t>1,000TOE</a:t>
            </a:r>
            <a:endParaRPr lang="en-US" sz="1800" dirty="0"/>
          </a:p>
        </c:rich>
      </c:tx>
      <c:layout>
        <c:manualLayout>
          <c:xMode val="edge"/>
          <c:yMode val="edge"/>
          <c:x val="6.4250000000000029E-2"/>
          <c:y val="3.125E-2"/>
        </c:manualLayout>
      </c:layout>
    </c:title>
    <c:view3D>
      <c:rotX val="30"/>
      <c:rotY val="132"/>
      <c:perspective val="10"/>
    </c:view3D>
    <c:plotArea>
      <c:layout>
        <c:manualLayout>
          <c:layoutTarget val="inner"/>
          <c:xMode val="edge"/>
          <c:yMode val="edge"/>
          <c:x val="0.1"/>
          <c:y val="0.16889640748031504"/>
          <c:w val="0.77500000000000024"/>
          <c:h val="0.6629884350393705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spPr>
              <a:solidFill>
                <a:srgbClr val="B31D48"/>
              </a:solidFill>
            </c:spPr>
          </c:dPt>
          <c:dPt>
            <c:idx val="1"/>
            <c:spPr>
              <a:solidFill>
                <a:srgbClr val="000099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Pt>
            <c:idx val="4"/>
            <c:spPr>
              <a:solidFill>
                <a:srgbClr val="0070C0"/>
              </a:solidFill>
            </c:spPr>
          </c:dPt>
          <c:dLbls>
            <c:dLbl>
              <c:idx val="0"/>
              <c:layout>
                <c:manualLayout>
                  <c:x val="8.1250000000000003E-2"/>
                  <c:y val="-1.5625246062992124E-2"/>
                </c:manualLayout>
              </c:layout>
              <c:dLblPos val="outEnd"/>
              <c:showVal val="1"/>
              <c:showCatName val="1"/>
            </c:dLbl>
            <c:dLbl>
              <c:idx val="1"/>
              <c:layout>
                <c:manualLayout>
                  <c:x val="4.5786265899454892E-2"/>
                  <c:y val="8.9078824824316324E-2"/>
                </c:manualLayout>
              </c:layout>
              <c:dLblPos val="outEnd"/>
              <c:showVal val="1"/>
              <c:showCatName val="1"/>
            </c:dLbl>
            <c:dLbl>
              <c:idx val="2"/>
              <c:layout>
                <c:manualLayout>
                  <c:x val="-7.2115384615384609E-2"/>
                  <c:y val="6.2298492930319221E-2"/>
                </c:manualLayout>
              </c:layout>
              <c:dLblPos val="outEnd"/>
              <c:showVal val="1"/>
              <c:showCatName val="1"/>
            </c:dLbl>
            <c:dLbl>
              <c:idx val="3"/>
              <c:layout>
                <c:manualLayout>
                  <c:x val="5.288461538461544E-3"/>
                  <c:y val="-8.6827956989247362E-2"/>
                </c:manualLayout>
              </c:layout>
              <c:dLblPos val="outEnd"/>
              <c:showVal val="1"/>
              <c:showCatName val="1"/>
            </c:dLbl>
            <c:dLbl>
              <c:idx val="4"/>
              <c:layout>
                <c:manualLayout>
                  <c:x val="0"/>
                  <c:y val="-0.14516129032258071"/>
                </c:manualLayout>
              </c:layout>
              <c:dLblPos val="outEnd"/>
              <c:showVal val="1"/>
              <c:showCatName val="1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Val val="1"/>
            <c:showCatName val="1"/>
            <c:showLeaderLines val="1"/>
          </c:dLbls>
          <c:cat>
            <c:strRef>
              <c:f>Sheet1!$A$2:$A$6</c:f>
              <c:strCache>
                <c:ptCount val="5"/>
                <c:pt idx="0">
                  <c:v>Commercial</c:v>
                </c:pt>
                <c:pt idx="1">
                  <c:v>Agriculture</c:v>
                </c:pt>
                <c:pt idx="2">
                  <c:v>Transport</c:v>
                </c:pt>
                <c:pt idx="3">
                  <c:v>Industry</c:v>
                </c:pt>
                <c:pt idx="4">
                  <c:v>Residential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4.7870710784313729E-2</c:v>
                </c:pt>
                <c:pt idx="1">
                  <c:v>5.3347120098039214E-2</c:v>
                </c:pt>
                <c:pt idx="2">
                  <c:v>0.11527267156862751</c:v>
                </c:pt>
                <c:pt idx="3">
                  <c:v>0.47813265931372551</c:v>
                </c:pt>
                <c:pt idx="4">
                  <c:v>0.30537683823529432</c:v>
                </c:pt>
              </c:numCache>
            </c:numRef>
          </c:val>
        </c:ser>
      </c:pie3DChart>
    </c:plotArea>
    <c:plotVisOnly val="1"/>
  </c:chart>
  <c:spPr>
    <a:gradFill flip="none" rotWithShape="1"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10800000" scaled="1"/>
      <a:tileRect/>
    </a:gradFill>
    <a:effectLst>
      <a:innerShdw blurRad="63500" dist="50800" dir="18900000">
        <a:prstClr val="black">
          <a:alpha val="50000"/>
        </a:prstClr>
      </a:innerShdw>
    </a:effectLst>
  </c:spPr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0"/>
  <c:chart>
    <c:title>
      <c:tx>
        <c:rich>
          <a:bodyPr/>
          <a:lstStyle/>
          <a:p>
            <a:pPr>
              <a:defRPr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Generation Capacity</a:t>
            </a:r>
          </a:p>
          <a:p>
            <a:pPr>
              <a:defRPr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(By Fuel Type) </a:t>
            </a:r>
          </a:p>
        </c:rich>
      </c:tx>
      <c:layout>
        <c:manualLayout>
          <c:xMode val="edge"/>
          <c:yMode val="edge"/>
          <c:x val="0.35847030635248822"/>
          <c:y val="1.8659088984844637E-2"/>
        </c:manualLayout>
      </c:layout>
      <c:overlay val="1"/>
    </c:title>
    <c:view3D>
      <c:rotX val="30"/>
      <c:rotY val="306"/>
      <c:perspective val="30"/>
    </c:view3D>
    <c:plotArea>
      <c:layout>
        <c:manualLayout>
          <c:layoutTarget val="inner"/>
          <c:xMode val="edge"/>
          <c:yMode val="edge"/>
          <c:x val="0.26967095895495474"/>
          <c:y val="0.35534311235289145"/>
          <c:w val="0.49438586321817768"/>
          <c:h val="0.54794005588011174"/>
        </c:manualLayout>
      </c:layout>
      <c:pie3DChart>
        <c:varyColors val="1"/>
        <c:ser>
          <c:idx val="0"/>
          <c:order val="0"/>
          <c:explosion val="4"/>
          <c:dPt>
            <c:idx val="0"/>
            <c:spPr>
              <a:solidFill>
                <a:srgbClr val="002060"/>
              </a:solidFill>
            </c:spPr>
          </c:dPt>
          <c:dPt>
            <c:idx val="1"/>
            <c:spPr>
              <a:solidFill>
                <a:srgbClr val="00B0F0"/>
              </a:solidFill>
            </c:spPr>
          </c:dPt>
          <c:dPt>
            <c:idx val="2"/>
            <c:spPr>
              <a:solidFill>
                <a:srgbClr val="006600"/>
              </a:solidFill>
            </c:spPr>
          </c:dPt>
          <c:dPt>
            <c:idx val="3"/>
            <c:spPr>
              <a:solidFill>
                <a:schemeClr val="accent2"/>
              </a:solidFill>
            </c:spPr>
          </c:dPt>
          <c:dPt>
            <c:idx val="4"/>
            <c:spPr>
              <a:solidFill>
                <a:srgbClr val="9900FF"/>
              </a:solidFill>
            </c:spPr>
          </c:dPt>
          <c:dPt>
            <c:idx val="5"/>
            <c:spPr>
              <a:solidFill>
                <a:srgbClr val="003300"/>
              </a:solidFill>
            </c:spPr>
          </c:dPt>
          <c:dLbls>
            <c:dLbl>
              <c:idx val="0"/>
              <c:layout>
                <c:manualLayout>
                  <c:x val="-0.22944608486439833"/>
                  <c:y val="1.1398409757603898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Diesel</a:t>
                    </a:r>
                  </a:p>
                  <a:p>
                    <a:pPr>
                      <a:defRPr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8%</a:t>
                    </a:r>
                    <a:endParaRPr lang="en-US" sz="1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0871319167295869"/>
                  <c:y val="-3.6695714476711772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Power Import</a:t>
                    </a:r>
                  </a:p>
                  <a:p>
                    <a:pPr>
                      <a:defRPr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5%</a:t>
                    </a:r>
                    <a:endParaRPr lang="en-US" sz="1600" b="1" dirty="0">
                      <a:solidFill>
                        <a:srgbClr val="00B0F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002142882824579"/>
                  <c:y val="-4.9524259263703171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Coal</a:t>
                    </a:r>
                  </a:p>
                  <a:p>
                    <a:pPr>
                      <a:defRPr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2%</a:t>
                    </a:r>
                    <a:endParaRPr lang="en-US" sz="16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24690015310586547"/>
                  <c:y val="1.665238536359433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B31D48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>
                        <a:solidFill>
                          <a:srgbClr val="B31D48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Hydro</a:t>
                    </a:r>
                  </a:p>
                  <a:p>
                    <a:pPr>
                      <a:defRPr>
                        <a:solidFill>
                          <a:srgbClr val="B31D48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 smtClean="0">
                        <a:solidFill>
                          <a:srgbClr val="B31D48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2%</a:t>
                    </a:r>
                    <a:endParaRPr lang="en-US" sz="1600" b="1" dirty="0">
                      <a:solidFill>
                        <a:srgbClr val="B31D48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3600174978127732E-2"/>
                  <c:y val="-3.1976223560290416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9900FF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>
                        <a:solidFill>
                          <a:srgbClr val="99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Natural </a:t>
                    </a:r>
                    <a:r>
                      <a:rPr lang="en-US" sz="1600" b="1" dirty="0" smtClean="0">
                        <a:solidFill>
                          <a:srgbClr val="99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Gas</a:t>
                    </a:r>
                    <a:endParaRPr lang="en-US" sz="1600" b="1" dirty="0">
                      <a:solidFill>
                        <a:srgbClr val="9900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>
                      <a:defRPr>
                        <a:solidFill>
                          <a:srgbClr val="9900FF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 smtClean="0">
                        <a:solidFill>
                          <a:srgbClr val="99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62%</a:t>
                    </a:r>
                    <a:endParaRPr lang="en-US" sz="1600" b="1" dirty="0">
                      <a:solidFill>
                        <a:srgbClr val="9900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6044295832884541E-2"/>
                  <c:y val="6.466208780849203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Furnace </a:t>
                    </a:r>
                    <a:r>
                      <a:rPr lang="en-US" sz="16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Oil </a:t>
                    </a:r>
                  </a:p>
                  <a:p>
                    <a:pPr>
                      <a:defRPr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21%</a:t>
                    </a:r>
                    <a:endParaRPr lang="en-US" sz="1600" b="1" dirty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Sheet1!$B$8:$B$13</c:f>
              <c:strCache>
                <c:ptCount val="6"/>
                <c:pt idx="0">
                  <c:v>Diesel</c:v>
                </c:pt>
                <c:pt idx="1">
                  <c:v>Power Import</c:v>
                </c:pt>
                <c:pt idx="2">
                  <c:v>Coal</c:v>
                </c:pt>
                <c:pt idx="3">
                  <c:v>Hydro</c:v>
                </c:pt>
                <c:pt idx="4">
                  <c:v>Natural Gas</c:v>
                </c:pt>
                <c:pt idx="5">
                  <c:v>Furnace Oil</c:v>
                </c:pt>
              </c:strCache>
            </c:strRef>
          </c:cat>
          <c:val>
            <c:numRef>
              <c:f>Sheet1!$C$8:$C$13</c:f>
              <c:numCache>
                <c:formatCode>0.00%</c:formatCode>
                <c:ptCount val="6"/>
                <c:pt idx="0">
                  <c:v>8.4000000000000227E-2</c:v>
                </c:pt>
                <c:pt idx="1">
                  <c:v>5.0900000000000112E-2</c:v>
                </c:pt>
                <c:pt idx="2">
                  <c:v>2.0400000000000012E-2</c:v>
                </c:pt>
                <c:pt idx="3">
                  <c:v>2.3400000000000011E-2</c:v>
                </c:pt>
                <c:pt idx="4">
                  <c:v>0.6126000000000098</c:v>
                </c:pt>
                <c:pt idx="5">
                  <c:v>0.20870000000000041</c:v>
                </c:pt>
              </c:numCache>
            </c:numRef>
          </c:val>
        </c:ser>
      </c:pie3DChart>
    </c:plotArea>
    <c:legend>
      <c:legendPos val="b"/>
      <c:layout>
        <c:manualLayout>
          <c:xMode val="edge"/>
          <c:yMode val="edge"/>
          <c:x val="8.5301837270341206E-4"/>
          <c:y val="0.8839910452369949"/>
          <c:w val="0.97398813429571351"/>
          <c:h val="0.10620503319438011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gradFill flip="none" rotWithShape="1"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13500000" scaled="1"/>
      <a:tileRect/>
    </a:gradFill>
    <a:scene3d>
      <a:camera prst="orthographicFront"/>
      <a:lightRig rig="threePt" dir="t"/>
    </a:scene3d>
    <a:sp3d>
      <a:bevelT prst="relaxedInset"/>
    </a:sp3d>
  </c:spPr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6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8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285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8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6" y="883285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fld id="{D033DE00-495A-4DBC-ACA9-A9A2842D9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8749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9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9787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6" y="4416426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9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fld id="{0ABE77D0-6F04-4BCF-B61E-AD6DBE917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78426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13A33-AEA9-4226-890A-CCAF49C3DAF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34D6E1-1025-4954-AF28-42E3C3248FC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 smtClean="0"/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2443" y="5163056"/>
            <a:ext cx="6182784" cy="489029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709613" algn="l"/>
                <a:tab pos="1419225" algn="l"/>
                <a:tab pos="2130425" algn="l"/>
                <a:tab pos="2840038" algn="l"/>
                <a:tab pos="3551238" algn="l"/>
                <a:tab pos="4260850" algn="l"/>
                <a:tab pos="4972050" algn="l"/>
                <a:tab pos="5681663" algn="l"/>
              </a:tabLst>
            </a:pPr>
            <a:endParaRPr lang="en-US" sz="2000" dirty="0" smtClean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34D6E1-1025-4954-AF28-42E3C3248FC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dirty="0" smtClean="0"/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2443" y="5163056"/>
            <a:ext cx="6182784" cy="489029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709613" algn="l"/>
                <a:tab pos="1419225" algn="l"/>
                <a:tab pos="2130425" algn="l"/>
                <a:tab pos="2840038" algn="l"/>
                <a:tab pos="3551238" algn="l"/>
                <a:tab pos="4260850" algn="l"/>
                <a:tab pos="4972050" algn="l"/>
                <a:tab pos="5681663" algn="l"/>
              </a:tabLst>
            </a:pPr>
            <a:endParaRPr lang="en-US" sz="2000" dirty="0" smtClean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34D6E1-1025-4954-AF28-42E3C3248FC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 smtClean="0"/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2443" y="5163056"/>
            <a:ext cx="6182784" cy="489029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709613" algn="l"/>
                <a:tab pos="1419225" algn="l"/>
                <a:tab pos="2130425" algn="l"/>
                <a:tab pos="2840038" algn="l"/>
                <a:tab pos="3551238" algn="l"/>
                <a:tab pos="4260850" algn="l"/>
                <a:tab pos="4972050" algn="l"/>
                <a:tab pos="5681663" algn="l"/>
              </a:tabLst>
            </a:pPr>
            <a:endParaRPr lang="en-US" sz="2000" dirty="0" smtClean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34D6E1-1025-4954-AF28-42E3C3248FC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dirty="0" smtClean="0"/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2443" y="5163056"/>
            <a:ext cx="6182784" cy="489029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709613" algn="l"/>
                <a:tab pos="1419225" algn="l"/>
                <a:tab pos="2130425" algn="l"/>
                <a:tab pos="2840038" algn="l"/>
                <a:tab pos="3551238" algn="l"/>
                <a:tab pos="4260850" algn="l"/>
                <a:tab pos="4972050" algn="l"/>
                <a:tab pos="5681663" algn="l"/>
              </a:tabLst>
            </a:pPr>
            <a:endParaRPr lang="en-US" sz="2000" dirty="0" smtClean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6"/>
          <p:cNvSpPr txBox="1">
            <a:spLocks noGrp="1"/>
          </p:cNvSpPr>
          <p:nvPr/>
        </p:nvSpPr>
        <p:spPr bwMode="auto">
          <a:xfrm>
            <a:off x="3970941" y="8831583"/>
            <a:ext cx="3037840" cy="46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6" rIns="93172" bIns="46586" anchor="b"/>
          <a:lstStyle/>
          <a:p>
            <a:pPr algn="r" defTabSz="881063"/>
            <a:fld id="{89B22E9A-74B4-4E2C-A4D3-D427BF1C06B2}" type="slidenum">
              <a:rPr lang="en-US" sz="1300">
                <a:latin typeface="Calibri" pitchFamily="34" charset="0"/>
              </a:rPr>
              <a:pPr algn="r" defTabSz="881063"/>
              <a:t>7</a:t>
            </a:fld>
            <a:endParaRPr lang="en-US" sz="1300" dirty="0">
              <a:latin typeface="Calibri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1100" y="698500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4" name="Rectangle 3"/>
          <p:cNvSpPr>
            <a:spLocks noGrp="1"/>
          </p:cNvSpPr>
          <p:nvPr>
            <p:ph type="body" idx="1"/>
          </p:nvPr>
        </p:nvSpPr>
        <p:spPr bwMode="auto">
          <a:xfrm>
            <a:off x="702667" y="4417407"/>
            <a:ext cx="5605075" cy="4180153"/>
          </a:xfrm>
          <a:noFill/>
        </p:spPr>
        <p:txBody>
          <a:bodyPr wrap="square" lIns="93172" tIns="46586" rIns="93172" bIns="46586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0A4E94-83AD-4ECD-8F70-3AB8FDE47CFF}" type="slidenum">
              <a:rPr lang="de-DE" smtClean="0"/>
              <a:pPr/>
              <a:t>17</a:t>
            </a:fld>
            <a:endParaRPr lang="de-DE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BE77D0-6F04-4BCF-B61E-AD6DBE917B7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8500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4720" y="4415790"/>
            <a:ext cx="5140960" cy="4183380"/>
          </a:xfrm>
          <a:noFill/>
        </p:spPr>
        <p:txBody>
          <a:bodyPr wrap="square" lIns="91435" tIns="45717" rIns="91435" bIns="45717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E0ACA-C424-4A1F-B902-332CE4999B55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F99F7-C80A-4C45-BE15-A1E0EC0F84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AAF3F-522A-4600-9BBD-4AA719BFA569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82B82-7E8F-4472-844C-6D9D9708B6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B5908-4509-4FA2-8B23-CA6D66A3F34C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D58F1-FEDF-4F59-9C25-13803424DE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92495-E8C0-4CEF-8285-5A249A6A5104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05481-62E6-4AA7-BAF9-8F4A00806F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92C-121D-4B06-958B-C3990096C8D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FEC12A-5C34-4B6A-AB99-B4622A5AF91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C4E59-5355-4688-A194-81D348144D9C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D6F18-B740-4CD4-AB2A-147C8C4E7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F233C-3F38-47D2-A35F-0B8EE061982C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D51B-F385-48C5-8050-9F4760898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56C25-5B5D-4E30-B036-0E4325CADA3C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C3BD4-9D6A-433D-AF32-756491256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D5C64-F98B-432F-AFF7-03D3C3AD6A9B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229D8-B790-4C90-81E3-CB809BAD9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DF8DC-C16A-4CDA-A92B-803FE049E87B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3BCCC-F8B7-4127-BD0A-A4B2093FA9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A8D6C-1D5E-484F-8D9E-A29F84852AAB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A7548-0AA6-4EB1-922D-34C0062077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C8C43-4782-4919-8B7D-8298D5605338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D9794-0197-4667-B049-AAD646CCA5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EDFFB-3108-4C40-A192-37EB67C5DE7E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B4EBA-B011-4A3F-8851-EF5366AE2C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66FF2-DD12-4BCD-9C6B-6E41428BC523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8811A-95E2-4341-88D0-A118FB7E0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B052C-3F73-4C47-8552-DEC196CBBFE7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5B311-E5EA-45AB-8A16-EC79ED0320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83656-CBBB-4EA2-81F4-D7498A45E9FA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9C5BE-7038-4FB3-8B0E-A1F106AABB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02DB8-9CE4-4AD0-B514-4B920B2355AD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9E215-CB92-434E-B175-4434DBC301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AAE32-D5F1-445B-BA6E-15E3D8BA379B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01974-0252-430C-9A1A-30A02E94B3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3F44E-3131-48B1-BDD7-E11A0B9C1962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AF646-5B8E-4022-9182-CC1AB6B765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4C251-29FA-4258-B561-6FC801A376BA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5E6C0-5C84-4A66-A9E3-231C3E7167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02176-95CC-4396-A895-08BCB87E7806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CC45D-9D5E-4B4D-B8B4-023DCB9B9C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4DA27-587B-4350-919C-74B7275CFA7B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EC296-B97D-42A6-9192-9EC090640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1DCE0-E52B-4B16-94BF-BC1826A7EF68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DFB78-4565-4C88-B1A7-26F121936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1FC20-A336-42F3-8EED-85E29CC29D76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EAA89-F9C6-4BCE-881E-316211187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C1594-4124-409D-BE98-23AAAC052A61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821AD-FD8F-4E05-8F5C-91C8167225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5101F-3C9F-4799-9796-970CD11B5FF8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29323-06D6-4D59-B8F8-DEEF212E2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A7B8F-67E3-4D41-BF17-65DE4A9B1638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7258E-4F8F-4B1A-A1F2-9E7BAC4D1C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B69DA-2E02-430C-9A7C-AA2A4B183306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34295-D50D-4ECB-889F-7FB3BB4EF1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E1096-E263-4EA3-85C8-F186711940FA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9E423-2ABA-4BE8-B445-AC648C9D44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F0A8E-2EBA-4AB3-BAE1-D6D5D2626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5EF62-C7CB-4249-AD54-34759EAC1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B85BD-6EE9-485E-8A34-E7D1735D1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17598-2B5F-46C7-865A-94B14518F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220FA-9493-4B85-90E5-C7B0497812B5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83424-3F48-4D09-933F-E9F992361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32229-339F-463C-B7EF-E50CE2FE5E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AFF8F-A0C8-4D3B-A63A-3F837224D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21E47-4AF1-4FC8-A222-10B934B1E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B8EC2-2FA7-4DF1-88AE-AFBBDDD949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D5BF4-62DE-4DB7-8295-C6C7A3B51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C0348-1B34-42E1-BEC2-99BF4F52E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09909-FA3E-408E-9439-ECC74F0F4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E963F-103B-4AFD-A7BD-94D9F2E48D2A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3480A-3AC1-4E0D-B7F1-8A4DABFBFD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9CDC6-3000-43C6-A4CE-82F44AD9D8F1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5F681-9E4F-4F6B-A102-6BC337792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286656"/>
            <a:ext cx="685800" cy="7096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69273-7A19-4697-A25B-E02BB8CC9C64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20740-0B89-4888-80BC-8061465BFB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7EC82-0292-4117-A6F8-B5C6767FDFE2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AF781-95EA-432E-838E-99444B8FF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FFA54-E57A-4434-B821-BB953E576E68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CE2C5-B7CD-4931-B388-1A590E2286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10" descr="BangladeshGov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33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F0D030BC-355B-4C50-A992-D0CD7C1E7BF4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3133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33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70CE753E-F625-47C8-9ECB-B61AFB6E1A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03" name="Text Box 7"/>
          <p:cNvSpPr txBox="1">
            <a:spLocks noChangeArrowheads="1"/>
          </p:cNvSpPr>
          <p:nvPr userDrawn="1"/>
        </p:nvSpPr>
        <p:spPr bwMode="auto">
          <a:xfrm>
            <a:off x="0" y="6553200"/>
            <a:ext cx="9144000" cy="369332"/>
          </a:xfrm>
          <a:prstGeom prst="rect">
            <a:avLst/>
          </a:prstGeom>
          <a:solidFill>
            <a:srgbClr val="7030A0"/>
          </a:solidFill>
          <a:ln w="76200" cmpd="tri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4" name="Line 8"/>
          <p:cNvSpPr>
            <a:spLocks noChangeShapeType="1"/>
          </p:cNvSpPr>
          <p:nvPr userDrawn="1"/>
        </p:nvSpPr>
        <p:spPr bwMode="auto">
          <a:xfrm>
            <a:off x="0" y="1066800"/>
            <a:ext cx="9144000" cy="0"/>
          </a:xfrm>
          <a:prstGeom prst="line">
            <a:avLst/>
          </a:prstGeom>
          <a:noFill/>
          <a:ln w="38100">
            <a:solidFill>
              <a:srgbClr val="99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000"/>
          </a:p>
        </p:txBody>
      </p:sp>
      <p:sp>
        <p:nvSpPr>
          <p:cNvPr id="13" name="Text Box 7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215444"/>
          </a:xfrm>
          <a:prstGeom prst="rect">
            <a:avLst/>
          </a:prstGeom>
          <a:solidFill>
            <a:srgbClr val="000099"/>
          </a:solidFill>
          <a:ln w="76200" cmpd="tri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46" r:id="rId13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61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33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15B1E0BF-8E33-4F90-849C-E6B89E53595C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3133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33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A9A2571D-0262-4BA2-A79A-979FC7921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84327" name="Text Box 7"/>
          <p:cNvSpPr txBox="1">
            <a:spLocks noChangeArrowheads="1"/>
          </p:cNvSpPr>
          <p:nvPr userDrawn="1"/>
        </p:nvSpPr>
        <p:spPr bwMode="auto">
          <a:xfrm>
            <a:off x="0" y="6491288"/>
            <a:ext cx="9144000" cy="366712"/>
          </a:xfrm>
          <a:prstGeom prst="rect">
            <a:avLst/>
          </a:prstGeom>
          <a:solidFill>
            <a:srgbClr val="99CCFF"/>
          </a:soli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328" name="Line 8"/>
          <p:cNvSpPr>
            <a:spLocks noChangeShapeType="1"/>
          </p:cNvSpPr>
          <p:nvPr userDrawn="1"/>
        </p:nvSpPr>
        <p:spPr bwMode="auto">
          <a:xfrm>
            <a:off x="0" y="1066800"/>
            <a:ext cx="9144000" cy="0"/>
          </a:xfrm>
          <a:prstGeom prst="line">
            <a:avLst/>
          </a:prstGeom>
          <a:noFill/>
          <a:ln w="38100">
            <a:solidFill>
              <a:srgbClr val="6699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000"/>
          </a:p>
        </p:txBody>
      </p:sp>
      <p:sp>
        <p:nvSpPr>
          <p:cNvPr id="184329" name="Text Box 9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366713"/>
          </a:xfrm>
          <a:prstGeom prst="rect">
            <a:avLst/>
          </a:prstGeom>
          <a:solidFill>
            <a:srgbClr val="99CCFF"/>
          </a:soli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82" name="Picture 10" descr="BangladeshGovt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1" name="Line 11"/>
          <p:cNvSpPr>
            <a:spLocks noChangeShapeType="1"/>
          </p:cNvSpPr>
          <p:nvPr userDrawn="1"/>
        </p:nvSpPr>
        <p:spPr bwMode="auto">
          <a:xfrm>
            <a:off x="0" y="5791200"/>
            <a:ext cx="9144000" cy="0"/>
          </a:xfrm>
          <a:prstGeom prst="line">
            <a:avLst/>
          </a:prstGeom>
          <a:noFill/>
          <a:ln w="38100">
            <a:solidFill>
              <a:srgbClr val="6699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61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33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B29F7E0-07DF-49C1-9BD2-3EFFD3A8FAB8}" type="datetime1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3133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33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AD862614-45B7-4EAE-90EC-81F7AC3D0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87399" name="Text Box 7"/>
          <p:cNvSpPr txBox="1">
            <a:spLocks noChangeArrowheads="1"/>
          </p:cNvSpPr>
          <p:nvPr userDrawn="1"/>
        </p:nvSpPr>
        <p:spPr bwMode="auto">
          <a:xfrm>
            <a:off x="0" y="6491288"/>
            <a:ext cx="9144000" cy="366712"/>
          </a:xfrm>
          <a:prstGeom prst="rect">
            <a:avLst/>
          </a:prstGeom>
          <a:solidFill>
            <a:srgbClr val="99CCFF"/>
          </a:soli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7400" name="Line 8"/>
          <p:cNvSpPr>
            <a:spLocks noChangeShapeType="1"/>
          </p:cNvSpPr>
          <p:nvPr userDrawn="1"/>
        </p:nvSpPr>
        <p:spPr bwMode="auto">
          <a:xfrm>
            <a:off x="0" y="1066800"/>
            <a:ext cx="9144000" cy="0"/>
          </a:xfrm>
          <a:prstGeom prst="line">
            <a:avLst/>
          </a:prstGeom>
          <a:noFill/>
          <a:ln w="38100">
            <a:solidFill>
              <a:srgbClr val="6699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000"/>
          </a:p>
        </p:txBody>
      </p:sp>
      <p:sp>
        <p:nvSpPr>
          <p:cNvPr id="187401" name="Text Box 9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366713"/>
          </a:xfrm>
          <a:prstGeom prst="rect">
            <a:avLst/>
          </a:prstGeom>
          <a:solidFill>
            <a:srgbClr val="99CCFF"/>
          </a:soli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" name="Picture 10" descr="BangladeshGovt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61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84122587-D4D9-40CA-ABB2-AF97B37BC23C}" type="datetimeFigureOut">
              <a:rPr lang="en-US"/>
              <a:pPr>
                <a:defRPr/>
              </a:pPr>
              <a:t>11/29/2015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3C1E02D6-B400-4526-AF56-451BEE94C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10" descr="BangladeshGovt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6200" y="381000"/>
            <a:ext cx="6858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3018" y="3810000"/>
            <a:ext cx="1544782" cy="114300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600200" y="5181600"/>
            <a:ext cx="5943600" cy="1171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300"/>
              </a:spcBef>
              <a:buNone/>
            </a:pPr>
            <a:r>
              <a:rPr lang="en-US" sz="2800" b="1" dirty="0" smtClean="0">
                <a:solidFill>
                  <a:srgbClr val="000099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Md. </a:t>
            </a:r>
            <a:r>
              <a:rPr lang="en-US" sz="2800" b="1" dirty="0" err="1" smtClean="0">
                <a:solidFill>
                  <a:srgbClr val="000099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Abdur</a:t>
            </a:r>
            <a:r>
              <a:rPr lang="en-US" sz="2800" b="1" dirty="0" smtClean="0">
                <a:solidFill>
                  <a:srgbClr val="000099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Rouf</a:t>
            </a:r>
            <a:r>
              <a:rPr lang="en-US" sz="2800" b="1" dirty="0" smtClean="0">
                <a:solidFill>
                  <a:srgbClr val="000099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Miah</a:t>
            </a:r>
            <a:endParaRPr lang="en-US" sz="2800" b="1" dirty="0" smtClean="0">
              <a:solidFill>
                <a:srgbClr val="000099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30000"/>
              </a:lnSpc>
              <a:spcBef>
                <a:spcPts val="300"/>
              </a:spcBef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Director , Power Cell,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MPEMR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304800"/>
            <a:ext cx="777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4000" dirty="0" smtClean="0">
                <a:solidFill>
                  <a:srgbClr val="0000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Country Presentation: </a:t>
            </a:r>
            <a:r>
              <a:rPr lang="en-US" sz="4000" b="1" dirty="0" smtClean="0">
                <a:solidFill>
                  <a:srgbClr val="0000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Bangladesh</a:t>
            </a:r>
            <a:endParaRPr lang="en-US" sz="4000" b="1" dirty="0">
              <a:solidFill>
                <a:srgbClr val="0000FF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1472625"/>
            <a:ext cx="6934200" cy="1865126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0"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63500"/>
            <a:bevelB w="31750"/>
          </a:sp3d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660066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SAARC Workshop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rgbClr val="660066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1-2 December 2015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660066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Male, Maldives</a:t>
            </a:r>
            <a:endParaRPr lang="en-US" sz="3200" b="1" dirty="0">
              <a:solidFill>
                <a:srgbClr val="660066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62000" y="297359"/>
            <a:ext cx="8229600" cy="769441"/>
          </a:xfrm>
          <a:noFill/>
        </p:spPr>
        <p:txBody>
          <a:bodyPr wrap="square">
            <a:spAutoFit/>
          </a:bodyPr>
          <a:lstStyle/>
          <a:p>
            <a:pPr marL="342900" indent="-342900" algn="ctr" eaLnBrk="1" hangingPunct="1">
              <a:spcBef>
                <a:spcPts val="0"/>
              </a:spcBef>
              <a:buClr>
                <a:srgbClr val="FFFFFF"/>
              </a:buClr>
              <a:buSzPct val="80000"/>
              <a:defRPr/>
            </a:pPr>
            <a:r>
              <a:rPr lang="en-US" sz="4400" b="1" kern="12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ea typeface="+mn-ea"/>
                <a:cs typeface="Times New Roman" pitchFamily="18" charset="0"/>
              </a:rPr>
              <a:t>Rural Electrification: Future Plan</a:t>
            </a:r>
          </a:p>
        </p:txBody>
      </p:sp>
      <p:graphicFrame>
        <p:nvGraphicFramePr>
          <p:cNvPr id="5" name="Group 1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61961360"/>
              </p:ext>
            </p:extLst>
          </p:nvPr>
        </p:nvGraphicFramePr>
        <p:xfrm>
          <a:off x="685800" y="1447800"/>
          <a:ext cx="7924800" cy="4901349"/>
        </p:xfrm>
        <a:graphic>
          <a:graphicData uri="http://schemas.openxmlformats.org/drawingml/2006/table">
            <a:tbl>
              <a:tblPr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tblPr>
              <a:tblGrid>
                <a:gridCol w="4457701"/>
                <a:gridCol w="1714499"/>
                <a:gridCol w="17526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9900FF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Parameters</a:t>
                      </a: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9900FF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2015</a:t>
                      </a:r>
                      <a:endParaRPr lang="bn-IN" sz="2200" b="1" u="none" kern="1200" dirty="0" smtClean="0">
                        <a:solidFill>
                          <a:srgbClr val="9900FF"/>
                        </a:solidFill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bn-IN" sz="2200" b="1" u="none" kern="1200" dirty="0" smtClean="0">
                          <a:solidFill>
                            <a:srgbClr val="9900FF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(</a:t>
                      </a:r>
                      <a:r>
                        <a:rPr lang="en-US" sz="2200" b="1" u="none" kern="1200" dirty="0" smtClean="0">
                          <a:solidFill>
                            <a:srgbClr val="9900FF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At</a:t>
                      </a:r>
                      <a:r>
                        <a:rPr lang="en-US" sz="2200" b="1" u="none" kern="1200" baseline="0" dirty="0" smtClean="0">
                          <a:solidFill>
                            <a:srgbClr val="9900FF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 present</a:t>
                      </a:r>
                      <a:r>
                        <a:rPr lang="bn-IN" sz="2200" b="1" u="none" kern="1200" dirty="0" smtClean="0">
                          <a:solidFill>
                            <a:srgbClr val="9900FF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)</a:t>
                      </a:r>
                      <a:endParaRPr lang="en-US" sz="2200" b="1" u="none" kern="1200" dirty="0" smtClean="0">
                        <a:solidFill>
                          <a:srgbClr val="9900FF"/>
                        </a:solidFill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9900FF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2021</a:t>
                      </a: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50829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Consumers (Mill.)</a:t>
                      </a: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13.0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24.2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50829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Line Construction (Thou KM)</a:t>
                      </a: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341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481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50829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Sub-Station (MVA)</a:t>
                      </a: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24,720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35,700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50829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Peak Demand (MW)</a:t>
                      </a: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5000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10,800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69172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Distribution System Loss(%) </a:t>
                      </a: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11.36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200" b="1" u="none" kern="1200" dirty="0" smtClean="0">
                          <a:solidFill>
                            <a:srgbClr val="000099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9.50</a:t>
                      </a:r>
                    </a:p>
                  </a:txBody>
                  <a:tcPr marL="91433" marR="91433" marT="45717" marB="4571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5395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rgbClr val="006600"/>
                          </a:solidFill>
                        </a:rPr>
                        <a:t>Access to Electricity (%)</a:t>
                      </a:r>
                      <a:endParaRPr lang="en-US" sz="2000" b="1" i="0" u="none" strike="noStrike" dirty="0">
                        <a:solidFill>
                          <a:srgbClr val="0066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kern="1200" dirty="0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   74</a:t>
                      </a:r>
                      <a:endParaRPr lang="en-US" sz="1800" b="1" u="none" strike="noStrike" kern="1200" dirty="0">
                        <a:solidFill>
                          <a:srgbClr val="0066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kern="1200" dirty="0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  100</a:t>
                      </a:r>
                      <a:endParaRPr lang="en-US" sz="1800" b="1" u="none" strike="noStrike" kern="1200" dirty="0">
                        <a:solidFill>
                          <a:srgbClr val="0066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53958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solidFill>
                            <a:srgbClr val="006600"/>
                          </a:solidFill>
                        </a:rPr>
                        <a:t>Per Capita Generation (kWh)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strike="noStrike" kern="1200" dirty="0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371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kern="1200" dirty="0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   600</a:t>
                      </a:r>
                      <a:endParaRPr lang="en-US" sz="1800" b="1" u="none" strike="noStrike" kern="1200" dirty="0">
                        <a:solidFill>
                          <a:srgbClr val="0066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C9A396A6-4446-4DAF-A3E2-AEC9DA355155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10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F681-9E4F-4F6B-A102-6BC33779299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1187899"/>
            <a:ext cx="8305800" cy="52927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465138" indent="-465138" algn="just">
              <a:lnSpc>
                <a:spcPct val="110000"/>
              </a:lnSpc>
              <a:spcBef>
                <a:spcPts val="400"/>
              </a:spcBef>
              <a:buClr>
                <a:schemeClr val="accent2"/>
              </a:buClr>
              <a:buSzTx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Solar PV is the proven technology in Bangladesh.</a:t>
            </a:r>
          </a:p>
          <a:p>
            <a:pPr marL="465138" indent="-465138" algn="just">
              <a:lnSpc>
                <a:spcPct val="110000"/>
              </a:lnSpc>
              <a:spcBef>
                <a:spcPts val="400"/>
              </a:spcBef>
              <a:buClr>
                <a:schemeClr val="accent2"/>
              </a:buClr>
              <a:buSzTx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SHS program in Bangladesh is one of the fastest growing solar power promotion programs.</a:t>
            </a:r>
          </a:p>
          <a:p>
            <a:pPr marL="465138" indent="-465138" algn="just">
              <a:lnSpc>
                <a:spcPct val="110000"/>
              </a:lnSpc>
              <a:spcBef>
                <a:spcPts val="400"/>
              </a:spcBef>
              <a:buClr>
                <a:schemeClr val="accent2"/>
              </a:buClr>
              <a:buSzTx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4.4 Million SHS have been installed </a:t>
            </a:r>
          </a:p>
          <a:p>
            <a:pPr marL="465138" indent="-465138" algn="just">
              <a:lnSpc>
                <a:spcPct val="110000"/>
              </a:lnSpc>
              <a:spcBef>
                <a:spcPts val="400"/>
              </a:spcBef>
              <a:buClr>
                <a:schemeClr val="accent2"/>
              </a:buClr>
              <a:buSzTx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Mainly IDCOL through their Partner Organizations (POs) implement SHS programs</a:t>
            </a:r>
          </a:p>
          <a:p>
            <a:pPr marL="465138" indent="-465138" algn="just">
              <a:lnSpc>
                <a:spcPct val="110000"/>
              </a:lnSpc>
              <a:spcBef>
                <a:spcPts val="400"/>
              </a:spcBef>
              <a:buClr>
                <a:schemeClr val="accent2"/>
              </a:buClr>
              <a:buSzTx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IDCOL has developed appropriate financial model of SHS for the rural people</a:t>
            </a:r>
          </a:p>
          <a:p>
            <a:pPr marL="465138" indent="-465138" algn="just">
              <a:lnSpc>
                <a:spcPct val="110000"/>
              </a:lnSpc>
              <a:spcBef>
                <a:spcPts val="400"/>
              </a:spcBef>
              <a:buClr>
                <a:schemeClr val="accent2"/>
              </a:buClr>
              <a:buSzTx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On average 2000 SHS are being installed every day. </a:t>
            </a:r>
          </a:p>
          <a:p>
            <a:pPr marL="465138" indent="-465138" algn="just">
              <a:lnSpc>
                <a:spcPct val="110000"/>
              </a:lnSpc>
              <a:spcBef>
                <a:spcPts val="400"/>
              </a:spcBef>
              <a:buClr>
                <a:schemeClr val="accent2"/>
              </a:buClr>
              <a:buSzTx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Targeted to installed 6 millions by 2017.</a:t>
            </a:r>
          </a:p>
          <a:p>
            <a:pPr marL="465138" indent="-465138" algn="just">
              <a:lnSpc>
                <a:spcPct val="110000"/>
              </a:lnSpc>
              <a:spcBef>
                <a:spcPts val="400"/>
              </a:spcBef>
              <a:buClr>
                <a:srgbClr val="003300"/>
              </a:buClr>
              <a:buSzPct val="110000"/>
            </a:pPr>
            <a:r>
              <a:rPr lang="en-US" sz="2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Created huge no. of green jobs including women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261258"/>
            <a:ext cx="79528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spcBef>
                <a:spcPts val="600"/>
              </a:spcBef>
              <a:buClr>
                <a:srgbClr val="000099"/>
              </a:buClr>
              <a:buSzPct val="101000"/>
              <a:buNone/>
            </a:pPr>
            <a:r>
              <a:rPr lang="en-US" sz="44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Solar Home System (SHS) Program</a:t>
            </a:r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 bwMode="auto">
          <a:xfrm>
            <a:off x="0" y="6626225"/>
            <a:ext cx="457200" cy="231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4E7E30-9AE6-4298-9237-99DE824A9BF2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828" y="1433476"/>
            <a:ext cx="8458200" cy="487518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Installed		: 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07 Solar Mini-Grid  </a:t>
            </a:r>
          </a:p>
          <a:p>
            <a:pPr marL="1836738" lvl="3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  <a:buNone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: 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Capacity 100 – 1000 </a:t>
            </a:r>
            <a:r>
              <a:rPr lang="en-US" sz="2400" dirty="0" err="1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KWp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Under Construction :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Mini-Grids 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Target		: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All remote Islands &amp; Hilly Areas by 2021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Implemented by 	: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IDCOL’s Partner Organizations (POs) &amp; 			  other NGO’s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Funded by 	: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WB, ADB, </a:t>
            </a:r>
            <a:r>
              <a:rPr lang="en-US" sz="2400" dirty="0" err="1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KfW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etc.</a:t>
            </a:r>
          </a:p>
          <a:p>
            <a:pPr marL="465138" indent="-465138" algn="just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Contributing to socio-economic development of Marginalized sectors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844704" y="257628"/>
            <a:ext cx="79944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44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Solar Mini-Grid/Micro-Grid Program</a:t>
            </a:r>
            <a:endParaRPr lang="en-US" sz="4400" dirty="0">
              <a:solidFill>
                <a:srgbClr val="0000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12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28800" y="228600"/>
            <a:ext cx="55034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44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Solar Irrigation Program</a:t>
            </a:r>
            <a:endParaRPr lang="en-US" sz="4400" dirty="0">
              <a:solidFill>
                <a:srgbClr val="0000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284516"/>
            <a:ext cx="8305800" cy="502990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Installed		: 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193 Solar Pumps  </a:t>
            </a:r>
          </a:p>
          <a:p>
            <a:pPr marL="1836738" lvl="3" indent="-465138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  <a:buNone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: 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Capacity 8.4 - 11.2 </a:t>
            </a:r>
            <a:r>
              <a:rPr lang="en-US" sz="2400" dirty="0" err="1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KWp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65138" indent="-465138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Under Construction :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160 Pumps</a:t>
            </a:r>
          </a:p>
          <a:p>
            <a:pPr marL="465138" indent="-465138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Target		: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Replacement of all diesel pumps </a:t>
            </a:r>
          </a:p>
          <a:p>
            <a:pPr marL="465138" indent="-465138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Implemented by 	: </a:t>
            </a: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IDCOL, BREB, BADB &amp; NGO’s</a:t>
            </a:r>
          </a:p>
          <a:p>
            <a:pPr marL="465138" indent="-465138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Ensure food and energy security</a:t>
            </a:r>
          </a:p>
          <a:p>
            <a:pPr marL="465138" indent="-465138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Save liquid fuel and reduce pollutions </a:t>
            </a:r>
          </a:p>
          <a:p>
            <a:pPr marL="465138" indent="-465138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Contributing to socio-economic development of  rural poor farmers.  </a:t>
            </a: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13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7" name="Text Box 5"/>
          <p:cNvSpPr txBox="1">
            <a:spLocks noChangeArrowheads="1"/>
          </p:cNvSpPr>
          <p:nvPr/>
        </p:nvSpPr>
        <p:spPr bwMode="auto">
          <a:xfrm>
            <a:off x="533400" y="228600"/>
            <a:ext cx="8458200" cy="769441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44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Solar Social Program/Projects</a:t>
            </a:r>
            <a:endParaRPr lang="en-US" sz="4400" dirty="0">
              <a:solidFill>
                <a:srgbClr val="0000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302654"/>
            <a:ext cx="8226291" cy="356405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buSzTx/>
              <a:buNone/>
            </a:pP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Solar Social Program/Projects in the remote off-gird areas: </a:t>
            </a:r>
          </a:p>
          <a:p>
            <a:pPr marL="406400" lvl="0" indent="-4064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altLang="zh-CN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Solar electrification in Rural  Health Centers</a:t>
            </a:r>
          </a:p>
          <a:p>
            <a:pPr marL="406400" indent="-4064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Solar Electrification in Remote Educational Institutions </a:t>
            </a:r>
          </a:p>
          <a:p>
            <a:pPr marL="406400" lvl="0" indent="-4064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Solar electrification at Union Information Services Centers </a:t>
            </a:r>
          </a:p>
          <a:p>
            <a:pPr marL="406400" lvl="0" indent="-4064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altLang="zh-CN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Solar Home System in Religious Establishments </a:t>
            </a:r>
            <a:endParaRPr lang="en-US" sz="2400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406400" lvl="0" indent="-4064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Solar electrification at Remote Railway Stations </a:t>
            </a:r>
          </a:p>
          <a:p>
            <a:pPr marL="406400" indent="-4064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Solar PV System at Government Office in off-grid areas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4983793"/>
            <a:ext cx="8229600" cy="9048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406400" indent="-406400" eaLnBrk="0" hangingPunct="0"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GOB </a:t>
            </a: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allocate 4000 million BDT in ADP;</a:t>
            </a:r>
          </a:p>
          <a:p>
            <a:pPr marL="406400" indent="-406400" eaLnBrk="0" hangingPunct="0"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Bangladesh Bank &amp; other private Bank  provide soft loan</a:t>
            </a:r>
            <a:endParaRPr lang="en-US" sz="2800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14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295400"/>
            <a:ext cx="7924800" cy="498117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80,000 Domestic Biogas plants installed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Gas use for cooking purpose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By product use as organic fertilizer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Target 0.1 million by 2018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Implemented by public &amp; private organizations.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Funded by </a:t>
            </a:r>
            <a:r>
              <a:rPr lang="en-US" sz="24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GoB</a:t>
            </a: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Donors, Banks etc.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Ensure clean energy and reduce  air pollutions 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Improve health condition of rural women</a:t>
            </a:r>
          </a:p>
          <a:p>
            <a:pPr marL="465138" indent="-465138">
              <a:lnSpc>
                <a:spcPct val="130000"/>
              </a:lnSpc>
              <a:spcBef>
                <a:spcPts val="6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Contributing to empowerment of women.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447800" y="228600"/>
            <a:ext cx="63514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50000"/>
              </a:spcBef>
              <a:buNone/>
            </a:pPr>
            <a:r>
              <a:rPr lang="en-US" sz="44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Installation of Biogas Plants</a:t>
            </a:r>
            <a:endParaRPr lang="en-US" sz="4400" dirty="0">
              <a:solidFill>
                <a:srgbClr val="0000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15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95600" y="228600"/>
            <a:ext cx="29867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44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ICS Program</a:t>
            </a:r>
            <a:endParaRPr lang="en-US" sz="4400" dirty="0">
              <a:solidFill>
                <a:srgbClr val="0000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1285554"/>
            <a:ext cx="8305800" cy="511524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465138" indent="-465138"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9900FF"/>
                </a:solidFill>
              </a:rPr>
              <a:t>Advantages</a:t>
            </a:r>
          </a:p>
          <a:p>
            <a:pPr marL="465138" indent="-465138">
              <a:spcBef>
                <a:spcPct val="20000"/>
              </a:spcBef>
              <a:buClr>
                <a:schemeClr val="accent2"/>
              </a:buClr>
              <a:buSzTx/>
              <a:buNone/>
            </a:pPr>
            <a:r>
              <a:rPr lang="en-US" sz="2400" b="0" dirty="0" smtClean="0">
                <a:solidFill>
                  <a:srgbClr val="003300"/>
                </a:solidFill>
              </a:rPr>
              <a:t>	</a:t>
            </a:r>
            <a:r>
              <a:rPr lang="en-US" sz="2400" b="0" dirty="0" smtClean="0">
                <a:solidFill>
                  <a:srgbClr val="000099"/>
                </a:solidFill>
              </a:rPr>
              <a:t>- No smoke in the kitchen</a:t>
            </a:r>
            <a:br>
              <a:rPr lang="en-US" sz="2400" b="0" dirty="0" smtClean="0">
                <a:solidFill>
                  <a:srgbClr val="000099"/>
                </a:solidFill>
              </a:rPr>
            </a:br>
            <a:r>
              <a:rPr lang="en-US" sz="2400" b="0" dirty="0" smtClean="0">
                <a:solidFill>
                  <a:srgbClr val="000099"/>
                </a:solidFill>
              </a:rPr>
              <a:t>- Efficiency: 26%-29%</a:t>
            </a:r>
            <a:br>
              <a:rPr lang="en-US" sz="2400" b="0" dirty="0" smtClean="0">
                <a:solidFill>
                  <a:srgbClr val="000099"/>
                </a:solidFill>
              </a:rPr>
            </a:br>
            <a:r>
              <a:rPr lang="en-US" sz="2400" b="0" dirty="0" smtClean="0">
                <a:solidFill>
                  <a:srgbClr val="000099"/>
                </a:solidFill>
              </a:rPr>
              <a:t>- Fuel saving: 50% - 60%</a:t>
            </a:r>
            <a:endParaRPr lang="en-US" sz="2400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65138" indent="-465138"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0.2 millions ICS sold </a:t>
            </a:r>
          </a:p>
          <a:p>
            <a:pPr marL="465138" indent="-465138"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Target 0.5 millions by 2016</a:t>
            </a:r>
          </a:p>
          <a:p>
            <a:pPr marL="465138" indent="-465138" algn="just"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b="0" kern="0" dirty="0" smtClean="0">
                <a:solidFill>
                  <a:srgbClr val="000099"/>
                </a:solidFill>
              </a:rPr>
              <a:t>Potential: About 25 million rural households &amp;  2 million restaurants &amp; hostels</a:t>
            </a:r>
            <a:endParaRPr lang="en-US" sz="2400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65138" indent="-465138"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Implemented by public &amp; private organizations.</a:t>
            </a:r>
          </a:p>
          <a:p>
            <a:pPr marL="465138" indent="-465138">
              <a:spcBef>
                <a:spcPct val="20000"/>
              </a:spcBef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Funded by :</a:t>
            </a:r>
            <a:endParaRPr lang="en-US" sz="2400" b="0" kern="0" dirty="0" smtClean="0">
              <a:solidFill>
                <a:srgbClr val="9900FF"/>
              </a:solidFill>
            </a:endParaRPr>
          </a:p>
          <a:p>
            <a:pPr marL="762000" lvl="1" indent="-28575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tabLst>
                <a:tab pos="2190750" algn="l"/>
              </a:tabLst>
              <a:defRPr/>
            </a:pPr>
            <a:r>
              <a:rPr lang="en-US" sz="2400" b="0" kern="0" dirty="0" smtClean="0">
                <a:solidFill>
                  <a:srgbClr val="000099"/>
                </a:solidFill>
              </a:rPr>
              <a:t>Bangladesh Climate Change Trust, BCSIR </a:t>
            </a:r>
          </a:p>
          <a:p>
            <a:pPr marL="762000" lvl="1" indent="-285750">
              <a:spcBef>
                <a:spcPct val="20000"/>
              </a:spcBef>
              <a:buClr>
                <a:schemeClr val="tx1"/>
              </a:buClr>
              <a:buSzTx/>
              <a:buFont typeface="Wingdings" pitchFamily="2" charset="2"/>
              <a:buChar char="Ø"/>
              <a:tabLst>
                <a:tab pos="2190750" algn="l"/>
              </a:tabLst>
              <a:defRPr/>
            </a:pPr>
            <a:r>
              <a:rPr lang="en-US" sz="2400" b="0" kern="0" dirty="0" smtClean="0">
                <a:solidFill>
                  <a:srgbClr val="000099"/>
                </a:solidFill>
              </a:rPr>
              <a:t>World Bank, USAID, </a:t>
            </a:r>
            <a:r>
              <a:rPr lang="en-US" sz="2400" b="0" kern="0" dirty="0" err="1" smtClean="0">
                <a:solidFill>
                  <a:srgbClr val="000099"/>
                </a:solidFill>
              </a:rPr>
              <a:t>GIZ</a:t>
            </a:r>
            <a:endParaRPr lang="en-GB" sz="2400" b="0" kern="0" dirty="0" smtClean="0">
              <a:solidFill>
                <a:srgbClr val="000099"/>
              </a:solidFill>
            </a:endParaRP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16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22960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75000"/>
              </a:spcBef>
              <a:buClr>
                <a:srgbClr val="FFFFFF"/>
              </a:buClr>
              <a:buSzPct val="80000"/>
            </a:pPr>
            <a:r>
              <a:rPr lang="en-US" sz="4400" b="1" kern="12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ea typeface="+mn-ea"/>
                <a:cs typeface="Times New Roman" pitchFamily="18" charset="0"/>
              </a:rPr>
              <a:t>Impacts of ICS</a:t>
            </a:r>
            <a:endParaRPr lang="en-GB" sz="4400" b="1" kern="1200" dirty="0" smtClean="0">
              <a:solidFill>
                <a:srgbClr val="0000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304800" y="1233714"/>
            <a:ext cx="8534400" cy="5181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623888" lvl="1" indent="-339725" algn="just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tx2"/>
                </a:solidFill>
              </a:rPr>
              <a:t>Non-hazardous to health. </a:t>
            </a:r>
            <a:r>
              <a:rPr lang="en-US" sz="2200" i="0" dirty="0" smtClean="0">
                <a:solidFill>
                  <a:schemeClr val="tx1"/>
                </a:solidFill>
              </a:rPr>
              <a:t>Significant </a:t>
            </a:r>
            <a:r>
              <a:rPr lang="en-US" sz="2200" i="0" dirty="0">
                <a:solidFill>
                  <a:schemeClr val="tx1"/>
                </a:solidFill>
              </a:rPr>
              <a:t>reduction of indoor air pollution in kitchens</a:t>
            </a:r>
          </a:p>
          <a:p>
            <a:pPr marL="623888" lvl="1" indent="-339725" algn="just" eaLnBrk="1" hangingPunct="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200" i="0" dirty="0">
                <a:solidFill>
                  <a:schemeClr val="tx1"/>
                </a:solidFill>
              </a:rPr>
              <a:t>Reduction of cooking fuel by about 50% - biomass saving</a:t>
            </a:r>
          </a:p>
          <a:p>
            <a:pPr marL="623888" lvl="3" indent="-339725" algn="just">
              <a:lnSpc>
                <a:spcPct val="110000"/>
              </a:lnSpc>
              <a:spcBef>
                <a:spcPts val="600"/>
              </a:spcBef>
              <a:buClrTx/>
              <a:buSzPct val="100000"/>
              <a:buFont typeface="Wingdings" pitchFamily="2" charset="2"/>
              <a:buChar char="ü"/>
            </a:pPr>
            <a:r>
              <a:rPr lang="en-US" sz="2200" i="0" dirty="0" smtClean="0">
                <a:solidFill>
                  <a:schemeClr val="tx1"/>
                </a:solidFill>
              </a:rPr>
              <a:t>Saving </a:t>
            </a:r>
            <a:r>
              <a:rPr lang="en-US" sz="2200" i="0" dirty="0">
                <a:solidFill>
                  <a:schemeClr val="tx1"/>
                </a:solidFill>
              </a:rPr>
              <a:t>of money</a:t>
            </a:r>
          </a:p>
          <a:p>
            <a:pPr marL="623888" lvl="3" indent="-339725" algn="just">
              <a:lnSpc>
                <a:spcPct val="110000"/>
              </a:lnSpc>
              <a:spcBef>
                <a:spcPts val="600"/>
              </a:spcBef>
              <a:buClrTx/>
              <a:buSzPct val="100000"/>
              <a:buFont typeface="Wingdings" pitchFamily="2" charset="2"/>
              <a:buChar char="ü"/>
            </a:pPr>
            <a:r>
              <a:rPr lang="en-US" sz="2200" i="0" dirty="0">
                <a:solidFill>
                  <a:schemeClr val="tx1"/>
                </a:solidFill>
              </a:rPr>
              <a:t>Reduced burden on forest resources</a:t>
            </a:r>
          </a:p>
          <a:p>
            <a:pPr marL="623888" lvl="3" indent="-339725" algn="just">
              <a:lnSpc>
                <a:spcPct val="110000"/>
              </a:lnSpc>
              <a:spcBef>
                <a:spcPts val="600"/>
              </a:spcBef>
              <a:buClrTx/>
              <a:buSzPct val="100000"/>
              <a:buFont typeface="Wingdings" pitchFamily="2" charset="2"/>
              <a:buChar char="ü"/>
            </a:pPr>
            <a:r>
              <a:rPr lang="en-US" sz="2200" i="0" dirty="0">
                <a:solidFill>
                  <a:schemeClr val="tx1"/>
                </a:solidFill>
              </a:rPr>
              <a:t>Improvement of soil by increased use of bio-fertilizer</a:t>
            </a:r>
          </a:p>
          <a:p>
            <a:pPr marL="623888" lvl="3" indent="-339725" algn="just">
              <a:lnSpc>
                <a:spcPct val="110000"/>
              </a:lnSpc>
              <a:spcBef>
                <a:spcPts val="600"/>
              </a:spcBef>
              <a:buClrTx/>
              <a:buSzPct val="100000"/>
              <a:buFont typeface="Wingdings" pitchFamily="2" charset="2"/>
              <a:buChar char="ü"/>
            </a:pPr>
            <a:r>
              <a:rPr lang="en-US" sz="2200" i="0" dirty="0">
                <a:solidFill>
                  <a:schemeClr val="tx1"/>
                </a:solidFill>
              </a:rPr>
              <a:t>Time saving</a:t>
            </a:r>
          </a:p>
          <a:p>
            <a:pPr marL="623888" lvl="3" indent="-339725" algn="just">
              <a:lnSpc>
                <a:spcPct val="110000"/>
              </a:lnSpc>
              <a:spcBef>
                <a:spcPts val="600"/>
              </a:spcBef>
              <a:buClrTx/>
              <a:buSzPct val="100000"/>
              <a:buFont typeface="Wingdings" pitchFamily="2" charset="2"/>
              <a:buChar char="ü"/>
            </a:pPr>
            <a:r>
              <a:rPr lang="en-US" sz="2200" i="0" dirty="0">
                <a:solidFill>
                  <a:schemeClr val="tx1"/>
                </a:solidFill>
              </a:rPr>
              <a:t>Clean kitchen &amp; pots</a:t>
            </a:r>
          </a:p>
          <a:p>
            <a:pPr marL="623888" lvl="3" indent="-339725" algn="just">
              <a:lnSpc>
                <a:spcPct val="110000"/>
              </a:lnSpc>
              <a:spcBef>
                <a:spcPts val="600"/>
              </a:spcBef>
              <a:buClrTx/>
              <a:buSzPct val="100000"/>
              <a:buFont typeface="Wingdings" pitchFamily="2" charset="2"/>
              <a:buChar char="ü"/>
            </a:pPr>
            <a:r>
              <a:rPr lang="en-US" sz="2200" i="0" dirty="0">
                <a:solidFill>
                  <a:schemeClr val="tx1"/>
                </a:solidFill>
              </a:rPr>
              <a:t>Reduction of </a:t>
            </a:r>
            <a:r>
              <a:rPr lang="en-US" sz="2200" i="0" dirty="0" smtClean="0">
                <a:solidFill>
                  <a:schemeClr val="tx1"/>
                </a:solidFill>
              </a:rPr>
              <a:t>1ton of GHG/Chula/year</a:t>
            </a:r>
            <a:endParaRPr lang="en-US" sz="2200" i="0" dirty="0">
              <a:solidFill>
                <a:schemeClr val="tx1"/>
              </a:solidFill>
            </a:endParaRPr>
          </a:p>
          <a:p>
            <a:pPr marL="623888" lvl="1" indent="-339725" algn="just" eaLnBrk="1" hangingPunct="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200" i="0" dirty="0" smtClean="0">
                <a:solidFill>
                  <a:schemeClr val="tx1"/>
                </a:solidFill>
              </a:rPr>
              <a:t>Income </a:t>
            </a:r>
            <a:r>
              <a:rPr lang="en-US" sz="2200" i="0" dirty="0">
                <a:solidFill>
                  <a:schemeClr val="tx1"/>
                </a:solidFill>
              </a:rPr>
              <a:t>generation for builders and trainers </a:t>
            </a:r>
            <a:endParaRPr lang="en-US" sz="2200" i="0" dirty="0" smtClean="0">
              <a:solidFill>
                <a:schemeClr val="tx1"/>
              </a:solidFill>
            </a:endParaRPr>
          </a:p>
          <a:p>
            <a:pPr marL="623888" lvl="1" indent="-339725" algn="just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Tx/>
              <a:buFont typeface="Wingdings" pitchFamily="2" charset="2"/>
              <a:buChar char="Ø"/>
              <a:tabLst>
                <a:tab pos="2190750" algn="l"/>
              </a:tabLst>
              <a:defRPr/>
            </a:pPr>
            <a:r>
              <a:rPr lang="en-GB" sz="2200" kern="0" dirty="0" smtClean="0">
                <a:solidFill>
                  <a:srgbClr val="FF6600"/>
                </a:solidFill>
              </a:rPr>
              <a:t>Over 5000 entrepreneurs and over 10,000 persons are earning livelihood by making Chula</a:t>
            </a:r>
            <a:r>
              <a:rPr lang="en-US" sz="2200" i="0" dirty="0" smtClean="0">
                <a:solidFill>
                  <a:schemeClr val="tx1"/>
                </a:solidFill>
              </a:rPr>
              <a:t> </a:t>
            </a:r>
            <a:endParaRPr lang="en-US" sz="2200" i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17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348225"/>
            <a:ext cx="7924800" cy="4747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465138" indent="-465138" algn="just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Govt. of Bangladesh is implementing following programs in the rural areas to ensure food for the pro-poor vulnerable people:</a:t>
            </a:r>
          </a:p>
          <a:p>
            <a:pPr marL="922338" lvl="1" indent="-465138" algn="just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Food for Work Program</a:t>
            </a:r>
          </a:p>
          <a:p>
            <a:pPr marL="922338" lvl="1" indent="-465138" algn="just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Test Relief Program</a:t>
            </a:r>
          </a:p>
          <a:p>
            <a:pPr marL="922338" lvl="1" indent="-465138" algn="just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Cash for Work Program</a:t>
            </a:r>
          </a:p>
          <a:p>
            <a:pPr marL="514350" lvl="1" indent="-514350" algn="just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Govt. now decided to utilize 50% of the total allocation for rural electrification.  </a:t>
            </a:r>
          </a:p>
          <a:p>
            <a:pPr marL="514350" lvl="1" indent="-514350" algn="just">
              <a:lnSpc>
                <a:spcPct val="120000"/>
              </a:lnSpc>
              <a:spcBef>
                <a:spcPts val="600"/>
              </a:spcBef>
              <a:spcAft>
                <a:spcPts val="500"/>
              </a:spcAft>
              <a:buClr>
                <a:schemeClr val="accent2"/>
              </a:buClr>
              <a:buSzTx/>
            </a:pPr>
            <a:r>
              <a:rPr lang="en-US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Worker will receive Solar System for their work.</a:t>
            </a:r>
          </a:p>
        </p:txBody>
      </p:sp>
      <p:sp>
        <p:nvSpPr>
          <p:cNvPr id="5" name="Rectangle 4"/>
          <p:cNvSpPr/>
          <p:nvPr/>
        </p:nvSpPr>
        <p:spPr>
          <a:xfrm>
            <a:off x="1905000" y="228600"/>
            <a:ext cx="53928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44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Solar for Work Program</a:t>
            </a:r>
            <a:endParaRPr lang="en-US" sz="4400" dirty="0">
              <a:solidFill>
                <a:srgbClr val="0000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18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924800" cy="609600"/>
          </a:xfrm>
          <a:noFill/>
          <a:ln w="28575"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900" b="1" kern="1200" dirty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ea typeface="+mn-ea"/>
                <a:cs typeface="Times New Roman" pitchFamily="18" charset="0"/>
              </a:rPr>
              <a:t>Renewable Energy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95600" y="1172028"/>
            <a:ext cx="2743200" cy="457199"/>
          </a:xfrm>
          <a:solidFill>
            <a:srgbClr val="FFCCCC"/>
          </a:solidFill>
          <a:effectLst>
            <a:innerShdw blurRad="114300">
              <a:prstClr val="black"/>
            </a:innerShdw>
          </a:effectLst>
        </p:spPr>
        <p:txBody>
          <a:bodyPr>
            <a:noAutofit/>
          </a:bodyPr>
          <a:lstStyle/>
          <a:p>
            <a:pPr algn="ctr">
              <a:buClrTx/>
              <a:buSzPct val="80000"/>
              <a:buNone/>
            </a:pPr>
            <a:r>
              <a:rPr lang="en-US" sz="26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Policy Targets</a:t>
            </a:r>
          </a:p>
          <a:p>
            <a:pPr>
              <a:buClrTx/>
              <a:buSzPct val="80000"/>
              <a:buNone/>
            </a:pPr>
            <a:r>
              <a:rPr lang="en-US" sz="26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ClrTx/>
              <a:buSzPct val="80000"/>
              <a:buNone/>
            </a:pPr>
            <a:endParaRPr lang="en-US" sz="2600" b="1" dirty="0" smtClean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SzPct val="80000"/>
              <a:buNone/>
            </a:pPr>
            <a:endParaRPr lang="en-US" sz="2600" b="1" dirty="0" smtClean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SzPct val="80000"/>
              <a:buNone/>
            </a:pPr>
            <a:endParaRPr lang="en-US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SzPct val="80000"/>
              <a:buFont typeface="Wingdings" pitchFamily="2" charset="2"/>
              <a:buChar char="q"/>
            </a:pPr>
            <a:endParaRPr lang="en-US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SzPct val="80000"/>
              <a:buFont typeface="Wingdings" pitchFamily="2" charset="2"/>
              <a:buChar char="q"/>
            </a:pPr>
            <a:endParaRPr lang="en-US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own Arrow Callout 7"/>
          <p:cNvSpPr/>
          <p:nvPr/>
        </p:nvSpPr>
        <p:spPr>
          <a:xfrm>
            <a:off x="1524000" y="1705429"/>
            <a:ext cx="5410200" cy="1143000"/>
          </a:xfrm>
          <a:prstGeom prst="down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71600" y="1629228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b="1" dirty="0" smtClean="0">
                <a:solidFill>
                  <a:srgbClr val="003300"/>
                </a:solidFill>
                <a:latin typeface="Century Gothic" pitchFamily="34" charset="0"/>
              </a:rPr>
              <a:t>10% (2000 MW) of total energy generation from RE by 2020</a:t>
            </a:r>
            <a:endParaRPr lang="en-US" sz="2400" dirty="0">
              <a:solidFill>
                <a:srgbClr val="003300"/>
              </a:solidFill>
              <a:latin typeface="Century Gothic" pitchFamily="34" charset="0"/>
            </a:endParaRPr>
          </a:p>
        </p:txBody>
      </p:sp>
      <p:sp>
        <p:nvSpPr>
          <p:cNvPr id="22" name="Down Arrow Callout 21"/>
          <p:cNvSpPr/>
          <p:nvPr/>
        </p:nvSpPr>
        <p:spPr>
          <a:xfrm>
            <a:off x="1524000" y="2848428"/>
            <a:ext cx="5410200" cy="1295399"/>
          </a:xfrm>
          <a:prstGeom prst="down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447800" y="2848428"/>
            <a:ext cx="5486400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b="1" dirty="0" smtClean="0">
                <a:solidFill>
                  <a:srgbClr val="003300"/>
                </a:solidFill>
                <a:latin typeface="Century Gothic" pitchFamily="34" charset="0"/>
              </a:rPr>
              <a:t>10% (4000 MW) of total </a:t>
            </a:r>
            <a:r>
              <a:rPr lang="en-US" sz="2400" dirty="0">
                <a:solidFill>
                  <a:srgbClr val="003300"/>
                </a:solidFill>
                <a:latin typeface="Century Gothic" pitchFamily="34" charset="0"/>
              </a:rPr>
              <a:t>energy generation </a:t>
            </a:r>
            <a:r>
              <a:rPr lang="en-US" sz="2400" b="1" dirty="0" smtClean="0">
                <a:solidFill>
                  <a:srgbClr val="003300"/>
                </a:solidFill>
                <a:latin typeface="Century Gothic" pitchFamily="34" charset="0"/>
              </a:rPr>
              <a:t>from RE by 2030</a:t>
            </a:r>
            <a:endParaRPr lang="en-US" sz="2400" dirty="0">
              <a:solidFill>
                <a:srgbClr val="003300"/>
              </a:solidFill>
              <a:latin typeface="Century Gothic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01308762"/>
              </p:ext>
            </p:extLst>
          </p:nvPr>
        </p:nvGraphicFramePr>
        <p:xfrm>
          <a:off x="685800" y="4143828"/>
          <a:ext cx="7069699" cy="1219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7262"/>
                <a:gridCol w="659815"/>
                <a:gridCol w="659815"/>
                <a:gridCol w="861996"/>
                <a:gridCol w="659815"/>
                <a:gridCol w="659815"/>
                <a:gridCol w="659815"/>
                <a:gridCol w="679370"/>
                <a:gridCol w="861996"/>
              </a:tblGrid>
              <a:tr h="389381"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smtClean="0">
                          <a:solidFill>
                            <a:srgbClr val="9900FF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Year wise generation plan to reach the targets</a:t>
                      </a:r>
                      <a:endParaRPr lang="en-US" sz="2000" b="1" dirty="0">
                        <a:solidFill>
                          <a:srgbClr val="99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3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Year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(MW)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375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680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594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552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410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415</a:t>
                      </a:r>
                      <a:endParaRPr lang="en-US" sz="2000" b="1" dirty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3103</a:t>
                      </a:r>
                      <a:endParaRPr lang="en-US" sz="2000" b="1" dirty="0" smtClean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514600" y="5439228"/>
            <a:ext cx="3886200" cy="101566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000" kern="0" dirty="0" smtClean="0">
                <a:solidFill>
                  <a:srgbClr val="1414A6"/>
                </a:solidFill>
                <a:latin typeface="Times New Roman" pitchFamily="18" charset="0"/>
                <a:cs typeface="Times New Roman" pitchFamily="18" charset="0"/>
              </a:rPr>
              <a:t>Achievement: </a:t>
            </a:r>
          </a:p>
          <a:p>
            <a:pPr lvl="1">
              <a:spcBef>
                <a:spcPts val="0"/>
              </a:spcBef>
              <a:buClr>
                <a:srgbClr val="0000FF"/>
              </a:buClr>
              <a:buSzPct val="101000"/>
              <a:buFont typeface="Wingdings" pitchFamily="2" charset="2"/>
              <a:buChar char="q"/>
            </a:pPr>
            <a:r>
              <a:rPr lang="en-US" sz="2000" kern="0" dirty="0" smtClean="0">
                <a:solidFill>
                  <a:srgbClr val="1414A6"/>
                </a:solidFill>
                <a:latin typeface="Times New Roman" pitchFamily="18" charset="0"/>
                <a:cs typeface="Times New Roman" pitchFamily="18" charset="0"/>
              </a:rPr>
              <a:t> 415MW </a:t>
            </a:r>
          </a:p>
          <a:p>
            <a:pPr lvl="1">
              <a:spcBef>
                <a:spcPts val="0"/>
              </a:spcBef>
              <a:buClr>
                <a:srgbClr val="0000FF"/>
              </a:buClr>
              <a:buSzPct val="101000"/>
              <a:buFont typeface="Wingdings" pitchFamily="2" charset="2"/>
              <a:buChar char="q"/>
            </a:pPr>
            <a:r>
              <a:rPr lang="en-US" sz="2000" kern="0" dirty="0" smtClean="0">
                <a:solidFill>
                  <a:srgbClr val="1414A6"/>
                </a:solidFill>
                <a:latin typeface="Times New Roman" pitchFamily="18" charset="0"/>
                <a:cs typeface="Times New Roman" pitchFamily="18" charset="0"/>
              </a:rPr>
              <a:t> 4.4 million SHS</a:t>
            </a:r>
            <a:endParaRPr lang="en-US" sz="2000" dirty="0"/>
          </a:p>
        </p:txBody>
      </p:sp>
      <p:sp>
        <p:nvSpPr>
          <p:cNvPr id="12" name="Slide Number Placeholder 9"/>
          <p:cNvSpPr txBox="1">
            <a:spLocks/>
          </p:cNvSpPr>
          <p:nvPr/>
        </p:nvSpPr>
        <p:spPr bwMode="auto">
          <a:xfrm>
            <a:off x="0" y="6626225"/>
            <a:ext cx="457200" cy="231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A396A6-4446-4DAF-A3E2-AEC9DA35515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38200" y="282714"/>
            <a:ext cx="7848600" cy="707886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ts val="0"/>
              </a:spcBef>
              <a:buNone/>
              <a:defRPr/>
            </a:pPr>
            <a:r>
              <a:rPr lang="en-US" sz="40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Bangladesh At a Glance</a:t>
            </a:r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 bwMode="auto">
          <a:xfrm>
            <a:off x="0" y="6626225"/>
            <a:ext cx="457200" cy="231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DE1E0B-181E-4FF2-8555-FC6A2D33FE83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1981200"/>
            <a:ext cx="7086600" cy="386952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perspectiveBelow"/>
            <a:lightRig rig="threePt" dir="t"/>
          </a:scene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SAARC Workshop</a:t>
            </a:r>
          </a:p>
          <a:p>
            <a:pPr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en-US" sz="32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Energy Based Livelihoods contributing to economic empowerment of the marginalized sectors and women in the SAARC Region.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8"/>
          <p:cNvSpPr txBox="1">
            <a:spLocks noGrp="1" noChangeArrowheads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4ED7A484-3B90-4EDF-8934-2030AD8B209A}" type="slidenum">
              <a:rPr lang="en-US" sz="1200">
                <a:latin typeface="+mn-lt"/>
              </a:rPr>
              <a:pPr algn="r">
                <a:defRPr/>
              </a:pPr>
              <a:t>20</a:t>
            </a:fld>
            <a:endParaRPr lang="en-US" sz="1200">
              <a:latin typeface="+mn-lt"/>
            </a:endParaRPr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0" y="1792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0" y="1681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>
              <a:latin typeface="Verdana" pitchFamily="34" charset="0"/>
            </a:endParaRPr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609600" y="1153885"/>
            <a:ext cx="8153400" cy="5334000"/>
          </a:xfrm>
          <a:prstGeom prst="rect">
            <a:avLst/>
          </a:prstGeom>
          <a:ln w="19050"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5138" indent="-465138" algn="just" eaLnBrk="0" hangingPunct="0">
              <a:spcBef>
                <a:spcPts val="600"/>
              </a:spcBef>
              <a:spcAft>
                <a:spcPts val="400"/>
              </a:spcAft>
              <a:buClr>
                <a:srgbClr val="C00000"/>
              </a:buClr>
              <a:buNone/>
              <a:defRPr/>
            </a:pPr>
            <a:r>
              <a:rPr lang="en-US" sz="28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Challenges:</a:t>
            </a:r>
            <a:endParaRPr lang="en-US" sz="2800" dirty="0" smtClean="0">
              <a:solidFill>
                <a:srgbClr val="9900FF"/>
              </a:solidFill>
              <a:latin typeface="Arial Narrow" pitchFamily="34" charset="0"/>
              <a:cs typeface="Times New Roman" pitchFamily="18" charset="0"/>
            </a:endParaRPr>
          </a:p>
          <a:p>
            <a:pPr marL="465138" indent="-465138" algn="just" eaLnBrk="0" hangingPunct="0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sz="2800" dirty="0" smtClean="0">
                <a:solidFill>
                  <a:srgbClr val="000099"/>
                </a:solidFill>
                <a:latin typeface="Arial Narrow" pitchFamily="34" charset="0"/>
                <a:cs typeface="Times New Roman" pitchFamily="18" charset="0"/>
              </a:rPr>
              <a:t>SHS is not adequate for economic activities</a:t>
            </a:r>
            <a:endParaRPr lang="en-US" sz="2800" b="1" dirty="0" smtClean="0">
              <a:solidFill>
                <a:srgbClr val="000099"/>
              </a:solidFill>
              <a:latin typeface="Arial Narrow" pitchFamily="34" charset="0"/>
              <a:cs typeface="Times New Roman" pitchFamily="18" charset="0"/>
            </a:endParaRPr>
          </a:p>
          <a:p>
            <a:pPr marL="465138" indent="-465138" algn="just" eaLnBrk="0" hangingPunct="0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sz="2800" b="1" dirty="0" smtClean="0">
                <a:solidFill>
                  <a:srgbClr val="000099"/>
                </a:solidFill>
                <a:latin typeface="Arial Narrow" pitchFamily="34" charset="0"/>
                <a:cs typeface="Times New Roman" pitchFamily="18" charset="0"/>
              </a:rPr>
              <a:t>High </a:t>
            </a:r>
            <a:r>
              <a:rPr lang="en-US" sz="2800" b="1" dirty="0">
                <a:solidFill>
                  <a:srgbClr val="000099"/>
                </a:solidFill>
                <a:latin typeface="Arial Narrow" pitchFamily="34" charset="0"/>
                <a:cs typeface="Times New Roman" pitchFamily="18" charset="0"/>
              </a:rPr>
              <a:t>upfront cost </a:t>
            </a:r>
            <a:r>
              <a:rPr lang="en-US" sz="2800" dirty="0" smtClean="0">
                <a:solidFill>
                  <a:srgbClr val="000099"/>
                </a:solidFill>
                <a:latin typeface="Arial Narrow" pitchFamily="34" charset="0"/>
                <a:cs typeface="Times New Roman" pitchFamily="18" charset="0"/>
              </a:rPr>
              <a:t>off-grid energy</a:t>
            </a:r>
            <a:endParaRPr lang="en-US" sz="2800" b="1" dirty="0">
              <a:solidFill>
                <a:srgbClr val="000099"/>
              </a:solidFill>
              <a:latin typeface="Arial Narrow" pitchFamily="34" charset="0"/>
              <a:cs typeface="Times New Roman" pitchFamily="18" charset="0"/>
            </a:endParaRPr>
          </a:p>
          <a:p>
            <a:pPr marL="465138" indent="-465138" algn="just" eaLnBrk="0" hangingPunct="0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sz="2800" b="1" dirty="0">
                <a:solidFill>
                  <a:srgbClr val="000099"/>
                </a:solidFill>
                <a:latin typeface="Arial Narrow" pitchFamily="34" charset="0"/>
                <a:cs typeface="Times New Roman" pitchFamily="18" charset="0"/>
              </a:rPr>
              <a:t>Scarcity of land for grid connected RE projects</a:t>
            </a:r>
          </a:p>
          <a:p>
            <a:pPr marL="465138" indent="-465138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sz="2800" dirty="0" smtClean="0">
                <a:solidFill>
                  <a:srgbClr val="000099"/>
                </a:solidFill>
                <a:latin typeface="Arial Narrow" pitchFamily="34" charset="0"/>
                <a:cs typeface="Times New Roman" pitchFamily="18" charset="0"/>
              </a:rPr>
              <a:t>Low </a:t>
            </a:r>
            <a:r>
              <a:rPr lang="en-US" sz="2800" dirty="0">
                <a:solidFill>
                  <a:srgbClr val="000099"/>
                </a:solidFill>
                <a:latin typeface="Arial Narrow" pitchFamily="34" charset="0"/>
                <a:cs typeface="Times New Roman" pitchFamily="18" charset="0"/>
              </a:rPr>
              <a:t>tariff mechanism </a:t>
            </a:r>
          </a:p>
          <a:p>
            <a:pPr marL="465138" indent="-465138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sz="2800" dirty="0">
                <a:solidFill>
                  <a:srgbClr val="000099"/>
                </a:solidFill>
                <a:latin typeface="Arial Narrow" pitchFamily="34" charset="0"/>
                <a:cs typeface="Times New Roman" pitchFamily="18" charset="0"/>
              </a:rPr>
              <a:t>Lack of awareness among the </a:t>
            </a:r>
            <a:r>
              <a:rPr lang="en-US" sz="2800" dirty="0" smtClean="0">
                <a:solidFill>
                  <a:srgbClr val="000099"/>
                </a:solidFill>
                <a:latin typeface="Arial Narrow" pitchFamily="34" charset="0"/>
                <a:cs typeface="Times New Roman" pitchFamily="18" charset="0"/>
              </a:rPr>
              <a:t>people</a:t>
            </a:r>
            <a:endParaRPr lang="en-US" sz="2400" dirty="0" smtClean="0">
              <a:solidFill>
                <a:srgbClr val="000066"/>
              </a:solidFill>
            </a:endParaRPr>
          </a:p>
          <a:p>
            <a:pPr marL="465138" indent="-465138">
              <a:spcBef>
                <a:spcPts val="600"/>
              </a:spcBef>
              <a:buClr>
                <a:srgbClr val="C00000"/>
              </a:buClr>
              <a:buNone/>
              <a:defRPr/>
            </a:pPr>
            <a:r>
              <a:rPr lang="en-US" sz="28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Opportunities:</a:t>
            </a:r>
            <a:endParaRPr lang="en-US" sz="2800" dirty="0" smtClean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465138" indent="-465138" algn="just" eaLnBrk="0" hangingPunct="0">
              <a:spcBef>
                <a:spcPts val="600"/>
              </a:spcBef>
              <a:spcAft>
                <a:spcPts val="400"/>
              </a:spcAft>
              <a:buClr>
                <a:srgbClr val="003300"/>
              </a:buClr>
              <a:defRPr/>
            </a:pPr>
            <a:r>
              <a:rPr lang="en-US" sz="2400" dirty="0" smtClean="0">
                <a:solidFill>
                  <a:srgbClr val="05310C"/>
                </a:solidFill>
                <a:latin typeface="Arial Narrow" pitchFamily="34" charset="0"/>
              </a:rPr>
              <a:t>Successful Rural Electrification Program of BREB/PBS’s</a:t>
            </a:r>
          </a:p>
          <a:p>
            <a:pPr marL="465138" indent="-465138" algn="just">
              <a:spcBef>
                <a:spcPts val="600"/>
              </a:spcBef>
              <a:buClr>
                <a:srgbClr val="003300"/>
              </a:buClr>
              <a:defRPr/>
            </a:pPr>
            <a:r>
              <a:rPr lang="en-US" sz="2400" dirty="0" smtClean="0">
                <a:solidFill>
                  <a:srgbClr val="05310C"/>
                </a:solidFill>
                <a:latin typeface="Arial Narrow" pitchFamily="34" charset="0"/>
              </a:rPr>
              <a:t>Strong network and backup support of IDCOL’s for SHS, Solar Irrigation &amp; Mini-grid programs</a:t>
            </a:r>
          </a:p>
          <a:p>
            <a:pPr marL="465138" indent="-465138" algn="just">
              <a:spcBef>
                <a:spcPts val="600"/>
              </a:spcBef>
              <a:buClr>
                <a:srgbClr val="003300"/>
              </a:buClr>
              <a:defRPr/>
            </a:pPr>
            <a:r>
              <a:rPr lang="en-US" sz="2400" dirty="0" smtClean="0">
                <a:solidFill>
                  <a:srgbClr val="05310C"/>
                </a:solidFill>
                <a:latin typeface="Arial Narrow" pitchFamily="34" charset="0"/>
              </a:rPr>
              <a:t>Strong political commitment</a:t>
            </a:r>
            <a:endParaRPr lang="en-US" sz="2400" dirty="0">
              <a:solidFill>
                <a:srgbClr val="05310C"/>
              </a:solidFill>
              <a:latin typeface="Arial Narrow" pitchFamily="34" charset="0"/>
            </a:endParaRPr>
          </a:p>
        </p:txBody>
      </p:sp>
      <p:sp>
        <p:nvSpPr>
          <p:cNvPr id="229378" name="Text Box 2"/>
          <p:cNvSpPr txBox="1">
            <a:spLocks noChangeArrowheads="1"/>
          </p:cNvSpPr>
          <p:nvPr/>
        </p:nvSpPr>
        <p:spPr bwMode="auto">
          <a:xfrm>
            <a:off x="1143000" y="221159"/>
            <a:ext cx="7239000" cy="769441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 eaLnBrk="0" hangingPunct="0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44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Challenges &amp; Opportunities</a:t>
            </a:r>
            <a:endParaRPr lang="en-US" sz="4400" dirty="0">
              <a:solidFill>
                <a:srgbClr val="0000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5638800" y="4419600"/>
            <a:ext cx="914400" cy="914400"/>
          </a:xfrm>
          <a:prstGeom prst="line">
            <a:avLst/>
          </a:prstGeom>
          <a:noFill/>
          <a:ln w="76200" cap="flat" cmpd="tri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20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en-US" sz="1800" b="0">
              <a:solidFill>
                <a:schemeClr val="tx1"/>
              </a:solidFill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447800" y="2971800"/>
            <a:ext cx="6553200" cy="817563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70000"/>
              </a:lnSpc>
              <a:spcBef>
                <a:spcPct val="60000"/>
              </a:spcBef>
              <a:buFont typeface="Wingdings" pitchFamily="2" charset="2"/>
              <a:buNone/>
            </a:pPr>
            <a:r>
              <a:rPr lang="en-US" sz="6600" i="1" dirty="0"/>
              <a:t>Thank You</a:t>
            </a: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914400" y="304800"/>
            <a:ext cx="7848600" cy="707886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ts val="0"/>
              </a:spcBef>
              <a:buNone/>
              <a:defRPr/>
            </a:pPr>
            <a:r>
              <a:rPr lang="en-US" sz="40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Bangladesh At a Glance</a:t>
            </a:r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 bwMode="auto">
          <a:xfrm>
            <a:off x="0" y="6626225"/>
            <a:ext cx="457200" cy="231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DE1E0B-181E-4FF2-8555-FC6A2D33FE83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95400"/>
            <a:ext cx="3505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ubtitle 2"/>
          <p:cNvSpPr txBox="1">
            <a:spLocks/>
          </p:cNvSpPr>
          <p:nvPr/>
        </p:nvSpPr>
        <p:spPr bwMode="auto">
          <a:xfrm>
            <a:off x="3886200" y="1295400"/>
            <a:ext cx="51054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231775" indent="-231775" algn="just" eaLnBrk="0" hangingPunc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Clr>
                <a:srgbClr val="000099"/>
              </a:buClr>
              <a:buSzPct val="110000"/>
              <a:tabLst>
                <a:tab pos="1828800" algn="l"/>
              </a:tabLst>
            </a:pPr>
            <a:r>
              <a:rPr lang="en-US" sz="16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Official Name	:  </a:t>
            </a:r>
            <a:r>
              <a:rPr lang="en-US" sz="1600" b="1" dirty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People’s Republic of Bangladesh</a:t>
            </a:r>
          </a:p>
          <a:p>
            <a:pPr marL="231775" indent="-231775" algn="just" eaLnBrk="0" hangingPunc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Clr>
                <a:srgbClr val="000099"/>
              </a:buClr>
              <a:buSzPct val="110000"/>
              <a:tabLst>
                <a:tab pos="1828800" algn="l"/>
              </a:tabLst>
            </a:pPr>
            <a:r>
              <a:rPr lang="en-US" sz="16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Political System	:  </a:t>
            </a:r>
            <a:r>
              <a:rPr lang="en-US" sz="1600" b="1" dirty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Parliamentary Democracy</a:t>
            </a:r>
          </a:p>
          <a:p>
            <a:pPr marL="231775" indent="-231775" algn="just" eaLnBrk="0" hangingPunc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Clr>
                <a:srgbClr val="000099"/>
              </a:buClr>
              <a:buSzPct val="110000"/>
              <a:tabLst>
                <a:tab pos="1828800" algn="l"/>
              </a:tabLst>
            </a:pPr>
            <a:r>
              <a:rPr lang="en-US" sz="16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Population	:  </a:t>
            </a:r>
            <a:r>
              <a:rPr lang="en-US" sz="1600" b="1" dirty="0" smtClean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159 </a:t>
            </a:r>
            <a:r>
              <a:rPr lang="en-US" sz="1600" b="1" dirty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Million</a:t>
            </a:r>
          </a:p>
          <a:p>
            <a:pPr marL="231775" indent="-231775" algn="just" eaLnBrk="0" hangingPunc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Clr>
                <a:srgbClr val="000099"/>
              </a:buClr>
              <a:buSzPct val="110000"/>
              <a:tabLst>
                <a:tab pos="1828800" algn="l"/>
              </a:tabLst>
            </a:pPr>
            <a:r>
              <a:rPr lang="en-US" sz="16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Area	:  </a:t>
            </a:r>
            <a:r>
              <a:rPr lang="en-US" sz="1600" b="1" dirty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147,570 km</a:t>
            </a:r>
          </a:p>
          <a:p>
            <a:pPr marL="231775" indent="-231775" algn="just" eaLnBrk="0" hangingPunc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Clr>
                <a:srgbClr val="000099"/>
              </a:buClr>
              <a:buSzPct val="110000"/>
              <a:tabLst>
                <a:tab pos="1828800" algn="l"/>
              </a:tabLst>
            </a:pPr>
            <a:r>
              <a:rPr lang="en-US" sz="16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Time Zone	:  </a:t>
            </a:r>
            <a:r>
              <a:rPr lang="en-US" sz="1600" b="1" dirty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GMT+6 Hours</a:t>
            </a:r>
          </a:p>
          <a:p>
            <a:pPr marL="231775" indent="-231775" algn="just" eaLnBrk="0" hangingPunc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Clr>
                <a:srgbClr val="000099"/>
              </a:buClr>
              <a:buSzPct val="110000"/>
              <a:tabLst>
                <a:tab pos="1828800" algn="l"/>
              </a:tabLst>
            </a:pPr>
            <a:r>
              <a:rPr lang="en-US" sz="16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GDP </a:t>
            </a:r>
            <a:r>
              <a:rPr lang="en-US" sz="16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Per Capita	:  </a:t>
            </a:r>
            <a:r>
              <a:rPr lang="en-US" sz="1600" b="1" dirty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USD </a:t>
            </a:r>
            <a:r>
              <a:rPr lang="en-US" sz="1600" b="1" dirty="0" smtClean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1309 </a:t>
            </a:r>
            <a:r>
              <a:rPr lang="en-US" sz="1100" b="1" dirty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(At Current Prices FY 2014-15)</a:t>
            </a:r>
            <a:endParaRPr lang="en-US" sz="1600" b="1" dirty="0">
              <a:solidFill>
                <a:srgbClr val="A5002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 eaLnBrk="0" hangingPunc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Clr>
                <a:srgbClr val="000099"/>
              </a:buClr>
              <a:buSzPct val="110000"/>
              <a:tabLst>
                <a:tab pos="1828800" algn="l"/>
              </a:tabLst>
            </a:pPr>
            <a:r>
              <a:rPr lang="en-US" sz="16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Foreign </a:t>
            </a:r>
            <a:r>
              <a:rPr lang="en-US" sz="16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Reserve	:  </a:t>
            </a:r>
            <a:r>
              <a:rPr lang="en-US" sz="1600" b="1" dirty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USD </a:t>
            </a:r>
            <a:r>
              <a:rPr lang="en-US" sz="1600" b="1" dirty="0" smtClean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26 Billion (August 15)</a:t>
            </a:r>
            <a:endParaRPr lang="en-US" sz="1600" b="1" dirty="0">
              <a:solidFill>
                <a:srgbClr val="A5002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 eaLnBrk="0" hangingPunc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Clr>
                <a:srgbClr val="000099"/>
              </a:buClr>
              <a:buSzPct val="110000"/>
              <a:tabLst>
                <a:tab pos="1828800" algn="l"/>
              </a:tabLst>
            </a:pPr>
            <a:r>
              <a:rPr lang="en-US" sz="16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Currency	:  </a:t>
            </a:r>
            <a:r>
              <a:rPr lang="en-US" sz="1600" b="1" dirty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BDT (78 BDT = 1 USD</a:t>
            </a:r>
            <a:r>
              <a:rPr lang="en-US" sz="1600" b="1" dirty="0" smtClean="0">
                <a:solidFill>
                  <a:srgbClr val="A5002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1600" b="1" dirty="0">
              <a:solidFill>
                <a:srgbClr val="A5002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903183" y="2819400"/>
            <a:ext cx="7631217" cy="342811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2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spcBef>
                <a:spcPts val="638"/>
              </a:spcBef>
              <a:spcAft>
                <a:spcPts val="1425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sz="35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Vision for Power Sector:</a:t>
            </a:r>
          </a:p>
          <a:p>
            <a:pPr marL="115888" algn="just">
              <a:spcBef>
                <a:spcPts val="638"/>
              </a:spcBef>
              <a:spcAft>
                <a:spcPts val="1425"/>
              </a:spcAft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en-US" sz="2800" kern="0" dirty="0" smtClean="0">
                <a:solidFill>
                  <a:srgbClr val="9900FF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To provide quality &amp; reliable electricity to all  by  2021 at an affordable  price</a:t>
            </a:r>
          </a:p>
          <a:p>
            <a:pPr marL="115888" algn="just">
              <a:spcBef>
                <a:spcPts val="638"/>
              </a:spcBef>
              <a:spcAft>
                <a:spcPts val="1425"/>
              </a:spcAft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sz="2800" kern="0" dirty="0" smtClean="0">
                <a:solidFill>
                  <a:srgbClr val="9900FF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To provide energy for the sustainable &amp; economic growth and maintain energy security of the country.</a:t>
            </a:r>
          </a:p>
          <a:p>
            <a:pPr>
              <a:spcBef>
                <a:spcPts val="638"/>
              </a:spcBef>
              <a:spcAft>
                <a:spcPts val="1425"/>
              </a:spcAft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en-US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914400" y="1295400"/>
            <a:ext cx="7620000" cy="1371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FF000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lIns="90000" tIns="45000" rIns="90000" bIns="45000"/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Vision 2021-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To be a Middle-Income Country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62000" y="304800"/>
            <a:ext cx="8305800" cy="707886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ts val="0"/>
              </a:spcBef>
              <a:buNone/>
              <a:defRPr/>
            </a:pPr>
            <a:r>
              <a:rPr lang="en-US" sz="40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VISION-2021</a:t>
            </a:r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 bwMode="auto">
          <a:xfrm>
            <a:off x="0" y="6626225"/>
            <a:ext cx="457200" cy="231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DE1E0B-181E-4FF2-8555-FC6A2D33FE83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38200" y="123372"/>
            <a:ext cx="7924800" cy="978729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ts val="0"/>
              </a:spcBef>
              <a:buNone/>
              <a:defRPr/>
            </a:pPr>
            <a:r>
              <a:rPr lang="en-US" sz="32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Present Annual Energy Consumption by Sector (primary energy basis) </a:t>
            </a:r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 bwMode="auto">
          <a:xfrm>
            <a:off x="0" y="6626225"/>
            <a:ext cx="457200" cy="231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DE1E0B-181E-4FF2-8555-FC6A2D33FE83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609600" y="1524000"/>
          <a:ext cx="7924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38200" y="3048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algn="ctr">
              <a:spcBef>
                <a:spcPts val="0"/>
              </a:spcBef>
              <a:buNone/>
              <a:defRPr/>
            </a:pPr>
            <a:r>
              <a:rPr lang="en-US" sz="40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Bangladesh Power Sector: </a:t>
            </a:r>
            <a:r>
              <a:rPr lang="en-US" sz="4000" dirty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At a Glance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0" y="1524000"/>
            <a:ext cx="7772400" cy="4648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tabLst>
                <a:tab pos="5254625" algn="l"/>
                <a:tab pos="5486400" algn="l"/>
              </a:tabLst>
              <a:defRPr/>
            </a:pPr>
            <a:r>
              <a:rPr lang="en-US" sz="24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Electricity Growth	</a:t>
            </a: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:	</a:t>
            </a:r>
            <a:r>
              <a:rPr lang="en-US" sz="2400" b="1" dirty="0" smtClean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2400" b="1" dirty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% 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tabLst>
                <a:tab pos="5254625" algn="l"/>
                <a:tab pos="5486400" algn="l"/>
              </a:tabLst>
              <a:defRPr/>
            </a:pPr>
            <a:r>
              <a:rPr lang="en-US" sz="24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Generation </a:t>
            </a: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Capacity </a:t>
            </a:r>
            <a:r>
              <a:rPr lang="en-US" sz="1800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(including captive</a:t>
            </a:r>
            <a:r>
              <a:rPr lang="en-US" sz="1800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)	</a:t>
            </a: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:	</a:t>
            </a:r>
            <a:r>
              <a:rPr lang="en-US" sz="2400" b="1" dirty="0" smtClean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14,077 MW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tabLst>
                <a:tab pos="5254625" algn="l"/>
                <a:tab pos="5486400" algn="l"/>
              </a:tabLst>
              <a:defRPr/>
            </a:pP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Total </a:t>
            </a:r>
            <a:r>
              <a:rPr lang="en-US" sz="24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Consumers	</a:t>
            </a: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:	</a:t>
            </a:r>
            <a:r>
              <a:rPr lang="en-US" sz="2400" b="1" dirty="0" smtClean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17.8 </a:t>
            </a:r>
            <a:r>
              <a:rPr lang="en-US" sz="2400" b="1" dirty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Million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tabLst>
                <a:tab pos="5254625" algn="l"/>
                <a:tab pos="5486400" algn="l"/>
              </a:tabLst>
              <a:defRPr/>
            </a:pPr>
            <a:r>
              <a:rPr lang="en-US" sz="24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Transmission Line	</a:t>
            </a: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:	</a:t>
            </a:r>
            <a:r>
              <a:rPr lang="en-US" sz="2400" b="1" dirty="0" smtClean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9,695 </a:t>
            </a:r>
            <a:r>
              <a:rPr lang="en-US" sz="2400" b="1" dirty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Ckt. km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tabLst>
                <a:tab pos="5254625" algn="l"/>
                <a:tab pos="5486400" algn="l"/>
              </a:tabLst>
              <a:defRPr/>
            </a:pPr>
            <a:r>
              <a:rPr lang="en-US" sz="24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Distribution Line	</a:t>
            </a: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:	</a:t>
            </a:r>
            <a:r>
              <a:rPr lang="en-US" sz="2400" b="1" dirty="0" smtClean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3,41,000 </a:t>
            </a:r>
            <a:r>
              <a:rPr lang="en-US" sz="2400" b="1" dirty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km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tabLst>
                <a:tab pos="5254625" algn="l"/>
                <a:tab pos="5486400" algn="l"/>
              </a:tabLst>
              <a:defRPr/>
            </a:pPr>
            <a:r>
              <a:rPr lang="en-US" sz="24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Distribution Loss	</a:t>
            </a: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:	</a:t>
            </a:r>
            <a:r>
              <a:rPr lang="en-US" sz="2400" b="1" dirty="0" smtClean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11.36%</a:t>
            </a:r>
            <a:endParaRPr lang="en-US" sz="2400" b="1" dirty="0"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tabLst>
                <a:tab pos="5254625" algn="l"/>
                <a:tab pos="5486400" algn="l"/>
              </a:tabLst>
              <a:defRPr/>
            </a:pPr>
            <a:r>
              <a:rPr lang="en-US" sz="24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Per Capita </a:t>
            </a: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Generation	:	</a:t>
            </a:r>
            <a:r>
              <a:rPr lang="en-US" sz="2400" b="1" dirty="0" smtClean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371 </a:t>
            </a:r>
            <a:r>
              <a:rPr lang="en-US" sz="2400" b="1" dirty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kWh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tabLst>
                <a:tab pos="5254625" algn="l"/>
                <a:tab pos="5486400" algn="l"/>
              </a:tabLst>
              <a:defRPr/>
            </a:pPr>
            <a:r>
              <a:rPr lang="en-US" sz="2400" b="1" dirty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Access to Electricity	</a:t>
            </a:r>
            <a:r>
              <a:rPr lang="en-US" sz="2400" b="1" dirty="0" smtClean="0">
                <a:solidFill>
                  <a:srgbClr val="0000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:	</a:t>
            </a:r>
            <a:r>
              <a:rPr lang="en-US" sz="2400" b="1" dirty="0" smtClean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74</a:t>
            </a:r>
            <a:r>
              <a:rPr lang="en-US" sz="2400" b="1" dirty="0"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% </a:t>
            </a: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50130435-CB6E-4F47-BCD9-3BB174B74A04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6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38200" y="304800"/>
            <a:ext cx="78486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algn="ctr">
              <a:spcBef>
                <a:spcPts val="0"/>
              </a:spcBef>
              <a:buNone/>
              <a:defRPr/>
            </a:pPr>
            <a:r>
              <a:rPr lang="en-US" sz="40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Present Generation: Fuel Mix</a:t>
            </a:r>
          </a:p>
        </p:txBody>
      </p:sp>
      <p:graphicFrame>
        <p:nvGraphicFramePr>
          <p:cNvPr id="7" name="Chart 6"/>
          <p:cNvGraphicFramePr/>
          <p:nvPr/>
        </p:nvGraphicFramePr>
        <p:xfrm>
          <a:off x="533400" y="1371600"/>
          <a:ext cx="8077199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7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3000" y="304800"/>
            <a:ext cx="76370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ts val="0"/>
              </a:spcBef>
              <a:buNone/>
              <a:defRPr/>
            </a:pPr>
            <a:r>
              <a:rPr lang="en-US" sz="40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Energy Based Livelihoods Programs </a:t>
            </a:r>
            <a:endParaRPr lang="en-US" sz="4000" dirty="0">
              <a:solidFill>
                <a:srgbClr val="0000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295400"/>
            <a:ext cx="7661456" cy="5056769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0099"/>
              </a:buClr>
              <a:buSzPct val="101000"/>
              <a:buNone/>
            </a:pPr>
            <a:r>
              <a:rPr lang="en-US" sz="28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Main Programs/Projects are:</a:t>
            </a:r>
          </a:p>
          <a:p>
            <a:pPr marL="682625" indent="-450850">
              <a:lnSpc>
                <a:spcPct val="120000"/>
              </a:lnSpc>
              <a:spcBef>
                <a:spcPts val="600"/>
              </a:spcBef>
              <a:buClr>
                <a:srgbClr val="000099"/>
              </a:buClr>
              <a:buSzPct val="101000"/>
              <a:buFont typeface="+mj-lt"/>
              <a:buAutoNum type="alphaLcParenR"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Grid Connected Rural Electrification Program;</a:t>
            </a:r>
          </a:p>
          <a:p>
            <a:pPr marL="682625" indent="-450850">
              <a:lnSpc>
                <a:spcPct val="120000"/>
              </a:lnSpc>
              <a:spcBef>
                <a:spcPts val="600"/>
              </a:spcBef>
              <a:buClr>
                <a:srgbClr val="000099"/>
              </a:buClr>
              <a:buSzPct val="101000"/>
              <a:buFont typeface="+mj-lt"/>
              <a:buAutoNum type="alphaLcParenR"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Solar Home System Program;</a:t>
            </a:r>
          </a:p>
          <a:p>
            <a:pPr marL="682625" indent="-450850">
              <a:lnSpc>
                <a:spcPct val="120000"/>
              </a:lnSpc>
              <a:spcBef>
                <a:spcPts val="600"/>
              </a:spcBef>
              <a:buClr>
                <a:srgbClr val="000099"/>
              </a:buClr>
              <a:buSzPct val="101000"/>
              <a:buFont typeface="+mj-lt"/>
              <a:buAutoNum type="alphaLcParenR"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Solar Mini-Grid/Micro-Grid Program;</a:t>
            </a:r>
          </a:p>
          <a:p>
            <a:pPr marL="682625" indent="-450850">
              <a:lnSpc>
                <a:spcPct val="120000"/>
              </a:lnSpc>
              <a:spcBef>
                <a:spcPts val="600"/>
              </a:spcBef>
              <a:buClr>
                <a:srgbClr val="000099"/>
              </a:buClr>
              <a:buSzPct val="101000"/>
              <a:buFont typeface="+mj-lt"/>
              <a:buAutoNum type="alphaLcParenR"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Solar Irrigation Program;</a:t>
            </a:r>
          </a:p>
          <a:p>
            <a:pPr marL="682625" indent="-450850">
              <a:lnSpc>
                <a:spcPct val="120000"/>
              </a:lnSpc>
              <a:spcBef>
                <a:spcPts val="600"/>
              </a:spcBef>
              <a:buClr>
                <a:srgbClr val="000099"/>
              </a:buClr>
              <a:buSzPct val="101000"/>
              <a:buFont typeface="+mj-lt"/>
              <a:buAutoNum type="alphaLcParenR"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Solar Social Programs;</a:t>
            </a:r>
          </a:p>
          <a:p>
            <a:pPr marL="682625" indent="-450850">
              <a:lnSpc>
                <a:spcPct val="120000"/>
              </a:lnSpc>
              <a:spcBef>
                <a:spcPts val="600"/>
              </a:spcBef>
              <a:buClr>
                <a:srgbClr val="000099"/>
              </a:buClr>
              <a:buSzPct val="101000"/>
              <a:buFont typeface="+mj-lt"/>
              <a:buAutoNum type="alphaLcParenR"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Installation of Bio-gas plants;</a:t>
            </a:r>
          </a:p>
          <a:p>
            <a:pPr marL="682625" indent="-450850">
              <a:lnSpc>
                <a:spcPct val="120000"/>
              </a:lnSpc>
              <a:spcBef>
                <a:spcPts val="600"/>
              </a:spcBef>
              <a:buClr>
                <a:srgbClr val="000099"/>
              </a:buClr>
              <a:buSzPct val="101000"/>
              <a:buFont typeface="+mj-lt"/>
              <a:buAutoNum type="alphaLcParenR"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ICS Program;</a:t>
            </a:r>
          </a:p>
          <a:p>
            <a:pPr marL="682625" indent="-450850">
              <a:lnSpc>
                <a:spcPct val="120000"/>
              </a:lnSpc>
              <a:spcBef>
                <a:spcPts val="600"/>
              </a:spcBef>
              <a:buClr>
                <a:srgbClr val="000099"/>
              </a:buClr>
              <a:buSzPct val="101000"/>
              <a:buFont typeface="+mj-lt"/>
              <a:buAutoNum type="alphaLcParenR"/>
            </a:pPr>
            <a:r>
              <a:rPr lang="en-US" sz="2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Solar for Work Program</a:t>
            </a:r>
            <a:endParaRPr lang="en-US" sz="2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8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32972" y="304800"/>
            <a:ext cx="83679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ts val="0"/>
              </a:spcBef>
              <a:buNone/>
              <a:defRPr/>
            </a:pPr>
            <a:r>
              <a:rPr lang="en-US" sz="3600" dirty="0" smtClean="0">
                <a:solidFill>
                  <a:srgbClr val="0000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Grid Connected Rural Electrification Program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1295400"/>
            <a:ext cx="8305800" cy="502906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rgbClr val="000099"/>
              </a:buClr>
              <a:buSzPct val="101000"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Nos. of PBS formed		: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77 </a:t>
            </a:r>
          </a:p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rgbClr val="000099"/>
              </a:buClr>
              <a:buSzPct val="101000"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Village Electrified		: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59 Nos. 75 % of total</a:t>
            </a:r>
          </a:p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rgbClr val="000099"/>
              </a:buClr>
              <a:buSzPct val="101000"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Distribution line Constructed	: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3,41,000 km</a:t>
            </a:r>
          </a:p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rgbClr val="000099"/>
              </a:buClr>
              <a:buSzPct val="101000"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Rural Consumers Connected	: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13.0 million 	</a:t>
            </a:r>
          </a:p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rgbClr val="000099"/>
              </a:buClr>
              <a:buSzPct val="101000"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Irrigation Consumers		: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0.36 million</a:t>
            </a:r>
          </a:p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rgbClr val="000099"/>
              </a:buClr>
              <a:buSzPct val="101000"/>
            </a:pPr>
            <a:r>
              <a:rPr lang="en-US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Access to Electricity in Rural Areas: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65%</a:t>
            </a:r>
          </a:p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rgbClr val="000099"/>
              </a:buClr>
              <a:buSzPct val="101000"/>
            </a:pPr>
            <a:r>
              <a:rPr lang="en-US" sz="2400" dirty="0" smtClean="0">
                <a:solidFill>
                  <a:srgbClr val="006600"/>
                </a:solidFill>
              </a:rPr>
              <a:t>Employee			: 38,500 (35% women)</a:t>
            </a:r>
          </a:p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rgbClr val="000099"/>
              </a:buClr>
              <a:buSzPct val="101000"/>
            </a:pPr>
            <a:r>
              <a:rPr lang="en-US" sz="2400" dirty="0" smtClean="0">
                <a:solidFill>
                  <a:srgbClr val="006600"/>
                </a:solidFill>
              </a:rPr>
              <a:t>Employee in Billing Section	: 100% Women</a:t>
            </a:r>
          </a:p>
          <a:p>
            <a:pPr marL="457200" indent="-457200">
              <a:lnSpc>
                <a:spcPct val="130000"/>
              </a:lnSpc>
              <a:spcBef>
                <a:spcPts val="600"/>
              </a:spcBef>
              <a:buClr>
                <a:srgbClr val="000099"/>
              </a:buClr>
              <a:buSzPct val="101000"/>
            </a:pPr>
            <a:r>
              <a:rPr lang="en-US" sz="2400" dirty="0" smtClean="0">
                <a:solidFill>
                  <a:srgbClr val="006600"/>
                </a:solidFill>
              </a:rPr>
              <a:t>Direct Job Created		: About 0.25 Million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0" y="6626225"/>
            <a:ext cx="457200" cy="231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fld id="{0C4E7E30-9AE6-4298-9237-99DE824A9BF2}" type="slidenum">
              <a:rPr lang="en-US" b="1" smtClean="0">
                <a:solidFill>
                  <a:srgbClr val="A50021"/>
                </a:solidFill>
              </a:rPr>
              <a:pPr algn="ctr">
                <a:defRPr/>
              </a:pPr>
              <a:t>9</a:t>
            </a:fld>
            <a:endParaRPr lang="en-US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76200" cap="flat" cmpd="tri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75000"/>
          </a:spcBef>
          <a:spcAft>
            <a:spcPct val="0"/>
          </a:spcAft>
          <a:buClr>
            <a:srgbClr val="FFFFFF"/>
          </a:buClr>
          <a:buSzPct val="80000"/>
          <a:buFont typeface="Wingdings" pitchFamily="2" charset="2"/>
          <a:buChar char="§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76200" cap="flat" cmpd="tri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75000"/>
          </a:spcBef>
          <a:spcAft>
            <a:spcPct val="0"/>
          </a:spcAft>
          <a:buClr>
            <a:srgbClr val="FFFFFF"/>
          </a:buClr>
          <a:buSzPct val="80000"/>
          <a:buFont typeface="Wingdings" pitchFamily="2" charset="2"/>
          <a:buChar char="§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ofile">
  <a:themeElements>
    <a:clrScheme name="2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2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Profile">
  <a:themeElements>
    <a:clrScheme name="3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3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684843</TotalTime>
  <Words>813</Words>
  <Application>Microsoft Office PowerPoint</Application>
  <PresentationFormat>On-screen Show (4:3)</PresentationFormat>
  <Paragraphs>246</Paragraphs>
  <Slides>21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Profile</vt:lpstr>
      <vt:lpstr>2_Profile</vt:lpstr>
      <vt:lpstr>3_Profile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Rural Electrification: Future Plan</vt:lpstr>
      <vt:lpstr>Slide 11</vt:lpstr>
      <vt:lpstr>Slide 12</vt:lpstr>
      <vt:lpstr>Slide 13</vt:lpstr>
      <vt:lpstr>Slide 14</vt:lpstr>
      <vt:lpstr>Slide 15</vt:lpstr>
      <vt:lpstr>Slide 16</vt:lpstr>
      <vt:lpstr>Impacts of ICS</vt:lpstr>
      <vt:lpstr>Slide 18</vt:lpstr>
      <vt:lpstr> Renewable Energy Development</vt:lpstr>
      <vt:lpstr>Slide 20</vt:lpstr>
      <vt:lpstr>Slide 21</vt:lpstr>
    </vt:vector>
  </TitlesOfParts>
  <Company>BPDB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DELL</cp:lastModifiedBy>
  <cp:revision>2155</cp:revision>
  <cp:lastPrinted>2015-11-04T03:51:36Z</cp:lastPrinted>
  <dcterms:created xsi:type="dcterms:W3CDTF">2006-03-08T20:51:24Z</dcterms:created>
  <dcterms:modified xsi:type="dcterms:W3CDTF">2015-11-29T11:32:12Z</dcterms:modified>
</cp:coreProperties>
</file>