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  <p:sldMasterId id="2147483754" r:id="rId2"/>
    <p:sldMasterId id="2147483768" r:id="rId3"/>
  </p:sldMasterIdLst>
  <p:notesMasterIdLst>
    <p:notesMasterId r:id="rId31"/>
  </p:notesMasterIdLst>
  <p:handoutMasterIdLst>
    <p:handoutMasterId r:id="rId32"/>
  </p:handoutMasterIdLst>
  <p:sldIdLst>
    <p:sldId id="404" r:id="rId4"/>
    <p:sldId id="484" r:id="rId5"/>
    <p:sldId id="403" r:id="rId6"/>
    <p:sldId id="406" r:id="rId7"/>
    <p:sldId id="505" r:id="rId8"/>
    <p:sldId id="502" r:id="rId9"/>
    <p:sldId id="478" r:id="rId10"/>
    <p:sldId id="256" r:id="rId11"/>
    <p:sldId id="339" r:id="rId12"/>
    <p:sldId id="449" r:id="rId13"/>
    <p:sldId id="487" r:id="rId14"/>
    <p:sldId id="503" r:id="rId15"/>
    <p:sldId id="466" r:id="rId16"/>
    <p:sldId id="506" r:id="rId17"/>
    <p:sldId id="507" r:id="rId18"/>
    <p:sldId id="480" r:id="rId19"/>
    <p:sldId id="509" r:id="rId20"/>
    <p:sldId id="455" r:id="rId21"/>
    <p:sldId id="510" r:id="rId22"/>
    <p:sldId id="479" r:id="rId23"/>
    <p:sldId id="482" r:id="rId24"/>
    <p:sldId id="457" r:id="rId25"/>
    <p:sldId id="458" r:id="rId26"/>
    <p:sldId id="459" r:id="rId27"/>
    <p:sldId id="460" r:id="rId28"/>
    <p:sldId id="461" r:id="rId29"/>
    <p:sldId id="501" r:id="rId3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66CCFF"/>
    <a:srgbClr val="000099"/>
    <a:srgbClr val="800080"/>
    <a:srgbClr val="6600CC"/>
    <a:srgbClr val="0000FF"/>
    <a:srgbClr val="800000"/>
    <a:srgbClr val="990033"/>
    <a:srgbClr val="FFCC66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0" autoAdjust="0"/>
    <p:restoredTop sz="94286" autoAdjust="0"/>
  </p:normalViewPr>
  <p:slideViewPr>
    <p:cSldViewPr>
      <p:cViewPr>
        <p:scale>
          <a:sx n="73" d="100"/>
          <a:sy n="73" d="100"/>
        </p:scale>
        <p:origin x="-113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5CD743-1EB3-451B-910C-0C77C55699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4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DDFB1F-949F-49BB-8F16-55A59B4814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10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7E2FDB-CC4F-431F-A883-B3F70E3970A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71837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41961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9890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A6FF0D-0C90-4E5A-AF18-C2D6F22C219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545" y="4415603"/>
            <a:ext cx="5609311" cy="4183754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2769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9D10A-A625-47D0-B066-33BED20487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70542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92225" y="796925"/>
            <a:ext cx="4273550" cy="3205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4349750"/>
            <a:ext cx="5029200" cy="3844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999" tIns="46298" rIns="90999" bIns="46298" numCol="1" anchor="t" anchorCtr="0" compatLnSpc="1">
            <a:prstTxWarp prst="textNoShape">
              <a:avLst/>
            </a:prstTxWarp>
          </a:bodyPr>
          <a:lstStyle/>
          <a:p>
            <a:pPr defTabSz="884238"/>
            <a:endParaRPr lang="en-US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3886200" y="8707438"/>
            <a:ext cx="2971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58" tIns="0" rIns="19158" bIns="0" anchor="b"/>
          <a:lstStyle>
            <a:lvl1pPr defTabSz="739775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39775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39775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39775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39775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397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397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397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397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B21869E8-8D25-498A-9B28-F12CE1D73689}" type="slidenum">
              <a:rPr lang="en-US" sz="1000" i="1">
                <a:solidFill>
                  <a:srgbClr val="000000"/>
                </a:solidFill>
              </a:rPr>
              <a:pPr algn="r"/>
              <a:t>11</a:t>
            </a:fld>
            <a:endParaRPr lang="en-US" sz="1000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033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5965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45074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0377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574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80781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954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5" name="Picture 2" descr="Picture6 copy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4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12954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3.bmp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11477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2.bmp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1.bmp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GoogleEarth_Image.jp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0200"/>
            <a:ext cx="11096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2133600"/>
            <a:ext cx="6553200" cy="1600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29920-62FD-44D7-8336-FF354F076857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24C63-DD7A-481F-9D72-AD03320F3CB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4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0E65F-FE12-41C9-9A0E-6098672EFA7A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86AA8-4E77-4E97-9161-ECA2123234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242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155E1-E964-469B-BC24-44FD0E1A7537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DF447-E975-4227-9D55-90803DBAA6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69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31D28-7149-4732-A177-0D8C51AC4008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FAD0C-59DA-4276-8D83-74BC3F8B656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62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4E74A-90AB-45AC-B9AE-AF9BFE15948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086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377F1-94F5-44BA-92B9-8C55004829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81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D8F97-D794-45DE-B25D-444AAD6C677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11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F3115-A1AD-460A-A2B7-E5A89EEEC9C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35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A8A94-2612-435E-8A0E-B8D9C5B9A6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381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87DF4-E13E-47F7-871F-448C7D501EB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15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7A993-2E22-4621-AB72-16AC4598462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972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DB1B3-6BD1-4CE4-B5EF-8B9F0714130C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AECA8-D474-4A57-8171-1FD74756E2C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977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8E902-BAF3-4290-B30D-AED8710B13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9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0C75-9572-4FAF-B33A-B38FB7117B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422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533BE-BD8B-4CF6-A4CB-493207C41A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87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65511-BA96-402A-A1BF-D7D3332CBA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511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AE2F92B-D4B3-477E-855B-54F2A57BA9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79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31D28-7149-4732-A177-0D8C51AC4008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FAD0C-59DA-4276-8D83-74BC3F8B656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55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020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524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036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40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9E6A7-E96E-4B97-926B-7406A64D4F98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8C02F-E5F7-4624-A34A-592E7FD0FD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9212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787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45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740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6794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94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543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580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F3F0-337F-49BA-8E57-7161F8EB23E1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D53EE-1C5B-4CE3-89C4-777FFCB7725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50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C21F-AC43-41F1-9DB2-8D9E4ED94B06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E97B7-A239-4B24-89D2-1831E6A5B70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68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8EAA4-F608-4408-A112-9B4021CF9CB3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6EE92-1111-409F-9CF5-889A3887A7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4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3B996-D0D8-41C4-A00F-D6E8C9BB0495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582B6-3141-4D30-8936-73DECE28459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62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68429-64A4-4689-88B3-B29D27208238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67B50-95FF-42B5-BF1E-885FA281A63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90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197D5-4F7F-42D6-9733-38E6A9FA5B3E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109B9-EA2B-4DC0-8653-D40D7F0C7D8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4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AFB177-FBA5-4B85-96AC-053832289CE2}" type="datetime3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 September 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C7A937-1589-4542-99C0-9346D4B2FF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4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03-May-13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2EC150-1154-4DBA-A91A-9F25D6CF3F7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83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B2CB233-47BF-4EAE-AA50-102BE67DC257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27/09/2015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787F55B-471C-4AA5-8BB6-785F0218BFB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884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u.gov.lk/TourCountry/Indextc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669312" y="4953000"/>
            <a:ext cx="5493488" cy="1524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660066"/>
                </a:solidFill>
                <a:latin typeface="+mj-lt"/>
                <a:cs typeface="Times New Roman" pitchFamily="18" charset="0"/>
              </a:rPr>
              <a:t>Eng. A.L. Z. Hussain (Chief Engineer)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000" b="1" dirty="0">
                <a:solidFill>
                  <a:srgbClr val="660066"/>
                </a:solidFill>
                <a:latin typeface="+mj-lt"/>
                <a:cs typeface="Times New Roman" pitchFamily="18" charset="0"/>
              </a:rPr>
              <a:t>Eng. G.P. </a:t>
            </a:r>
            <a:r>
              <a:rPr lang="en-US" sz="2000" b="1" dirty="0" err="1">
                <a:solidFill>
                  <a:srgbClr val="660066"/>
                </a:solidFill>
                <a:latin typeface="+mj-lt"/>
                <a:cs typeface="Times New Roman" pitchFamily="18" charset="0"/>
              </a:rPr>
              <a:t>Senanayake</a:t>
            </a:r>
            <a:r>
              <a:rPr lang="en-US" sz="2000" b="1" dirty="0">
                <a:solidFill>
                  <a:srgbClr val="660066"/>
                </a:solidFill>
                <a:latin typeface="+mj-lt"/>
                <a:cs typeface="Times New Roman" pitchFamily="18" charset="0"/>
              </a:rPr>
              <a:t> (Electrical Engineer)</a:t>
            </a:r>
          </a:p>
          <a:p>
            <a:pPr algn="ctr" fontAlgn="auto">
              <a:spcAft>
                <a:spcPts val="0"/>
              </a:spcAft>
              <a:defRPr/>
            </a:pPr>
            <a:endParaRPr lang="en-US" sz="2000" b="1" dirty="0" smtClean="0">
              <a:solidFill>
                <a:srgbClr val="660066"/>
              </a:solidFill>
              <a:latin typeface="+mj-lt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660066"/>
                </a:solidFill>
                <a:latin typeface="+mj-lt"/>
                <a:cs typeface="Times New Roman" pitchFamily="18" charset="0"/>
              </a:rPr>
              <a:t>Ceylon </a:t>
            </a:r>
            <a:r>
              <a:rPr lang="en-US" sz="2000" b="1" dirty="0">
                <a:solidFill>
                  <a:srgbClr val="660066"/>
                </a:solidFill>
                <a:latin typeface="+mj-lt"/>
                <a:cs typeface="Times New Roman" pitchFamily="18" charset="0"/>
              </a:rPr>
              <a:t>Electricity Board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000" b="1" dirty="0">
                <a:solidFill>
                  <a:srgbClr val="660066"/>
                </a:solidFill>
                <a:latin typeface="+mj-lt"/>
                <a:cs typeface="Times New Roman" pitchFamily="18" charset="0"/>
              </a:rPr>
              <a:t>Sri Lanka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950893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2800" b="1" dirty="0" smtClean="0">
                <a:solidFill>
                  <a:srgbClr val="000099"/>
                </a:solidFill>
                <a:latin typeface="+mj-lt"/>
              </a:rPr>
              <a:t>Country Presentation</a:t>
            </a:r>
          </a:p>
          <a:p>
            <a:pPr algn="ctr" eaLnBrk="0" hangingPunct="0"/>
            <a:r>
              <a:rPr lang="en-US" sz="2800" b="1" dirty="0" smtClean="0">
                <a:solidFill>
                  <a:srgbClr val="000099"/>
                </a:solidFill>
                <a:latin typeface="+mj-lt"/>
              </a:rPr>
              <a:t>Present Power System in Sri Lanka</a:t>
            </a:r>
          </a:p>
        </p:txBody>
      </p:sp>
      <p:pic>
        <p:nvPicPr>
          <p:cNvPr id="8" name="Picture 9" descr="sl_fla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9112" y="76200"/>
            <a:ext cx="1150088" cy="62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516912" y="2528356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alibri" pitchFamily="34" charset="0"/>
              </a:rPr>
              <a:t>SAARC Perspective Workshop on the Past and Future of High Voltage (HVDC) Power 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</a:rPr>
              <a:t>Transmission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Calibri" pitchFamily="34" charset="0"/>
              </a:rPr>
              <a:t>30th </a:t>
            </a:r>
            <a:r>
              <a:rPr lang="en-US" b="1" dirty="0">
                <a:solidFill>
                  <a:srgbClr val="C00000"/>
                </a:solidFill>
                <a:latin typeface="Calibri" pitchFamily="34" charset="0"/>
              </a:rPr>
              <a:t>September – 01st October 2015 in </a:t>
            </a:r>
            <a:endParaRPr lang="en-US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Calibri" pitchFamily="34" charset="0"/>
              </a:rPr>
              <a:t>Lahore</a:t>
            </a:r>
            <a:endParaRPr lang="en-US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24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228600"/>
            <a:ext cx="3200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292934"/>
                </a:solidFill>
                <a:latin typeface="Cambria" pitchFamily="18" charset="0"/>
              </a:rPr>
              <a:t>Sri </a:t>
            </a:r>
            <a:r>
              <a:rPr lang="en-US" sz="3600" b="1" dirty="0">
                <a:solidFill>
                  <a:srgbClr val="292934"/>
                </a:solidFill>
                <a:latin typeface="Cambria" pitchFamily="18" charset="0"/>
              </a:rPr>
              <a:t>Lankan Transmission System </a:t>
            </a:r>
            <a:endParaRPr lang="en-US" sz="3600" b="1" dirty="0" smtClean="0">
              <a:solidFill>
                <a:srgbClr val="292934"/>
              </a:solidFill>
              <a:latin typeface="Cambria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292934"/>
                </a:solidFill>
                <a:latin typeface="Cambria" pitchFamily="18" charset="0"/>
              </a:rPr>
              <a:t>2032 (planned)</a:t>
            </a:r>
            <a:endParaRPr lang="en-US" sz="3600" b="1" dirty="0">
              <a:solidFill>
                <a:srgbClr val="292934"/>
              </a:solidFill>
              <a:latin typeface="Cambr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0"/>
            <a:ext cx="5105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4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Sri Lanka Cross Border Interconnection with India &amp; Exchange of Power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21507" name="Picture 3" descr="images (3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31" y="2133600"/>
            <a:ext cx="522353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277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Trans-border Electricity Exchange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South Asia Region is very rich in energy resources which are unevenly distributed among the countries of the region. </a:t>
            </a:r>
          </a:p>
          <a:p>
            <a:endParaRPr lang="en-US" dirty="0" smtClean="0"/>
          </a:p>
          <a:p>
            <a:r>
              <a:rPr lang="en-US" dirty="0" smtClean="0"/>
              <a:t>The advantages of a South Asian Regional Electricity grid are appreciated by almost all countries in the region. </a:t>
            </a:r>
          </a:p>
          <a:p>
            <a:endParaRPr lang="en-US" dirty="0" smtClean="0"/>
          </a:p>
          <a:p>
            <a:r>
              <a:rPr lang="en-US" dirty="0" smtClean="0"/>
              <a:t>For Sri Lanka to get access to a South Asian Regional Electricity Grid, the only feasible connection is with India through a HVDC marine cable.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20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Background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Pre-feasibility study conducted with the assistance of USAID  in 2002 by </a:t>
            </a:r>
            <a:r>
              <a:rPr lang="en-US" dirty="0" err="1" smtClean="0"/>
              <a:t>Nexant</a:t>
            </a:r>
            <a:r>
              <a:rPr lang="en-US" dirty="0" smtClean="0"/>
              <a:t> Inc.</a:t>
            </a:r>
          </a:p>
          <a:p>
            <a:endParaRPr lang="en-US" dirty="0" smtClean="0"/>
          </a:p>
          <a:p>
            <a:r>
              <a:rPr lang="en-US" dirty="0" smtClean="0"/>
              <a:t>Review of the Pre-feasibility study with assistance of USAID  in 2006 by </a:t>
            </a:r>
            <a:r>
              <a:rPr lang="en-US" dirty="0" err="1" smtClean="0"/>
              <a:t>Nexant</a:t>
            </a:r>
            <a:r>
              <a:rPr lang="en-US" dirty="0" smtClean="0"/>
              <a:t>/ Power Grid Corporation of India </a:t>
            </a:r>
          </a:p>
          <a:p>
            <a:endParaRPr lang="en-US" dirty="0" smtClean="0"/>
          </a:p>
          <a:p>
            <a:r>
              <a:rPr lang="en-US" dirty="0" smtClean="0"/>
              <a:t>Bilateral discussions by Secretary , Ministry of Power and Energy Sri Lanka and Secretary Ministry of Power, India in Dec 2006.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679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Background…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Cabinet of Ministers approved in principle in Dec 2006, to study the feasibility of power interconnection and to appoint a Steering Committee  Co- Chaired by Secretaries of Power Ministries and to appoint a Task Force for technical, commercial, regulatory and legal aspects.</a:t>
            </a:r>
          </a:p>
          <a:p>
            <a:endParaRPr lang="en-US" dirty="0" smtClean="0"/>
          </a:p>
          <a:p>
            <a:r>
              <a:rPr lang="en-US" dirty="0" smtClean="0"/>
              <a:t>A MOU on Feasibility Study for India- Sri Lanka Electricity Grid Interconnection was signed among GOSL, GOI, CEB and Power Grid Corporation of India Limited (PGCIL) on 9</a:t>
            </a:r>
            <a:r>
              <a:rPr lang="en-US" baseline="30000" dirty="0" smtClean="0"/>
              <a:t>th</a:t>
            </a:r>
            <a:r>
              <a:rPr lang="en-US" dirty="0" smtClean="0"/>
              <a:t>  June 2010.</a:t>
            </a:r>
          </a:p>
          <a:p>
            <a:endParaRPr lang="en-US" dirty="0" smtClean="0"/>
          </a:p>
          <a:p>
            <a:r>
              <a:rPr lang="en-US" dirty="0" smtClean="0"/>
              <a:t>Executing Agencies; CEB and PGCIL are jointly carrying out the feasibility study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9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Benefits and Opportunities for </a:t>
            </a:r>
            <a:br>
              <a:rPr lang="en-US" smtClean="0"/>
            </a:br>
            <a:r>
              <a:rPr lang="en-US" smtClean="0"/>
              <a:t>Sri Lanka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Opportunity to enter into India Power Exchange for energy trading</a:t>
            </a:r>
          </a:p>
          <a:p>
            <a:endParaRPr lang="en-US" b="1" dirty="0" smtClean="0"/>
          </a:p>
          <a:p>
            <a:r>
              <a:rPr lang="en-US" b="1" dirty="0" smtClean="0"/>
              <a:t>Access to electricity from cheaper  sources of power generation in the  South Asia Region</a:t>
            </a:r>
          </a:p>
          <a:p>
            <a:endParaRPr lang="en-US" b="1" dirty="0" smtClean="0"/>
          </a:p>
          <a:p>
            <a:r>
              <a:rPr lang="en-US" b="1" dirty="0" smtClean="0"/>
              <a:t>Reduction in operational cost through better resource management</a:t>
            </a:r>
          </a:p>
          <a:p>
            <a:endParaRPr lang="en-US" b="1" dirty="0" smtClean="0"/>
          </a:p>
          <a:p>
            <a:r>
              <a:rPr lang="en-US" b="1" dirty="0" smtClean="0"/>
              <a:t>Meeting growing power demand with imported power</a:t>
            </a:r>
          </a:p>
          <a:p>
            <a:endParaRPr lang="en-US" b="1" dirty="0" smtClean="0"/>
          </a:p>
          <a:p>
            <a:r>
              <a:rPr lang="en-US" b="1" dirty="0" smtClean="0"/>
              <a:t>Improved load profile - valley filling</a:t>
            </a:r>
          </a:p>
          <a:p>
            <a:endParaRPr lang="en-US" b="1" dirty="0" smtClean="0"/>
          </a:p>
          <a:p>
            <a:r>
              <a:rPr lang="en-US" b="1" dirty="0" smtClean="0"/>
              <a:t>Improved system reliability and security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7896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>
                <a:solidFill>
                  <a:srgbClr val="C00000"/>
                </a:solidFill>
              </a:rPr>
              <a:t>Configuration of the Interconnection</a:t>
            </a: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897007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Configuration of the Interconnection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High voltage direct current (HVDC), operating at ±400 </a:t>
            </a:r>
            <a:r>
              <a:rPr lang="en-US" b="1" dirty="0" smtClean="0"/>
              <a:t>kV</a:t>
            </a:r>
          </a:p>
          <a:p>
            <a:endParaRPr lang="en-US" b="1" dirty="0"/>
          </a:p>
          <a:p>
            <a:r>
              <a:rPr lang="en-US" b="1" dirty="0"/>
              <a:t>Terminal points will be Madurai 400 kV GS in India and Anuradhapura 220 kV GS in Sri Lanka</a:t>
            </a:r>
          </a:p>
          <a:p>
            <a:endParaRPr lang="en-US" b="1" dirty="0" smtClean="0"/>
          </a:p>
          <a:p>
            <a:r>
              <a:rPr lang="en-US" b="1" dirty="0" smtClean="0"/>
              <a:t>Total </a:t>
            </a:r>
            <a:r>
              <a:rPr lang="en-US" b="1" dirty="0"/>
              <a:t>interconnection capacity will be 1000 MW</a:t>
            </a:r>
          </a:p>
          <a:p>
            <a:endParaRPr lang="en-US" b="1" dirty="0" smtClean="0"/>
          </a:p>
          <a:p>
            <a:r>
              <a:rPr lang="en-US" b="1" dirty="0" smtClean="0"/>
              <a:t>Total </a:t>
            </a:r>
            <a:r>
              <a:rPr lang="en-US" b="1" dirty="0"/>
              <a:t>project investment will be in the range 769 and 953 million USD (excluding customs duty and taxes)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8FAD0C-59DA-4276-8D83-74BC3F8B65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62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5" name="Title 17"/>
          <p:cNvSpPr>
            <a:spLocks noGrp="1"/>
          </p:cNvSpPr>
          <p:nvPr>
            <p:ph type="title"/>
          </p:nvPr>
        </p:nvSpPr>
        <p:spPr>
          <a:xfrm>
            <a:off x="2505075" y="-28575"/>
            <a:ext cx="4429125" cy="71437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3200" b="1" dirty="0" smtClean="0">
                <a:cs typeface="Arial" pitchFamily="34" charset="0"/>
              </a:rPr>
              <a:t>Proposed Line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425" y="1214438"/>
            <a:ext cx="8713788" cy="52625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solidFill>
                <a:srgbClr val="FF0000"/>
              </a:solidFill>
            </a:endParaRP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 cstate="print"/>
          <a:srcRect t="18" r="2257"/>
          <a:stretch>
            <a:fillRect/>
          </a:stretch>
        </p:blipFill>
        <p:spPr bwMode="auto">
          <a:xfrm>
            <a:off x="1905000" y="2895602"/>
            <a:ext cx="5563696" cy="388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544284" y="925512"/>
            <a:ext cx="8294916" cy="674688"/>
            <a:chOff x="544284" y="1295400"/>
            <a:chExt cx="8294916" cy="674688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1828800" y="1643063"/>
              <a:ext cx="9906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544284" y="1386114"/>
              <a:ext cx="1219200" cy="5334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Maduari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852058" y="1386114"/>
              <a:ext cx="1295400" cy="5334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Panaikulam</a:t>
              </a:r>
            </a:p>
          </p:txBody>
        </p:sp>
        <p:sp>
          <p:nvSpPr>
            <p:cNvPr id="5131" name="TextBox 7"/>
            <p:cNvSpPr txBox="1">
              <a:spLocks noChangeArrowheads="1"/>
            </p:cNvSpPr>
            <p:nvPr/>
          </p:nvSpPr>
          <p:spPr bwMode="auto">
            <a:xfrm>
              <a:off x="1905000" y="1295400"/>
              <a:ext cx="914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  <a:latin typeface="Calibri" pitchFamily="34" charset="0"/>
                </a:rPr>
                <a:t>130km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4191000" y="1643063"/>
              <a:ext cx="9906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257800" y="1386114"/>
              <a:ext cx="1219200" cy="5334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Thiruketis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-waram</a:t>
              </a:r>
            </a:p>
          </p:txBody>
        </p:sp>
        <p:sp>
          <p:nvSpPr>
            <p:cNvPr id="5136" name="TextBox 23"/>
            <p:cNvSpPr txBox="1">
              <a:spLocks noChangeArrowheads="1"/>
            </p:cNvSpPr>
            <p:nvPr/>
          </p:nvSpPr>
          <p:spPr bwMode="auto">
            <a:xfrm>
              <a:off x="4267200" y="1295400"/>
              <a:ext cx="914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prstClr val="black"/>
                  </a:solidFill>
                  <a:latin typeface="Calibri" pitchFamily="34" charset="0"/>
                </a:rPr>
                <a:t>120km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6553200" y="1643063"/>
              <a:ext cx="9906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7620000" y="1386114"/>
              <a:ext cx="1219200" cy="5334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A’Pura</a:t>
              </a:r>
            </a:p>
          </p:txBody>
        </p:sp>
        <p:sp>
          <p:nvSpPr>
            <p:cNvPr id="5141" name="TextBox 26"/>
            <p:cNvSpPr txBox="1">
              <a:spLocks noChangeArrowheads="1"/>
            </p:cNvSpPr>
            <p:nvPr/>
          </p:nvSpPr>
          <p:spPr bwMode="auto">
            <a:xfrm>
              <a:off x="6629400" y="1295400"/>
              <a:ext cx="914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prstClr val="black"/>
                  </a:solidFill>
                  <a:latin typeface="Calibri" pitchFamily="34" charset="0"/>
                </a:rPr>
                <a:t>110km</a:t>
              </a:r>
            </a:p>
          </p:txBody>
        </p:sp>
        <p:sp>
          <p:nvSpPr>
            <p:cNvPr id="5142" name="TextBox 27"/>
            <p:cNvSpPr txBox="1">
              <a:spLocks noChangeArrowheads="1"/>
            </p:cNvSpPr>
            <p:nvPr/>
          </p:nvSpPr>
          <p:spPr bwMode="auto">
            <a:xfrm>
              <a:off x="4114800" y="1600200"/>
              <a:ext cx="126206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prstClr val="black"/>
                  </a:solidFill>
                  <a:latin typeface="Calibri" pitchFamily="34" charset="0"/>
                </a:rPr>
                <a:t>submarine</a:t>
              </a:r>
            </a:p>
          </p:txBody>
        </p:sp>
        <p:sp>
          <p:nvSpPr>
            <p:cNvPr id="5143" name="TextBox 28"/>
            <p:cNvSpPr txBox="1">
              <a:spLocks noChangeArrowheads="1"/>
            </p:cNvSpPr>
            <p:nvPr/>
          </p:nvSpPr>
          <p:spPr bwMode="auto">
            <a:xfrm>
              <a:off x="1763713" y="1600200"/>
              <a:ext cx="1262062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prstClr val="black"/>
                  </a:solidFill>
                  <a:latin typeface="Calibri" pitchFamily="34" charset="0"/>
                </a:rPr>
                <a:t>overhead</a:t>
              </a:r>
            </a:p>
          </p:txBody>
        </p:sp>
        <p:sp>
          <p:nvSpPr>
            <p:cNvPr id="5144" name="TextBox 29"/>
            <p:cNvSpPr txBox="1">
              <a:spLocks noChangeArrowheads="1"/>
            </p:cNvSpPr>
            <p:nvPr/>
          </p:nvSpPr>
          <p:spPr bwMode="auto">
            <a:xfrm>
              <a:off x="6510338" y="1600200"/>
              <a:ext cx="1262062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prstClr val="black"/>
                  </a:solidFill>
                  <a:latin typeface="Calibri" pitchFamily="34" charset="0"/>
                </a:rPr>
                <a:t>overhead</a:t>
              </a:r>
            </a:p>
          </p:txBody>
        </p:sp>
      </p:grpSp>
      <p:sp>
        <p:nvSpPr>
          <p:cNvPr id="18" name="Content Placeholder 2"/>
          <p:cNvSpPr txBox="1">
            <a:spLocks/>
          </p:cNvSpPr>
          <p:nvPr/>
        </p:nvSpPr>
        <p:spPr>
          <a:xfrm>
            <a:off x="457200" y="1905000"/>
            <a:ext cx="8534400" cy="838200"/>
          </a:xfrm>
          <a:prstGeom prst="rect">
            <a:avLst/>
          </a:prstGeom>
        </p:spPr>
        <p:txBody>
          <a:bodyPr/>
          <a:lstStyle/>
          <a:p>
            <a:pPr marL="396875" lvl="1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b="1" kern="0" dirty="0">
                <a:solidFill>
                  <a:srgbClr val="C00000"/>
                </a:solidFill>
                <a:latin typeface="Calibri"/>
              </a:rPr>
              <a:t>High voltage direct current (HVDC), operating at ±400 kV</a:t>
            </a:r>
          </a:p>
          <a:p>
            <a:pPr marL="396875" lvl="1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b="1" kern="0" dirty="0">
                <a:solidFill>
                  <a:srgbClr val="C00000"/>
                </a:solidFill>
                <a:latin typeface="Calibri"/>
              </a:rPr>
              <a:t>Total interconnection capacity will be 1000 </a:t>
            </a:r>
            <a:r>
              <a:rPr lang="en-US" b="1" kern="0" dirty="0" smtClean="0">
                <a:solidFill>
                  <a:srgbClr val="C00000"/>
                </a:solidFill>
                <a:latin typeface="Calibri"/>
              </a:rPr>
              <a:t>MW</a:t>
            </a:r>
            <a:endParaRPr lang="en-US" b="1" kern="0" dirty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662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715962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b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Wholesale Markets in India and Sri Lanka </a:t>
            </a:r>
            <a:endParaRPr lang="en-US" sz="2800" b="1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00063" y="1357313"/>
            <a:ext cx="8286750" cy="467201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 smtClean="0">
                <a:solidFill>
                  <a:srgbClr val="C00000"/>
                </a:solidFill>
              </a:rPr>
              <a:t>Indian Wholesale Power Market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>
                <a:latin typeface="+mj-lt"/>
              </a:rPr>
              <a:t>bilateral long-term contracts are dominant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Two power markets are in operation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Only 12% of demand served through day ahead and real-time (frequency based, UI) short term market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Total generating capacity is inadequate to serve the demand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At times, utilities shed loads when purchase price of electricity in day-ahead and UI market is above a pre-agreed threshold</a:t>
            </a:r>
          </a:p>
          <a:p>
            <a:pPr lvl="1" eaLnBrk="1" hangingPunct="1">
              <a:buFont typeface="Arial" charset="0"/>
              <a:buChar char="•"/>
              <a:defRPr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285750" lvl="1" eaLnBrk="1" hangingPunct="1">
              <a:buFont typeface="Arial" charset="0"/>
              <a:buChar char="•"/>
              <a:defRPr/>
            </a:pPr>
            <a:r>
              <a:rPr lang="en-US" sz="2400" b="1" dirty="0" smtClean="0">
                <a:solidFill>
                  <a:srgbClr val="C00000"/>
                </a:solidFill>
              </a:rPr>
              <a:t>Sri Lanka does not have an operational power market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CEB operates as the single buyer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Meets customer demand at all times</a:t>
            </a:r>
          </a:p>
        </p:txBody>
      </p:sp>
    </p:spTree>
    <p:extLst>
      <p:ext uri="{BB962C8B-B14F-4D97-AF65-F5344CB8AC3E}">
        <p14:creationId xmlns:p14="http://schemas.microsoft.com/office/powerpoint/2010/main" val="14195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>
                <a:solidFill>
                  <a:srgbClr val="C00000"/>
                </a:solidFill>
              </a:rPr>
              <a:t>General Information of </a:t>
            </a:r>
            <a:r>
              <a:rPr lang="en-US" sz="3600" b="1" dirty="0" smtClean="0">
                <a:solidFill>
                  <a:srgbClr val="C00000"/>
                </a:solidFill>
              </a:rPr>
              <a:t>Sri Lanka</a:t>
            </a:r>
            <a:endParaRPr lang="en-US" altLang="en-US" sz="3600" b="1" dirty="0" smtClean="0">
              <a:solidFill>
                <a:srgbClr val="C00000"/>
              </a:solidFill>
            </a:endParaRPr>
          </a:p>
        </p:txBody>
      </p:sp>
      <p:sp>
        <p:nvSpPr>
          <p:cNvPr id="6072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5562600" cy="4756150"/>
          </a:xfrm>
        </p:spPr>
        <p:txBody>
          <a:bodyPr/>
          <a:lstStyle/>
          <a:p>
            <a:r>
              <a:rPr lang="en-US" sz="2400" dirty="0" smtClean="0"/>
              <a:t>Language	: Sinhala, Tamil, English</a:t>
            </a:r>
          </a:p>
          <a:p>
            <a:r>
              <a:rPr lang="en-US" sz="2400" dirty="0" smtClean="0"/>
              <a:t>Location	: Indian Ocean, South Indian Region</a:t>
            </a:r>
          </a:p>
          <a:p>
            <a:pPr lvl="1"/>
            <a:r>
              <a:rPr lang="en-US" sz="2000" dirty="0" smtClean="0"/>
              <a:t>Altitude	: North 60 &amp; 100 </a:t>
            </a:r>
          </a:p>
          <a:p>
            <a:pPr lvl="1"/>
            <a:r>
              <a:rPr lang="en-US" sz="2000" dirty="0" smtClean="0"/>
              <a:t>Latitude	: East 800 &amp; 820</a:t>
            </a:r>
          </a:p>
          <a:p>
            <a:r>
              <a:rPr lang="en-US" sz="2400" dirty="0" smtClean="0"/>
              <a:t>Land Area	: 65,610  sq. km</a:t>
            </a:r>
          </a:p>
          <a:p>
            <a:r>
              <a:rPr lang="en-US" sz="2400" dirty="0" smtClean="0"/>
              <a:t>Capital	: </a:t>
            </a:r>
          </a:p>
          <a:p>
            <a:pPr lvl="1"/>
            <a:r>
              <a:rPr lang="en-US" sz="2000" dirty="0" smtClean="0"/>
              <a:t>Administrative : Sri </a:t>
            </a:r>
            <a:r>
              <a:rPr lang="en-US" sz="2000" dirty="0" err="1" smtClean="0"/>
              <a:t>Jayawardenapura</a:t>
            </a:r>
            <a:endParaRPr lang="en-US" sz="2000" dirty="0" smtClean="0"/>
          </a:p>
          <a:p>
            <a:pPr lvl="1"/>
            <a:r>
              <a:rPr lang="en-US" sz="2000" dirty="0" smtClean="0"/>
              <a:t>Commercial: Colombo</a:t>
            </a:r>
          </a:p>
          <a:p>
            <a:r>
              <a:rPr lang="en-US" sz="2400" dirty="0" smtClean="0"/>
              <a:t>Population	: 20.675 million (2014)</a:t>
            </a:r>
          </a:p>
          <a:p>
            <a:r>
              <a:rPr lang="en-US" sz="2400" dirty="0" smtClean="0"/>
              <a:t>Literacy 	: 92.5%</a:t>
            </a:r>
          </a:p>
          <a:p>
            <a:endParaRPr lang="en-US" sz="2400" dirty="0" smtClean="0"/>
          </a:p>
          <a:p>
            <a:pPr lvl="2"/>
            <a:endParaRPr lang="en-US" sz="1800" dirty="0" smtClean="0"/>
          </a:p>
          <a:p>
            <a:pPr lvl="2"/>
            <a:endParaRPr lang="en-US" sz="1800" dirty="0"/>
          </a:p>
        </p:txBody>
      </p:sp>
      <p:pic>
        <p:nvPicPr>
          <p:cNvPr id="19461" name="Picture 4" descr="Sri Lanka in Brie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9621" y="1600200"/>
            <a:ext cx="2634762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b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Ownership Models and Funding</a:t>
            </a:r>
            <a:endParaRPr lang="en-US" sz="2800" b="1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3" y="1500188"/>
            <a:ext cx="8229600" cy="3786187"/>
          </a:xfrm>
        </p:spPr>
        <p:txBody>
          <a:bodyPr/>
          <a:lstStyle/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Separately owned predefined portions by PGCIL and CEB </a:t>
            </a:r>
          </a:p>
          <a:p>
            <a:pPr lvl="1">
              <a:defRPr/>
            </a:pPr>
            <a:r>
              <a:rPr lang="en-US" sz="2400" dirty="0" smtClean="0"/>
              <a:t>Soft financing from International lending Agencies. Recovery of costs of interconnection will be added as a fee to the customers of both countries</a:t>
            </a:r>
          </a:p>
          <a:p>
            <a:pPr>
              <a:buFont typeface="Arial" charset="0"/>
              <a:buNone/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A company which PGCIL and CEN in partnership </a:t>
            </a:r>
          </a:p>
          <a:p>
            <a:pPr lvl="1">
              <a:defRPr/>
            </a:pPr>
            <a:r>
              <a:rPr lang="en-US" sz="2400" dirty="0" smtClean="0"/>
              <a:t>From lending Agencies on concessionary terms</a:t>
            </a:r>
          </a:p>
          <a:p>
            <a:pPr>
              <a:buFont typeface="Arial" charset="0"/>
              <a:buChar char="•"/>
              <a:defRPr/>
            </a:pPr>
            <a:endParaRPr lang="en-US" sz="2400" dirty="0" smtClean="0"/>
          </a:p>
          <a:p>
            <a:pPr>
              <a:buFont typeface="Arial" charset="0"/>
              <a:buChar char="•"/>
              <a:defRPr/>
            </a:pP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00188" y="214313"/>
            <a:ext cx="5857875" cy="715962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New Generation Capacity 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57188" y="1071563"/>
            <a:ext cx="8339137" cy="5029200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 smtClean="0">
                <a:solidFill>
                  <a:srgbClr val="C00000"/>
                </a:solidFill>
              </a:rPr>
              <a:t>New power plants in India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In 2005, state government initiated several coal fired Ultra Mega Power Plants (UMPP)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three UMPPs, of approx 4000 MW capacity each, are under construction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No major power plant developments in Southern Region 2, where the interconnection is planned for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sz="2000" dirty="0" smtClean="0"/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en-US" sz="2400" b="1" dirty="0" smtClean="0">
                <a:solidFill>
                  <a:srgbClr val="C00000"/>
                </a:solidFill>
              </a:rPr>
              <a:t>New power plants in Sri Lanka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Developments follow the long-term plan of CEB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900 MW </a:t>
            </a:r>
            <a:r>
              <a:rPr lang="en-US" sz="2000" dirty="0" err="1" smtClean="0"/>
              <a:t>Puttalam</a:t>
            </a:r>
            <a:r>
              <a:rPr lang="en-US" sz="2000" dirty="0" smtClean="0"/>
              <a:t> coal plant available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500MW </a:t>
            </a:r>
            <a:r>
              <a:rPr lang="en-US" sz="2000" dirty="0" err="1" smtClean="0"/>
              <a:t>Sampur</a:t>
            </a:r>
            <a:r>
              <a:rPr lang="en-US" sz="2000" dirty="0" smtClean="0"/>
              <a:t> Coal Plant expected to be on line by 2017?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smtClean="0"/>
              <a:t>Almost all future power plants will be either coal or hydro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686800" cy="715963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b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Potential for Power Exchange Contracts </a:t>
            </a:r>
            <a:endParaRPr lang="en-US" sz="2800" b="1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17683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Short term contracts</a:t>
            </a:r>
          </a:p>
          <a:p>
            <a:pPr lvl="1" eaLnBrk="1" hangingPunct="1"/>
            <a:r>
              <a:rPr lang="en-US" sz="2000" b="0" dirty="0" smtClean="0">
                <a:latin typeface="Calibri" pitchFamily="34" charset="0"/>
              </a:rPr>
              <a:t>Monthly average prices reported in Indian short term market are in the range of 6.68 to 9.52 </a:t>
            </a:r>
            <a:r>
              <a:rPr lang="en-US" sz="2000" b="0" dirty="0" err="1" smtClean="0">
                <a:latin typeface="Calibri" pitchFamily="34" charset="0"/>
              </a:rPr>
              <a:t>UScts</a:t>
            </a:r>
            <a:r>
              <a:rPr lang="en-US" sz="2000" b="0" dirty="0" smtClean="0">
                <a:latin typeface="Calibri" pitchFamily="34" charset="0"/>
              </a:rPr>
              <a:t>/kWh (capacity + energy)</a:t>
            </a:r>
          </a:p>
          <a:p>
            <a:pPr lvl="1" eaLnBrk="1" hangingPunct="1"/>
            <a:r>
              <a:rPr lang="en-US" sz="2000" b="0" dirty="0" smtClean="0">
                <a:latin typeface="Calibri" pitchFamily="34" charset="0"/>
              </a:rPr>
              <a:t>monthly average purchase prices forecast for Sri Lanka are in the range of 6.50 to 13.46 </a:t>
            </a:r>
            <a:r>
              <a:rPr lang="en-US" sz="2000" b="0" dirty="0" err="1" smtClean="0">
                <a:latin typeface="Calibri" pitchFamily="34" charset="0"/>
              </a:rPr>
              <a:t>UScts</a:t>
            </a:r>
            <a:r>
              <a:rPr lang="en-US" sz="2000" b="0" dirty="0" smtClean="0">
                <a:latin typeface="Calibri" pitchFamily="34" charset="0"/>
              </a:rPr>
              <a:t>/kWh (energy only)</a:t>
            </a:r>
          </a:p>
          <a:p>
            <a:pPr lvl="1" eaLnBrk="1" hangingPunct="1"/>
            <a:r>
              <a:rPr lang="en-US" sz="2000" b="0" dirty="0" smtClean="0">
                <a:latin typeface="Calibri" pitchFamily="34" charset="0"/>
              </a:rPr>
              <a:t>During peak hours, Sri Lanka can make use of the lower cost Indian short term market</a:t>
            </a:r>
          </a:p>
          <a:p>
            <a:pPr lvl="1" eaLnBrk="1" hangingPunct="1"/>
            <a:r>
              <a:rPr lang="en-US" sz="2000" b="0" dirty="0" smtClean="0">
                <a:latin typeface="Calibri" pitchFamily="34" charset="0"/>
              </a:rPr>
              <a:t>During off peak, the excess coal based generation in Sri Lanka could be sold to the Indian short term market</a:t>
            </a:r>
          </a:p>
          <a:p>
            <a:pPr eaLnBrk="1" hangingPunct="1"/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Long term contracts</a:t>
            </a:r>
          </a:p>
          <a:p>
            <a:pPr lvl="1"/>
            <a:r>
              <a:rPr lang="en-US" sz="2000" dirty="0" smtClean="0"/>
              <a:t>Owing to economies of scale, Sri Lanka signing up with an Indian Ultra Mega Power Plant(UMPP) could be cheaper than building own plants</a:t>
            </a:r>
          </a:p>
          <a:p>
            <a:pPr lvl="1" eaLnBrk="1" hangingPunct="1"/>
            <a:r>
              <a:rPr lang="en-US" sz="2000" b="0" dirty="0" smtClean="0">
                <a:latin typeface="Calibri" pitchFamily="34" charset="0"/>
              </a:rPr>
              <a:t> Similarly, if Sri Lanka can build an UMPP, it can also serve the Indian base load, owing to the persistent shortfall in India</a:t>
            </a:r>
          </a:p>
        </p:txBody>
      </p:sp>
    </p:spTree>
    <p:extLst>
      <p:ext uri="{BB962C8B-B14F-4D97-AF65-F5344CB8AC3E}">
        <p14:creationId xmlns:p14="http://schemas.microsoft.com/office/powerpoint/2010/main" val="4278557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686800" cy="715963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Power Transfer Costs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85750" y="1500188"/>
            <a:ext cx="8267700" cy="3857625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rgbClr val="C00000"/>
                </a:solidFill>
              </a:rPr>
              <a:t>Following costs will further reduce any apparent benefits of power exchange between India and Sri Lanka</a:t>
            </a:r>
          </a:p>
          <a:p>
            <a:pPr lvl="1" eaLnBrk="1" hangingPunct="1"/>
            <a:r>
              <a:rPr lang="en-US" sz="2400" dirty="0" smtClean="0"/>
              <a:t>Investment and operational costs of the interconnection</a:t>
            </a:r>
          </a:p>
          <a:p>
            <a:pPr lvl="1" eaLnBrk="1" hangingPunct="1"/>
            <a:r>
              <a:rPr lang="en-US" sz="2400" dirty="0" smtClean="0"/>
              <a:t>transmission fees of about 0.52 </a:t>
            </a:r>
            <a:r>
              <a:rPr lang="en-US" sz="2400" dirty="0" err="1" smtClean="0"/>
              <a:t>UScts</a:t>
            </a:r>
            <a:r>
              <a:rPr lang="en-US" sz="2400" dirty="0" smtClean="0"/>
              <a:t>/kWh require to be paid to the Indian grid for transfers within southern grid </a:t>
            </a:r>
            <a:r>
              <a:rPr lang="en-US" sz="2400" dirty="0"/>
              <a:t>(based on current regulatory determinations in India)</a:t>
            </a:r>
          </a:p>
          <a:p>
            <a:pPr lvl="1" eaLnBrk="1" hangingPunct="1"/>
            <a:r>
              <a:rPr lang="en-US" sz="2400" dirty="0"/>
              <a:t>energy loss attributed to power transfers between India (southern region) and Sri Lanka (Anuradhapura) amounting to at least 6%</a:t>
            </a:r>
          </a:p>
        </p:txBody>
      </p:sp>
    </p:spTree>
    <p:extLst>
      <p:ext uri="{BB962C8B-B14F-4D97-AF65-F5344CB8AC3E}">
        <p14:creationId xmlns:p14="http://schemas.microsoft.com/office/powerpoint/2010/main" val="206024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Legal and Regulatory Issues</a:t>
            </a:r>
            <a:endParaRPr lang="en-US" alt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CEB needs to be empowered to enter into cross-border power transfers</a:t>
            </a:r>
          </a:p>
          <a:p>
            <a:endParaRPr lang="en-US" dirty="0"/>
          </a:p>
          <a:p>
            <a:r>
              <a:rPr lang="en-US" dirty="0"/>
              <a:t>The Transmission and Bulk Supply license held by CEB is required to be amended</a:t>
            </a:r>
          </a:p>
          <a:p>
            <a:endParaRPr lang="en-US" dirty="0"/>
          </a:p>
          <a:p>
            <a:r>
              <a:rPr lang="en-US" dirty="0"/>
              <a:t>Dispute resolution in the Sri Lanka Electricity Act requires to be further strengthened</a:t>
            </a:r>
          </a:p>
          <a:p>
            <a:endParaRPr lang="en-US" dirty="0"/>
          </a:p>
          <a:p>
            <a:r>
              <a:rPr lang="en-US" dirty="0"/>
              <a:t>CEB Act has to be amended to enable the functions of trader or broker, as </a:t>
            </a:r>
            <a:r>
              <a:rPr lang="en-US" dirty="0" smtClean="0"/>
              <a:t>relevant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7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715962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achieve project viability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319837"/>
          </a:xfrm>
        </p:spPr>
        <p:txBody>
          <a:bodyPr>
            <a:noAutofit/>
          </a:bodyPr>
          <a:lstStyle/>
          <a:p>
            <a:pPr lvl="1" eaLnBrk="1" hangingPunct="1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800000"/>
                </a:solidFill>
              </a:rPr>
              <a:t>The project must be structured as a 1x500 MW </a:t>
            </a:r>
            <a:r>
              <a:rPr lang="en-US" sz="2400" dirty="0" err="1" smtClean="0">
                <a:solidFill>
                  <a:srgbClr val="800000"/>
                </a:solidFill>
              </a:rPr>
              <a:t>monopolar</a:t>
            </a:r>
            <a:r>
              <a:rPr lang="en-US" sz="2400" dirty="0" smtClean="0">
                <a:solidFill>
                  <a:srgbClr val="800000"/>
                </a:solidFill>
              </a:rPr>
              <a:t> interconnection with no specific assets or commitments now to raise the capacity to 1000 MW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800000"/>
                </a:solidFill>
              </a:rPr>
              <a:t>If the project costs are further reduced by reconsidering the routing options, the 1x500 MW </a:t>
            </a:r>
            <a:r>
              <a:rPr lang="en-US" sz="2400" dirty="0" err="1" smtClean="0">
                <a:solidFill>
                  <a:srgbClr val="800000"/>
                </a:solidFill>
              </a:rPr>
              <a:t>monopolar</a:t>
            </a:r>
            <a:r>
              <a:rPr lang="en-US" sz="2400" dirty="0" smtClean="0">
                <a:solidFill>
                  <a:srgbClr val="800000"/>
                </a:solidFill>
              </a:rPr>
              <a:t> option has the potential to be viable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800000"/>
                </a:solidFill>
              </a:rPr>
              <a:t>Target project cost for a POWERGRID-CEB joint venture to be profitable is 372.4 MUSD (excluding customs duty and taxes), which at present is estimated to be 554 MUSD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800000"/>
                </a:solidFill>
              </a:rPr>
              <a:t>Both Sri Lanka and India  be allowed participation in the wholesale market in each others’ country, with full options and freedom to participate in the short-term, day-ahead and unscheduled interchanges market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800000"/>
                </a:solidFill>
              </a:rPr>
              <a:t>Sri Lankan power system shall relax its maximum load share condition and allow the interconnection to supply at the optimal capacity level</a:t>
            </a:r>
            <a:endParaRPr lang="en-US" sz="3200" dirty="0" smtClean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4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ctrTitle"/>
          </p:nvPr>
        </p:nvSpPr>
        <p:spPr bwMode="auto">
          <a:xfrm>
            <a:off x="884895" y="381000"/>
            <a:ext cx="7848600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Revised Electricity Grid  Interconnection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941151" y="1372323"/>
            <a:ext cx="7467600" cy="4875212"/>
            <a:chOff x="1447800" y="1831016"/>
            <a:chExt cx="7467600" cy="4874583"/>
          </a:xfrm>
        </p:grpSpPr>
        <p:pic>
          <p:nvPicPr>
            <p:cNvPr id="23556" name="Picture 340"/>
            <p:cNvPicPr>
              <a:picLocks noChangeAspect="1" noChangeArrowheads="1"/>
            </p:cNvPicPr>
            <p:nvPr/>
          </p:nvPicPr>
          <p:blipFill>
            <a:blip r:embed="rId2" cstate="print"/>
            <a:srcRect l="5698" t="28125" r="13786" b="5469"/>
            <a:stretch>
              <a:fillRect/>
            </a:stretch>
          </p:blipFill>
          <p:spPr bwMode="auto">
            <a:xfrm>
              <a:off x="1447800" y="1877279"/>
              <a:ext cx="7467600" cy="46249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23557" name="Line 348"/>
            <p:cNvSpPr>
              <a:spLocks noChangeShapeType="1"/>
            </p:cNvSpPr>
            <p:nvPr/>
          </p:nvSpPr>
          <p:spPr bwMode="auto">
            <a:xfrm rot="120000">
              <a:off x="5220111" y="4084974"/>
              <a:ext cx="1077837" cy="217837"/>
            </a:xfrm>
            <a:prstGeom prst="line">
              <a:avLst/>
            </a:prstGeom>
            <a:noFill/>
            <a:ln w="88900" cmpd="dbl">
              <a:solidFill>
                <a:srgbClr val="9933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sz="180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0" name="Text Box 349"/>
            <p:cNvSpPr txBox="1">
              <a:spLocks noChangeArrowheads="1"/>
            </p:cNvSpPr>
            <p:nvPr/>
          </p:nvSpPr>
          <p:spPr bwMode="auto">
            <a:xfrm>
              <a:off x="2463800" y="2875456"/>
              <a:ext cx="1109663" cy="257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smtClean="0">
                  <a:solidFill>
                    <a:srgbClr val="FF00FF"/>
                  </a:solidFill>
                  <a:latin typeface="Calibri"/>
                  <a:ea typeface="Mangal" pitchFamily="2"/>
                  <a:cs typeface="Mangal" pitchFamily="2"/>
                </a:rPr>
                <a:t>190 </a:t>
              </a:r>
              <a:r>
                <a:rPr lang="en-US" sz="1800" b="1" dirty="0">
                  <a:solidFill>
                    <a:srgbClr val="FF00FF"/>
                  </a:solidFill>
                  <a:latin typeface="Calibri"/>
                  <a:ea typeface="Mangal" pitchFamily="2"/>
                  <a:cs typeface="Mangal" pitchFamily="2"/>
                </a:rPr>
                <a:t>km</a:t>
              </a:r>
              <a:endParaRPr 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</a:endParaRPr>
            </a:p>
          </p:txBody>
        </p:sp>
        <p:sp>
          <p:nvSpPr>
            <p:cNvPr id="11" name="Text Box 350"/>
            <p:cNvSpPr txBox="1">
              <a:spLocks noChangeArrowheads="1"/>
            </p:cNvSpPr>
            <p:nvPr/>
          </p:nvSpPr>
          <p:spPr bwMode="auto">
            <a:xfrm>
              <a:off x="5656262" y="3793221"/>
              <a:ext cx="941388" cy="273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smtClean="0">
                  <a:solidFill>
                    <a:srgbClr val="993300"/>
                  </a:solidFill>
                  <a:latin typeface="Calibri"/>
                  <a:ea typeface="Mangal" pitchFamily="2"/>
                  <a:cs typeface="Mangal" pitchFamily="2"/>
                </a:rPr>
                <a:t>50km</a:t>
              </a:r>
              <a:endParaRPr 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</a:endParaRPr>
            </a:p>
          </p:txBody>
        </p:sp>
        <p:sp>
          <p:nvSpPr>
            <p:cNvPr id="12" name="Text Box 351"/>
            <p:cNvSpPr txBox="1">
              <a:spLocks noChangeArrowheads="1"/>
            </p:cNvSpPr>
            <p:nvPr/>
          </p:nvSpPr>
          <p:spPr bwMode="auto">
            <a:xfrm>
              <a:off x="6748463" y="5221478"/>
              <a:ext cx="1052512" cy="257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smtClean="0">
                  <a:solidFill>
                    <a:srgbClr val="0000FF"/>
                  </a:solidFill>
                  <a:latin typeface="Calibri"/>
                  <a:ea typeface="Mangal" pitchFamily="2"/>
                  <a:cs typeface="Mangal" pitchFamily="2"/>
                </a:rPr>
                <a:t>140 </a:t>
              </a:r>
              <a:r>
                <a:rPr lang="en-US" sz="1800" b="1" dirty="0">
                  <a:solidFill>
                    <a:srgbClr val="0000FF"/>
                  </a:solidFill>
                  <a:latin typeface="Calibri"/>
                  <a:ea typeface="Mangal" pitchFamily="2"/>
                  <a:cs typeface="Mangal" pitchFamily="2"/>
                </a:rPr>
                <a:t>km</a:t>
              </a:r>
              <a:endParaRPr 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</a:endParaRPr>
            </a:p>
          </p:txBody>
        </p:sp>
        <p:sp>
          <p:nvSpPr>
            <p:cNvPr id="14" name="Text Box 357"/>
            <p:cNvSpPr txBox="1">
              <a:spLocks noChangeArrowheads="1"/>
            </p:cNvSpPr>
            <p:nvPr/>
          </p:nvSpPr>
          <p:spPr bwMode="auto">
            <a:xfrm>
              <a:off x="1992313" y="1831016"/>
              <a:ext cx="1057275" cy="258729"/>
            </a:xfrm>
            <a:prstGeom prst="rect">
              <a:avLst/>
            </a:prstGeom>
            <a:solidFill>
              <a:srgbClr val="FFFF99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>
                  <a:solidFill>
                    <a:srgbClr val="FF0000"/>
                  </a:solidFill>
                  <a:latin typeface="Calibri"/>
                  <a:ea typeface="Mangal" pitchFamily="2"/>
                  <a:cs typeface="Mangal" pitchFamily="2"/>
                </a:rPr>
                <a:t>Madurai</a:t>
              </a:r>
              <a:endParaRPr lang="en-US" sz="180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</a:endParaRPr>
            </a:p>
          </p:txBody>
        </p:sp>
        <p:sp>
          <p:nvSpPr>
            <p:cNvPr id="16" name="Text Box 359"/>
            <p:cNvSpPr txBox="1">
              <a:spLocks noChangeArrowheads="1"/>
            </p:cNvSpPr>
            <p:nvPr/>
          </p:nvSpPr>
          <p:spPr bwMode="auto">
            <a:xfrm>
              <a:off x="7235825" y="6142110"/>
              <a:ext cx="1679575" cy="563489"/>
            </a:xfrm>
            <a:prstGeom prst="rect">
              <a:avLst/>
            </a:prstGeom>
            <a:solidFill>
              <a:srgbClr val="FFFF99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0000"/>
                  </a:solidFill>
                  <a:latin typeface="Calibri"/>
                  <a:ea typeface="Mangal" pitchFamily="2"/>
                  <a:cs typeface="Mangal" pitchFamily="2"/>
                </a:rPr>
                <a:t>New Anuradhapura</a:t>
              </a:r>
              <a:endParaRPr 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</a:endParaRPr>
            </a:p>
          </p:txBody>
        </p:sp>
        <p:sp>
          <p:nvSpPr>
            <p:cNvPr id="17" name="Text Box 360"/>
            <p:cNvSpPr txBox="1">
              <a:spLocks noChangeArrowheads="1"/>
            </p:cNvSpPr>
            <p:nvPr/>
          </p:nvSpPr>
          <p:spPr bwMode="auto">
            <a:xfrm>
              <a:off x="6597650" y="3818309"/>
              <a:ext cx="1430338" cy="371427"/>
            </a:xfrm>
            <a:prstGeom prst="rect">
              <a:avLst/>
            </a:prstGeom>
            <a:solidFill>
              <a:srgbClr val="FFFF99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err="1" smtClean="0">
                  <a:solidFill>
                    <a:srgbClr val="FF0000"/>
                  </a:solidFill>
                  <a:latin typeface="Calibri"/>
                  <a:ea typeface="Mangal" pitchFamily="2"/>
                  <a:cs typeface="Mangal" pitchFamily="2"/>
                </a:rPr>
                <a:t>Thalai</a:t>
              </a:r>
              <a:r>
                <a:rPr lang="en-US" sz="1600" b="1" dirty="0" smtClean="0">
                  <a:solidFill>
                    <a:srgbClr val="FF0000"/>
                  </a:solidFill>
                  <a:latin typeface="Calibri"/>
                  <a:ea typeface="Mangal" pitchFamily="2"/>
                  <a:cs typeface="Mangal" pitchFamily="2"/>
                </a:rPr>
                <a:t> </a:t>
              </a:r>
              <a:r>
                <a:rPr lang="en-US" sz="1600" b="1" dirty="0" err="1" smtClean="0">
                  <a:solidFill>
                    <a:srgbClr val="FF0000"/>
                  </a:solidFill>
                  <a:latin typeface="Calibri"/>
                  <a:ea typeface="Mangal" pitchFamily="2"/>
                  <a:cs typeface="Mangal" pitchFamily="2"/>
                </a:rPr>
                <a:t>Mannar</a:t>
              </a:r>
              <a:endParaRPr 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</a:endParaRPr>
            </a:p>
          </p:txBody>
        </p:sp>
        <p:sp>
          <p:nvSpPr>
            <p:cNvPr id="23568" name="Line 365"/>
            <p:cNvSpPr>
              <a:spLocks noChangeShapeType="1"/>
            </p:cNvSpPr>
            <p:nvPr/>
          </p:nvSpPr>
          <p:spPr bwMode="auto">
            <a:xfrm rot="120000">
              <a:off x="6323351" y="4356031"/>
              <a:ext cx="2006298" cy="1727215"/>
            </a:xfrm>
            <a:prstGeom prst="line">
              <a:avLst/>
            </a:prstGeom>
            <a:noFill/>
            <a:ln w="88900" cmpd="dbl">
              <a:solidFill>
                <a:srgbClr val="0000FF"/>
              </a:solidFill>
              <a:prstDash val="sysDot"/>
              <a:round/>
              <a:headEnd type="oval" w="sm" len="sm"/>
              <a:tailEnd type="oval" w="sm" len="sm"/>
            </a:ln>
          </p:spPr>
          <p:txBody>
            <a:bodyPr/>
            <a:lstStyle/>
            <a:p>
              <a:endParaRPr lang="en-US" sz="180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9" name="Line 366"/>
            <p:cNvSpPr>
              <a:spLocks noChangeShapeType="1"/>
            </p:cNvSpPr>
            <p:nvPr/>
          </p:nvSpPr>
          <p:spPr bwMode="auto">
            <a:xfrm rot="120000">
              <a:off x="2288380" y="2326418"/>
              <a:ext cx="2045447" cy="1431550"/>
            </a:xfrm>
            <a:prstGeom prst="line">
              <a:avLst/>
            </a:prstGeom>
            <a:noFill/>
            <a:ln w="88900" cmpd="dbl">
              <a:solidFill>
                <a:srgbClr val="FF00FF"/>
              </a:solidFill>
              <a:prstDash val="sysDot"/>
              <a:round/>
              <a:headEnd type="oval" w="sm" len="sm"/>
              <a:tailEnd type="oval" w="sm" len="sm"/>
            </a:ln>
          </p:spPr>
          <p:txBody>
            <a:bodyPr/>
            <a:lstStyle/>
            <a:p>
              <a:endParaRPr lang="en-US" sz="180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0" name="Line 366"/>
          <p:cNvSpPr>
            <a:spLocks noChangeShapeType="1"/>
          </p:cNvSpPr>
          <p:nvPr/>
        </p:nvSpPr>
        <p:spPr bwMode="auto">
          <a:xfrm rot="120000">
            <a:off x="3805509" y="3350569"/>
            <a:ext cx="908969" cy="241475"/>
          </a:xfrm>
          <a:prstGeom prst="line">
            <a:avLst/>
          </a:prstGeom>
          <a:noFill/>
          <a:ln w="88900" cmpd="dbl">
            <a:solidFill>
              <a:srgbClr val="FF00FF"/>
            </a:solidFill>
            <a:prstDash val="sysDot"/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en-US" sz="180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7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标题 3"/>
          <p:cNvPicPr>
            <a:picLocks noGrp="1" noChangeArrowheads="1"/>
          </p:cNvPicPr>
          <p:nvPr>
            <p:ph type="ctr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1625" y="1000125"/>
            <a:ext cx="7572375" cy="1433513"/>
          </a:xfrm>
        </p:spPr>
      </p:pic>
      <p:pic>
        <p:nvPicPr>
          <p:cNvPr id="32771" name="Picture 2" descr="Sri_Lanka (1)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2214563"/>
            <a:ext cx="26797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39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7519"/>
            <a:ext cx="7696200" cy="656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562600" y="0"/>
            <a:ext cx="3581400" cy="914400"/>
          </a:xfrm>
          <a:prstGeom prst="rect">
            <a:avLst/>
          </a:prstGeom>
          <a:solidFill>
            <a:srgbClr val="8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363" algn="l"/>
            <a:r>
              <a:rPr lang="en-US" sz="2600" b="1" dirty="0" smtClean="0">
                <a:solidFill>
                  <a:schemeClr val="bg1"/>
                </a:solidFill>
                <a:latin typeface="Arial"/>
                <a:ea typeface="Arial"/>
                <a:cs typeface="Arial"/>
              </a:rPr>
              <a:t>Organization of the Power Sector</a:t>
            </a:r>
            <a:endParaRPr lang="en-US" sz="2600" b="1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170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04800"/>
            <a:ext cx="7010400" cy="762000"/>
          </a:xfrm>
        </p:spPr>
        <p:txBody>
          <a:bodyPr/>
          <a:lstStyle/>
          <a:p>
            <a:pPr algn="ctr" eaLnBrk="0" fontAlgn="auto" hangingPunct="1">
              <a:spcAft>
                <a:spcPts val="0"/>
              </a:spcAft>
              <a:defRPr/>
            </a:pPr>
            <a:r>
              <a:rPr lang="en-US" sz="3200" b="1" cap="none" dirty="0" smtClean="0">
                <a:solidFill>
                  <a:srgbClr val="660066"/>
                </a:solidFill>
                <a:ea typeface="+mn-ea"/>
                <a:cs typeface="Times New Roman" pitchFamily="18" charset="0"/>
              </a:rPr>
              <a:t>Sri Lanka Electricity</a:t>
            </a:r>
            <a:r>
              <a:rPr lang="en-US" sz="3200" b="1" cap="none" dirty="0" smtClean="0">
                <a:solidFill>
                  <a:srgbClr val="660066"/>
                </a:solidFill>
                <a:cs typeface="Times New Roman" pitchFamily="18" charset="0"/>
              </a:rPr>
              <a:t> Data for 2013</a:t>
            </a:r>
            <a:endParaRPr lang="en-US" sz="3200" b="1" cap="none" dirty="0">
              <a:solidFill>
                <a:srgbClr val="660066"/>
              </a:solidFill>
              <a:ea typeface="+mn-ea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57200" y="1246287"/>
            <a:ext cx="84582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Installed capacity	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     		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   3,362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MW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Peak 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Demand			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   2,164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MW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Electricity  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Generated			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 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11,962 </a:t>
            </a:r>
            <a:r>
              <a:rPr lang="en-US" altLang="en-US" b="1" dirty="0" err="1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GWh</a:t>
            </a:r>
            <a:endParaRPr lang="en-US" altLang="en-US" b="1" dirty="0">
              <a:solidFill>
                <a:srgbClr val="000099"/>
              </a:solidFill>
              <a:latin typeface="Calibri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System 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losses				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  10.79%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Load 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Factor			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  62.8%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Access to Electricity 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	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  96%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Elec. Consumption per Capita </a:t>
            </a:r>
            <a:r>
              <a:rPr lang="en-US" altLang="en-US" b="1" dirty="0">
                <a:solidFill>
                  <a:srgbClr val="66CCFF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en-US" altLang="en-US" b="1" dirty="0" smtClean="0">
                <a:solidFill>
                  <a:srgbClr val="66CCFF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519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kWh  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Avg. Cost per unit (at selling point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)	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17.70 </a:t>
            </a:r>
            <a:r>
              <a:rPr lang="en-US" altLang="en-US" b="1" dirty="0" err="1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Rs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/kWh </a:t>
            </a:r>
            <a:endParaRPr lang="en-US" altLang="en-US" b="1" dirty="0">
              <a:solidFill>
                <a:srgbClr val="000099"/>
              </a:solidFill>
              <a:latin typeface="Calibri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  <a:tabLst>
                <a:tab pos="5083175" algn="l"/>
              </a:tabLst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Avg. selling price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- 17.93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Rs/kWh</a:t>
            </a:r>
          </a:p>
        </p:txBody>
      </p:sp>
    </p:spTree>
    <p:extLst>
      <p:ext uri="{BB962C8B-B14F-4D97-AF65-F5344CB8AC3E}">
        <p14:creationId xmlns:p14="http://schemas.microsoft.com/office/powerpoint/2010/main" val="69743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61808" y="152400"/>
            <a:ext cx="5444093" cy="655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5220072" cy="904832"/>
          </a:xfr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Enhanced </a:t>
            </a:r>
            <a:r>
              <a:rPr lang="en-GB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accessibility(2013)</a:t>
            </a:r>
            <a:endParaRPr lang="en-GB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2057400"/>
            <a:ext cx="4645526" cy="3048000"/>
          </a:xfrm>
          <a:solidFill>
            <a:srgbClr val="FFFF99"/>
          </a:solidFill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Electrification Level  in</a:t>
            </a:r>
          </a:p>
          <a:p>
            <a:pPr marL="0" indent="0">
              <a:buNone/>
            </a:pP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December 2013 </a:t>
            </a:r>
            <a:endParaRPr lang="en-GB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797" y="5692272"/>
            <a:ext cx="405606" cy="40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87600" y="6119813"/>
            <a:ext cx="457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prstClr val="white"/>
                </a:solidFill>
                <a:latin typeface="Calibri"/>
              </a:rPr>
              <a:t>Enrich Life through Power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44183" y="3573016"/>
            <a:ext cx="1343481" cy="119824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 anchorCtr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96%</a:t>
            </a:r>
            <a:endParaRPr lang="en-GB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3159"/>
            <a:ext cx="4208342" cy="6356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6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152400"/>
            <a:ext cx="87219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sz="3200" b="1" dirty="0" smtClean="0">
                <a:solidFill>
                  <a:srgbClr val="660066"/>
                </a:solidFill>
                <a:latin typeface="+mj-lt"/>
                <a:ea typeface="+mj-ea"/>
                <a:cs typeface="Arial" pitchFamily="34" charset="0"/>
              </a:rPr>
              <a:t>Summary of Statistics - Distribution (2014</a:t>
            </a:r>
            <a:r>
              <a:rPr lang="en-US" sz="3600" b="1" dirty="0">
                <a:solidFill>
                  <a:srgbClr val="660066"/>
                </a:solidFill>
                <a:latin typeface="+mj-lt"/>
                <a:cs typeface="Times New Roman" pitchFamily="18" charset="0"/>
              </a:rPr>
              <a:t>)</a:t>
            </a:r>
            <a:endParaRPr lang="en-US" sz="3600" dirty="0">
              <a:solidFill>
                <a:srgbClr val="660066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295400" y="990600"/>
            <a:ext cx="6457584" cy="538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400050" lvl="1" eaLnBrk="1" hangingPunct="1"/>
            <a:endParaRPr lang="en-US" sz="2800" dirty="0">
              <a:latin typeface="Times New Roman" pitchFamily="18" charset="0"/>
            </a:endParaRP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No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. of 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Customers	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5.4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Million</a:t>
            </a: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Length 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of 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Line</a:t>
            </a: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	33 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kV	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-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29,300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km</a:t>
            </a: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	11 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kV 	-        </a:t>
            </a: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2,400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km</a:t>
            </a: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LV Lines(400V) 	- 	</a:t>
            </a:r>
            <a:r>
              <a:rPr lang="en-US" altLang="en-US" b="1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127,200 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km</a:t>
            </a: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No 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of Substations</a:t>
            </a: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	Primary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-	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126 Nos.</a:t>
            </a: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en-US" altLang="en-US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	Distribution</a:t>
            </a:r>
            <a:r>
              <a:rPr lang="en-US" altLang="en-US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	-	</a:t>
            </a:r>
            <a:r>
              <a:rPr lang="en-US" altLang="en-US" b="1" dirty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26,826 Nos.</a:t>
            </a:r>
          </a:p>
          <a:p>
            <a:pPr eaLnBrk="1" hangingPunct="1">
              <a:buFontTx/>
              <a:buChar char="•"/>
            </a:pPr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8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76200"/>
            <a:ext cx="8229600" cy="6477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660066"/>
                </a:solidFill>
                <a:ea typeface="Calibri" pitchFamily="34" charset="0"/>
                <a:cs typeface="Times New Roman" pitchFamily="18" charset="0"/>
              </a:rPr>
              <a:t>National Electricity Demand Forecast (2012-2032)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532813"/>
              </p:ext>
            </p:extLst>
          </p:nvPr>
        </p:nvGraphicFramePr>
        <p:xfrm>
          <a:off x="533398" y="876300"/>
          <a:ext cx="8001001" cy="5753100"/>
        </p:xfrm>
        <a:graphic>
          <a:graphicData uri="http://schemas.openxmlformats.org/drawingml/2006/table">
            <a:tbl>
              <a:tblPr/>
              <a:tblGrid>
                <a:gridCol w="1225034"/>
                <a:gridCol w="1518168"/>
                <a:gridCol w="1600200"/>
                <a:gridCol w="1676400"/>
                <a:gridCol w="1981199"/>
              </a:tblGrid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Demand (</a:t>
                      </a:r>
                      <a:r>
                        <a:rPr lang="en-US" sz="1700" b="0" i="0" u="none" strike="noStrike" dirty="0" err="1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GWh</a:t>
                      </a:r>
                      <a:r>
                        <a:rPr lang="en-US" sz="17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Gross Losses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Generation (</a:t>
                      </a:r>
                      <a:r>
                        <a:rPr lang="en-US" sz="1700" b="0" i="0" u="none" strike="noStrike" dirty="0" err="1" smtClean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GWh</a:t>
                      </a:r>
                      <a:r>
                        <a:rPr lang="en-US" sz="17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/>
                        </a:rPr>
                        <a:t>Peak Demand (MW)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11,104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12,566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2,451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12,072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13,502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2,692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12,834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14,509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2,894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13,618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15,388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3,017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14,420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16,270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3,193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15,240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17,171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3,383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16,075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18,087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3,556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16,937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11.0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19,030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3,731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17,830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20,010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3,920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18,754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21,023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4,125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19,713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22,072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4,287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20,707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23,159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4,499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21,737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24,284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4,717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22,813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25,458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4,948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23,932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26,677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5,187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25,101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27,949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5,369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26,318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29,273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5,625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27,581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10.0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30,645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5,893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28,899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8.0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32,079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6,171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30,258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9.8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33,555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6,461</a:t>
                      </a:r>
                      <a:endParaRPr lang="en-US" sz="17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62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534400" cy="6096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660066"/>
                </a:solidFill>
                <a:effectLst/>
                <a:latin typeface="Cambria" pitchFamily="18" charset="0"/>
                <a:ea typeface="+mn-ea"/>
                <a:cs typeface="+mn-cs"/>
              </a:rPr>
              <a:t>Present Transmission </a:t>
            </a:r>
            <a:r>
              <a:rPr lang="en-US" sz="3600" b="1" dirty="0" smtClean="0">
                <a:solidFill>
                  <a:srgbClr val="660066"/>
                </a:solidFill>
                <a:effectLst/>
                <a:latin typeface="Cambria" pitchFamily="18" charset="0"/>
                <a:ea typeface="+mn-ea"/>
                <a:cs typeface="+mn-cs"/>
              </a:rPr>
              <a:t>Network -2013</a:t>
            </a:r>
            <a:endParaRPr lang="en-US" sz="3600" b="1" dirty="0">
              <a:solidFill>
                <a:srgbClr val="660066"/>
              </a:solidFill>
              <a:effectLst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5943600" cy="5029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rgbClr val="C00000"/>
                </a:solidFill>
              </a:rPr>
              <a:t>Transmission voltage </a:t>
            </a:r>
            <a:r>
              <a:rPr lang="en-US" sz="2400" dirty="0" smtClean="0">
                <a:solidFill>
                  <a:srgbClr val="C00000"/>
                </a:solidFill>
              </a:rPr>
              <a:t>levels</a:t>
            </a:r>
            <a:r>
              <a:rPr lang="en-US" sz="2400" dirty="0">
                <a:solidFill>
                  <a:srgbClr val="C00000"/>
                </a:solidFill>
              </a:rPr>
              <a:t>	</a:t>
            </a: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220 kV</a:t>
            </a: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132 k</a:t>
            </a:r>
            <a:r>
              <a:rPr lang="en-US" sz="2000" dirty="0" smtClean="0">
                <a:solidFill>
                  <a:srgbClr val="00B050"/>
                </a:solidFill>
              </a:rPr>
              <a:t>V</a:t>
            </a:r>
            <a:endParaRPr lang="en-US" sz="2000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rgbClr val="C00000"/>
                </a:solidFill>
              </a:rPr>
              <a:t>Transmission </a:t>
            </a:r>
            <a:r>
              <a:rPr lang="en-US" sz="2400" dirty="0" smtClean="0">
                <a:solidFill>
                  <a:srgbClr val="C00000"/>
                </a:solidFill>
              </a:rPr>
              <a:t>Lines/Cables – 2348 km</a:t>
            </a:r>
            <a:endParaRPr lang="en-US" sz="2400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220 kV</a:t>
            </a:r>
            <a:r>
              <a:rPr lang="en-US" sz="2000" b="1" dirty="0">
                <a:solidFill>
                  <a:srgbClr val="00B050"/>
                </a:solidFill>
              </a:rPr>
              <a:t>		   </a:t>
            </a:r>
            <a:r>
              <a:rPr lang="en-US" sz="2000" b="1" dirty="0" smtClean="0">
                <a:solidFill>
                  <a:srgbClr val="00B050"/>
                </a:solidFill>
              </a:rPr>
              <a:t>502 </a:t>
            </a:r>
            <a:r>
              <a:rPr lang="en-US" sz="2000" b="1" dirty="0">
                <a:solidFill>
                  <a:srgbClr val="00B050"/>
                </a:solidFill>
              </a:rPr>
              <a:t>km</a:t>
            </a:r>
          </a:p>
          <a:p>
            <a:pPr lvl="1">
              <a:lnSpc>
                <a:spcPct val="17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132 kV</a:t>
            </a:r>
            <a:r>
              <a:rPr lang="en-US" sz="2000" b="1" dirty="0">
                <a:solidFill>
                  <a:srgbClr val="00B050"/>
                </a:solidFill>
              </a:rPr>
              <a:t>		</a:t>
            </a:r>
            <a:r>
              <a:rPr lang="en-US" sz="2000" b="1" dirty="0" smtClean="0">
                <a:solidFill>
                  <a:srgbClr val="00B050"/>
                </a:solidFill>
              </a:rPr>
              <a:t> 1846 km</a:t>
            </a:r>
          </a:p>
          <a:p>
            <a:pPr lvl="3">
              <a:lnSpc>
                <a:spcPct val="170000"/>
              </a:lnSpc>
              <a:buClr>
                <a:srgbClr val="00B050"/>
              </a:buClr>
              <a:buFont typeface="Courier New" pitchFamily="49" charset="0"/>
              <a:buChar char="o"/>
            </a:pPr>
            <a:r>
              <a:rPr lang="en-US" b="1" dirty="0" smtClean="0">
                <a:solidFill>
                  <a:srgbClr val="6600CC"/>
                </a:solidFill>
              </a:rPr>
              <a:t>OH	 1796 km</a:t>
            </a:r>
          </a:p>
          <a:p>
            <a:pPr lvl="3">
              <a:lnSpc>
                <a:spcPct val="90000"/>
              </a:lnSpc>
              <a:buClr>
                <a:srgbClr val="00B050"/>
              </a:buClr>
              <a:buFont typeface="Courier New" pitchFamily="49" charset="0"/>
              <a:buChar char="o"/>
            </a:pPr>
            <a:r>
              <a:rPr lang="en-US" b="1" dirty="0" smtClean="0">
                <a:solidFill>
                  <a:srgbClr val="6600CC"/>
                </a:solidFill>
              </a:rPr>
              <a:t>UG	     50 km</a:t>
            </a:r>
            <a:endParaRPr lang="en-US" b="1" dirty="0">
              <a:solidFill>
                <a:srgbClr val="6600CC"/>
              </a:solidFill>
            </a:endParaRPr>
          </a:p>
          <a:p>
            <a:pPr lvl="1">
              <a:lnSpc>
                <a:spcPct val="90000"/>
              </a:lnSpc>
            </a:pPr>
            <a:endParaRPr lang="en-US" sz="2000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rgbClr val="C00000"/>
                </a:solidFill>
              </a:rPr>
              <a:t>Grid Substations	</a:t>
            </a:r>
            <a:r>
              <a:rPr lang="en-US" sz="2400" dirty="0" smtClean="0">
                <a:solidFill>
                  <a:srgbClr val="C00000"/>
                </a:solidFill>
              </a:rPr>
              <a:t>No  | MVA </a:t>
            </a:r>
            <a:endParaRPr lang="en-US" sz="2400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</a:rPr>
              <a:t>132/33 kV 		</a:t>
            </a:r>
            <a:r>
              <a:rPr lang="en-US" sz="2000" b="1" dirty="0" smtClean="0">
                <a:solidFill>
                  <a:srgbClr val="00B050"/>
                </a:solidFill>
              </a:rPr>
              <a:t>  48      3045</a:t>
            </a:r>
            <a:endParaRPr lang="en-US" sz="2000" b="1" dirty="0">
              <a:solidFill>
                <a:srgbClr val="00B050"/>
              </a:solidFill>
            </a:endParaRP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</a:rPr>
              <a:t>220/132/33 </a:t>
            </a:r>
            <a:r>
              <a:rPr lang="en-US" sz="2000" b="1" dirty="0" smtClean="0">
                <a:solidFill>
                  <a:srgbClr val="00B050"/>
                </a:solidFill>
              </a:rPr>
              <a:t>kV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	   </a:t>
            </a:r>
            <a:r>
              <a:rPr lang="en-US" sz="2000" b="1" dirty="0" smtClean="0">
                <a:solidFill>
                  <a:srgbClr val="00B050"/>
                </a:solidFill>
              </a:rPr>
              <a:t>5      2100</a:t>
            </a: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220/132 kV		    2        405</a:t>
            </a: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220/33 kV		    1          70</a:t>
            </a:r>
          </a:p>
          <a:p>
            <a:pPr lvl="1">
              <a:lnSpc>
                <a:spcPct val="9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132/11kV</a:t>
            </a:r>
            <a:r>
              <a:rPr lang="en-US" sz="2000" b="1" dirty="0">
                <a:solidFill>
                  <a:srgbClr val="00B050"/>
                </a:solidFill>
              </a:rPr>
              <a:t>		</a:t>
            </a:r>
            <a:r>
              <a:rPr lang="en-US" sz="2000" b="1" dirty="0" smtClean="0">
                <a:solidFill>
                  <a:srgbClr val="00B050"/>
                </a:solidFill>
              </a:rPr>
              <a:t>    5        369</a:t>
            </a:r>
            <a:r>
              <a:rPr lang="en-US" sz="2000" dirty="0">
                <a:solidFill>
                  <a:srgbClr val="C00000"/>
                </a:solidFill>
              </a:rPr>
              <a:t>	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rgbClr val="C00000"/>
                </a:solidFill>
                <a:latin typeface="Arial" charset="0"/>
              </a:rPr>
              <a:t>	</a:t>
            </a:r>
          </a:p>
        </p:txBody>
      </p:sp>
      <p:graphicFrame>
        <p:nvGraphicFramePr>
          <p:cNvPr id="2065" name="Object 1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19662073"/>
              </p:ext>
            </p:extLst>
          </p:nvPr>
        </p:nvGraphicFramePr>
        <p:xfrm>
          <a:off x="6019800" y="2057400"/>
          <a:ext cx="26289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" name="Bitmap Image" r:id="rId3" imgW="16228571" imgH="21638095" progId="PBrush">
                  <p:embed/>
                </p:oleObj>
              </mc:Choice>
              <mc:Fallback>
                <p:oleObj name="Bitmap Image" r:id="rId3" imgW="16228571" imgH="21638095" progId="PBrush">
                  <p:embed/>
                  <p:pic>
                    <p:nvPicPr>
                      <p:cNvPr id="0" name="Picture 17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057400"/>
                        <a:ext cx="2628900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228600"/>
            <a:ext cx="3200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3600" b="1" dirty="0" smtClean="0">
                <a:latin typeface="Cambria" pitchFamily="18" charset="0"/>
              </a:rPr>
              <a:t>Sri Lankan Transmission System </a:t>
            </a:r>
          </a:p>
          <a:p>
            <a:pPr lvl="0" algn="ctr">
              <a:spcBef>
                <a:spcPct val="50000"/>
              </a:spcBef>
            </a:pPr>
            <a:r>
              <a:rPr lang="en-US" sz="3600" b="1" dirty="0">
                <a:latin typeface="Cambria" pitchFamily="18" charset="0"/>
              </a:rPr>
              <a:t>2013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7413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" t="2842" r="1272" b="3419"/>
          <a:stretch/>
        </p:blipFill>
        <p:spPr bwMode="auto">
          <a:xfrm>
            <a:off x="3676598" y="152399"/>
            <a:ext cx="5430616" cy="670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5498</TotalTime>
  <Words>1312</Words>
  <Application>Microsoft Office PowerPoint</Application>
  <PresentationFormat>On-screen Show (4:3)</PresentationFormat>
  <Paragraphs>298</Paragraphs>
  <Slides>27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Custom Design</vt:lpstr>
      <vt:lpstr>3_Office Theme</vt:lpstr>
      <vt:lpstr>Office Theme</vt:lpstr>
      <vt:lpstr>Bitmap Image</vt:lpstr>
      <vt:lpstr>PowerPoint Presentation</vt:lpstr>
      <vt:lpstr>General Information of Sri Lanka</vt:lpstr>
      <vt:lpstr>PowerPoint Presentation</vt:lpstr>
      <vt:lpstr>Sri Lanka Electricity Data for 2013</vt:lpstr>
      <vt:lpstr>Enhanced accessibility(2013)</vt:lpstr>
      <vt:lpstr>PowerPoint Presentation</vt:lpstr>
      <vt:lpstr>PowerPoint Presentation</vt:lpstr>
      <vt:lpstr>Present Transmission Network -2013</vt:lpstr>
      <vt:lpstr>PowerPoint Presentation</vt:lpstr>
      <vt:lpstr>PowerPoint Presentation</vt:lpstr>
      <vt:lpstr>Sri Lanka Cross Border Interconnection with India &amp; Exchange of Power</vt:lpstr>
      <vt:lpstr>Trans-border Electricity Exchange</vt:lpstr>
      <vt:lpstr>Background</vt:lpstr>
      <vt:lpstr>Background…</vt:lpstr>
      <vt:lpstr>Benefits and Opportunities for  Sri Lanka</vt:lpstr>
      <vt:lpstr>Configuration of the Interconnection</vt:lpstr>
      <vt:lpstr>Configuration of the Interconnection</vt:lpstr>
      <vt:lpstr>Proposed Line Route</vt:lpstr>
      <vt:lpstr>Wholesale Markets in India and Sri Lanka </vt:lpstr>
      <vt:lpstr>Ownership Models and Funding</vt:lpstr>
      <vt:lpstr>New Generation Capacity </vt:lpstr>
      <vt:lpstr>Potential for Power Exchange Contracts </vt:lpstr>
      <vt:lpstr>Power Transfer Costs</vt:lpstr>
      <vt:lpstr>Legal and Regulatory Issues</vt:lpstr>
      <vt:lpstr>To achieve project viability</vt:lpstr>
      <vt:lpstr>Revised Electricity Grid  Interconnection</vt:lpstr>
      <vt:lpstr>PowerPoint Presentation</vt:lpstr>
    </vt:vector>
  </TitlesOfParts>
  <Company>Ceylon Electricity Board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Existing Transmission Network</dc:title>
  <dc:creator>ALZ Hussain, PM(NTDND&amp;EIP)</dc:creator>
  <cp:lastModifiedBy>SalisUsman</cp:lastModifiedBy>
  <cp:revision>508</cp:revision>
  <dcterms:created xsi:type="dcterms:W3CDTF">2004-06-18T04:12:13Z</dcterms:created>
  <dcterms:modified xsi:type="dcterms:W3CDTF">2015-09-27T03:14:22Z</dcterms:modified>
</cp:coreProperties>
</file>