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0581" r:id="rId1"/>
    <p:sldMasterId id="2147491207" r:id="rId2"/>
  </p:sldMasterIdLst>
  <p:notesMasterIdLst>
    <p:notesMasterId r:id="rId57"/>
  </p:notesMasterIdLst>
  <p:handoutMasterIdLst>
    <p:handoutMasterId r:id="rId58"/>
  </p:handoutMasterIdLst>
  <p:sldIdLst>
    <p:sldId id="753" r:id="rId3"/>
    <p:sldId id="855" r:id="rId4"/>
    <p:sldId id="742" r:id="rId5"/>
    <p:sldId id="708" r:id="rId6"/>
    <p:sldId id="843" r:id="rId7"/>
    <p:sldId id="754" r:id="rId8"/>
    <p:sldId id="845" r:id="rId9"/>
    <p:sldId id="846" r:id="rId10"/>
    <p:sldId id="757" r:id="rId11"/>
    <p:sldId id="567" r:id="rId12"/>
    <p:sldId id="760" r:id="rId13"/>
    <p:sldId id="762" r:id="rId14"/>
    <p:sldId id="768" r:id="rId15"/>
    <p:sldId id="767" r:id="rId16"/>
    <p:sldId id="769" r:id="rId17"/>
    <p:sldId id="770" r:id="rId18"/>
    <p:sldId id="771" r:id="rId19"/>
    <p:sldId id="772" r:id="rId20"/>
    <p:sldId id="773" r:id="rId21"/>
    <p:sldId id="774" r:id="rId22"/>
    <p:sldId id="743" r:id="rId23"/>
    <p:sldId id="763" r:id="rId24"/>
    <p:sldId id="724" r:id="rId25"/>
    <p:sldId id="856" r:id="rId26"/>
    <p:sldId id="794" r:id="rId27"/>
    <p:sldId id="867" r:id="rId28"/>
    <p:sldId id="857" r:id="rId29"/>
    <p:sldId id="866" r:id="rId30"/>
    <p:sldId id="791" r:id="rId31"/>
    <p:sldId id="764" r:id="rId32"/>
    <p:sldId id="784" r:id="rId33"/>
    <p:sldId id="775" r:id="rId34"/>
    <p:sldId id="776" r:id="rId35"/>
    <p:sldId id="778" r:id="rId36"/>
    <p:sldId id="844" r:id="rId37"/>
    <p:sldId id="777" r:id="rId38"/>
    <p:sldId id="849" r:id="rId39"/>
    <p:sldId id="850" r:id="rId40"/>
    <p:sldId id="851" r:id="rId41"/>
    <p:sldId id="853" r:id="rId42"/>
    <p:sldId id="852" r:id="rId43"/>
    <p:sldId id="796" r:id="rId44"/>
    <p:sldId id="797" r:id="rId45"/>
    <p:sldId id="780" r:id="rId46"/>
    <p:sldId id="858" r:id="rId47"/>
    <p:sldId id="859" r:id="rId48"/>
    <p:sldId id="860" r:id="rId49"/>
    <p:sldId id="798" r:id="rId50"/>
    <p:sldId id="861" r:id="rId51"/>
    <p:sldId id="862" r:id="rId52"/>
    <p:sldId id="863" r:id="rId53"/>
    <p:sldId id="864" r:id="rId54"/>
    <p:sldId id="865" r:id="rId55"/>
    <p:sldId id="528" r:id="rId56"/>
  </p:sldIdLst>
  <p:sldSz cx="9144000" cy="6858000" type="screen4x3"/>
  <p:notesSz cx="6858000" cy="994727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32">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enith-6" initials="z"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96600"/>
    <a:srgbClr val="009900"/>
    <a:srgbClr val="CC99FF"/>
    <a:srgbClr val="9999FF"/>
    <a:srgbClr val="FF0000"/>
    <a:srgbClr val="CC00CC"/>
    <a:srgbClr val="FF00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595" autoAdjust="0"/>
    <p:restoredTop sz="92731" autoAdjust="0"/>
  </p:normalViewPr>
  <p:slideViewPr>
    <p:cSldViewPr>
      <p:cViewPr varScale="1">
        <p:scale>
          <a:sx n="65" d="100"/>
          <a:sy n="65" d="100"/>
        </p:scale>
        <p:origin x="1698" y="78"/>
      </p:cViewPr>
      <p:guideLst>
        <p:guide orient="horz" pos="2160"/>
        <p:guide pos="2880"/>
      </p:guideLst>
    </p:cSldViewPr>
  </p:slideViewPr>
  <p:outlineViewPr>
    <p:cViewPr>
      <p:scale>
        <a:sx n="33" d="100"/>
        <a:sy n="33" d="100"/>
      </p:scale>
      <p:origin x="0" y="11346"/>
    </p:cViewPr>
  </p:outlineViewPr>
  <p:notesTextViewPr>
    <p:cViewPr>
      <p:scale>
        <a:sx n="100" d="100"/>
        <a:sy n="100" d="100"/>
      </p:scale>
      <p:origin x="0" y="0"/>
    </p:cViewPr>
  </p:notesTextViewPr>
  <p:sorterViewPr>
    <p:cViewPr varScale="1">
      <p:scale>
        <a:sx n="1" d="1"/>
        <a:sy n="1" d="1"/>
      </p:scale>
      <p:origin x="0" y="5454"/>
    </p:cViewPr>
  </p:sorterViewPr>
  <p:notesViewPr>
    <p:cSldViewPr>
      <p:cViewPr varScale="1">
        <p:scale>
          <a:sx n="69" d="100"/>
          <a:sy n="69" d="100"/>
        </p:scale>
        <p:origin x="-1986" y="-96"/>
      </p:cViewPr>
      <p:guideLst>
        <p:guide orient="horz" pos="3132"/>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jpe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2973" tIns="46487" rIns="92973" bIns="46487"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sz="quarter" idx="1"/>
          </p:nvPr>
        </p:nvSpPr>
        <p:spPr>
          <a:xfrm>
            <a:off x="3884613" y="0"/>
            <a:ext cx="2971800" cy="498475"/>
          </a:xfrm>
          <a:prstGeom prst="rect">
            <a:avLst/>
          </a:prstGeom>
        </p:spPr>
        <p:txBody>
          <a:bodyPr vert="horz" lIns="92973" tIns="46487" rIns="92973" bIns="46487" rtlCol="0"/>
          <a:lstStyle>
            <a:lvl1pPr algn="r" fontAlgn="auto">
              <a:spcBef>
                <a:spcPts val="0"/>
              </a:spcBef>
              <a:spcAft>
                <a:spcPts val="0"/>
              </a:spcAft>
              <a:defRPr sz="1200">
                <a:latin typeface="+mn-lt"/>
                <a:cs typeface="+mn-cs"/>
              </a:defRPr>
            </a:lvl1pPr>
          </a:lstStyle>
          <a:p>
            <a:pPr>
              <a:defRPr/>
            </a:pPr>
            <a:fld id="{3661C3D6-CCF5-48CE-A2FC-6BE49346F717}" type="datetimeFigureOut">
              <a:rPr lang="en-US"/>
              <a:pPr>
                <a:defRPr/>
              </a:pPr>
              <a:t>11/26/2015</a:t>
            </a:fld>
            <a:endParaRPr lang="en-US"/>
          </a:p>
        </p:txBody>
      </p:sp>
      <p:sp>
        <p:nvSpPr>
          <p:cNvPr id="4" name="Footer Placeholder 3"/>
          <p:cNvSpPr>
            <a:spLocks noGrp="1"/>
          </p:cNvSpPr>
          <p:nvPr>
            <p:ph type="ftr" sz="quarter" idx="2"/>
          </p:nvPr>
        </p:nvSpPr>
        <p:spPr>
          <a:xfrm>
            <a:off x="0" y="9445625"/>
            <a:ext cx="2971800" cy="500063"/>
          </a:xfrm>
          <a:prstGeom prst="rect">
            <a:avLst/>
          </a:prstGeom>
        </p:spPr>
        <p:txBody>
          <a:bodyPr vert="horz" lIns="92973" tIns="46487" rIns="92973" bIns="46487" rtlCol="0" anchor="b"/>
          <a:lstStyle>
            <a:lvl1pPr algn="l" fontAlgn="auto">
              <a:spcBef>
                <a:spcPts val="0"/>
              </a:spcBef>
              <a:spcAft>
                <a:spcPts val="0"/>
              </a:spcAft>
              <a:defRPr sz="1200">
                <a:latin typeface="+mn-lt"/>
                <a:cs typeface="+mn-cs"/>
              </a:defRPr>
            </a:lvl1pPr>
          </a:lstStyle>
          <a:p>
            <a:pPr>
              <a:defRPr/>
            </a:pPr>
            <a:endParaRPr lang="en-US"/>
          </a:p>
        </p:txBody>
      </p:sp>
      <p:sp>
        <p:nvSpPr>
          <p:cNvPr id="5" name="Slide Number Placeholder 4"/>
          <p:cNvSpPr>
            <a:spLocks noGrp="1"/>
          </p:cNvSpPr>
          <p:nvPr>
            <p:ph type="sldNum" sz="quarter" idx="3"/>
          </p:nvPr>
        </p:nvSpPr>
        <p:spPr>
          <a:xfrm>
            <a:off x="3884613" y="9445625"/>
            <a:ext cx="2971800" cy="500063"/>
          </a:xfrm>
          <a:prstGeom prst="rect">
            <a:avLst/>
          </a:prstGeom>
        </p:spPr>
        <p:txBody>
          <a:bodyPr vert="horz" lIns="92973" tIns="46487" rIns="92973" bIns="46487" rtlCol="0" anchor="b"/>
          <a:lstStyle>
            <a:lvl1pPr algn="r" fontAlgn="auto">
              <a:spcBef>
                <a:spcPts val="0"/>
              </a:spcBef>
              <a:spcAft>
                <a:spcPts val="0"/>
              </a:spcAft>
              <a:defRPr sz="1200">
                <a:latin typeface="+mn-lt"/>
                <a:cs typeface="+mn-cs"/>
              </a:defRPr>
            </a:lvl1pPr>
          </a:lstStyle>
          <a:p>
            <a:pPr>
              <a:defRPr/>
            </a:pPr>
            <a:fld id="{BC270C20-1535-4332-A58E-0D50CDA200A1}" type="slidenum">
              <a:rPr lang="en-US"/>
              <a:pPr>
                <a:defRPr/>
              </a:pPr>
              <a:t>‹#›</a:t>
            </a:fld>
            <a:endParaRPr lang="en-US"/>
          </a:p>
        </p:txBody>
      </p:sp>
    </p:spTree>
    <p:extLst>
      <p:ext uri="{BB962C8B-B14F-4D97-AF65-F5344CB8AC3E}">
        <p14:creationId xmlns:p14="http://schemas.microsoft.com/office/powerpoint/2010/main" val="25170891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8475"/>
          </a:xfrm>
          <a:prstGeom prst="rect">
            <a:avLst/>
          </a:prstGeom>
        </p:spPr>
        <p:txBody>
          <a:bodyPr vert="horz" lIns="92973" tIns="46487" rIns="92973" bIns="46487"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98475"/>
          </a:xfrm>
          <a:prstGeom prst="rect">
            <a:avLst/>
          </a:prstGeom>
        </p:spPr>
        <p:txBody>
          <a:bodyPr vert="horz" lIns="92973" tIns="46487" rIns="92973" bIns="46487" rtlCol="0"/>
          <a:lstStyle>
            <a:lvl1pPr algn="r" fontAlgn="auto">
              <a:spcBef>
                <a:spcPts val="0"/>
              </a:spcBef>
              <a:spcAft>
                <a:spcPts val="0"/>
              </a:spcAft>
              <a:defRPr sz="1200">
                <a:latin typeface="+mn-lt"/>
                <a:cs typeface="+mn-cs"/>
              </a:defRPr>
            </a:lvl1pPr>
          </a:lstStyle>
          <a:p>
            <a:pPr>
              <a:defRPr/>
            </a:pPr>
            <a:fld id="{F8FAF512-02AA-44B2-BA29-45B591514F4A}" type="datetimeFigureOut">
              <a:rPr lang="en-US"/>
              <a:pPr>
                <a:defRPr/>
              </a:pPr>
              <a:t>11/26/2015</a:t>
            </a:fld>
            <a:endParaRPr lang="en-US"/>
          </a:p>
        </p:txBody>
      </p:sp>
      <p:sp>
        <p:nvSpPr>
          <p:cNvPr id="4" name="Slide Image Placeholder 3"/>
          <p:cNvSpPr>
            <a:spLocks noGrp="1" noRot="1" noChangeAspect="1"/>
          </p:cNvSpPr>
          <p:nvPr>
            <p:ph type="sldImg" idx="2"/>
          </p:nvPr>
        </p:nvSpPr>
        <p:spPr>
          <a:xfrm>
            <a:off x="941388" y="746125"/>
            <a:ext cx="4975225" cy="3732213"/>
          </a:xfrm>
          <a:prstGeom prst="rect">
            <a:avLst/>
          </a:prstGeom>
          <a:noFill/>
          <a:ln w="12700">
            <a:solidFill>
              <a:prstClr val="black"/>
            </a:solidFill>
          </a:ln>
        </p:spPr>
        <p:txBody>
          <a:bodyPr vert="horz" lIns="92973" tIns="46487" rIns="92973" bIns="46487" rtlCol="0" anchor="ctr"/>
          <a:lstStyle/>
          <a:p>
            <a:pPr lvl="0"/>
            <a:endParaRPr lang="en-US" noProof="0"/>
          </a:p>
        </p:txBody>
      </p:sp>
      <p:sp>
        <p:nvSpPr>
          <p:cNvPr id="5" name="Notes Placeholder 4"/>
          <p:cNvSpPr>
            <a:spLocks noGrp="1"/>
          </p:cNvSpPr>
          <p:nvPr>
            <p:ph type="body" sz="quarter" idx="3"/>
          </p:nvPr>
        </p:nvSpPr>
        <p:spPr>
          <a:xfrm>
            <a:off x="685800" y="4725988"/>
            <a:ext cx="5486400" cy="4475162"/>
          </a:xfrm>
          <a:prstGeom prst="rect">
            <a:avLst/>
          </a:prstGeom>
        </p:spPr>
        <p:txBody>
          <a:bodyPr vert="horz" lIns="92973" tIns="46487" rIns="92973" bIns="46487"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5625"/>
            <a:ext cx="2971800" cy="500063"/>
          </a:xfrm>
          <a:prstGeom prst="rect">
            <a:avLst/>
          </a:prstGeom>
        </p:spPr>
        <p:txBody>
          <a:bodyPr vert="horz" lIns="92973" tIns="46487" rIns="92973" bIns="46487"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9445625"/>
            <a:ext cx="2971800" cy="500063"/>
          </a:xfrm>
          <a:prstGeom prst="rect">
            <a:avLst/>
          </a:prstGeom>
        </p:spPr>
        <p:txBody>
          <a:bodyPr vert="horz" lIns="92973" tIns="46487" rIns="92973" bIns="46487" rtlCol="0" anchor="b"/>
          <a:lstStyle>
            <a:lvl1pPr algn="r" fontAlgn="auto">
              <a:spcBef>
                <a:spcPts val="0"/>
              </a:spcBef>
              <a:spcAft>
                <a:spcPts val="0"/>
              </a:spcAft>
              <a:defRPr sz="1200">
                <a:latin typeface="+mn-lt"/>
                <a:cs typeface="+mn-cs"/>
              </a:defRPr>
            </a:lvl1pPr>
          </a:lstStyle>
          <a:p>
            <a:pPr>
              <a:defRPr/>
            </a:pPr>
            <a:fld id="{860C9DE2-303A-4D4F-B353-BE3CFEA986E1}" type="slidenum">
              <a:rPr lang="en-US"/>
              <a:pPr>
                <a:defRPr/>
              </a:pPr>
              <a:t>‹#›</a:t>
            </a:fld>
            <a:endParaRPr lang="en-US"/>
          </a:p>
        </p:txBody>
      </p:sp>
    </p:spTree>
    <p:extLst>
      <p:ext uri="{BB962C8B-B14F-4D97-AF65-F5344CB8AC3E}">
        <p14:creationId xmlns:p14="http://schemas.microsoft.com/office/powerpoint/2010/main" val="24634945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B95207C2-987B-4E88-A494-9EE37B31E66E}" type="slidenum">
              <a:rPr lang="en-US" smtClean="0"/>
              <a:pPr>
                <a:defRPr/>
              </a:pPr>
              <a:t>1</a:t>
            </a:fld>
            <a:endParaRPr lang="en-US"/>
          </a:p>
        </p:txBody>
      </p:sp>
    </p:spTree>
    <p:extLst>
      <p:ext uri="{BB962C8B-B14F-4D97-AF65-F5344CB8AC3E}">
        <p14:creationId xmlns:p14="http://schemas.microsoft.com/office/powerpoint/2010/main" val="1813237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860C9DE2-303A-4D4F-B353-BE3CFEA986E1}" type="slidenum">
              <a:rPr lang="en-US" smtClean="0"/>
              <a:pPr>
                <a:defRPr/>
              </a:pPr>
              <a:t>30</a:t>
            </a:fld>
            <a:endParaRPr lang="en-US"/>
          </a:p>
        </p:txBody>
      </p:sp>
    </p:spTree>
    <p:extLst>
      <p:ext uri="{BB962C8B-B14F-4D97-AF65-F5344CB8AC3E}">
        <p14:creationId xmlns:p14="http://schemas.microsoft.com/office/powerpoint/2010/main" val="1093822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860C9DE2-303A-4D4F-B353-BE3CFEA986E1}" type="slidenum">
              <a:rPr lang="en-US" smtClean="0"/>
              <a:pPr>
                <a:defRPr/>
              </a:pPr>
              <a:t>48</a:t>
            </a:fld>
            <a:endParaRPr lang="en-US"/>
          </a:p>
        </p:txBody>
      </p:sp>
    </p:spTree>
    <p:extLst>
      <p:ext uri="{BB962C8B-B14F-4D97-AF65-F5344CB8AC3E}">
        <p14:creationId xmlns:p14="http://schemas.microsoft.com/office/powerpoint/2010/main" val="88812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ln/>
        </p:spPr>
      </p:sp>
      <p:sp>
        <p:nvSpPr>
          <p:cNvPr id="26626"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4229504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320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860C9DE2-303A-4D4F-B353-BE3CFEA986E1}" type="slidenum">
              <a:rPr lang="en-US" smtClean="0"/>
              <a:pPr>
                <a:defRPr/>
              </a:pPr>
              <a:t>6</a:t>
            </a:fld>
            <a:endParaRPr lang="en-US"/>
          </a:p>
        </p:txBody>
      </p:sp>
    </p:spTree>
    <p:extLst>
      <p:ext uri="{BB962C8B-B14F-4D97-AF65-F5344CB8AC3E}">
        <p14:creationId xmlns:p14="http://schemas.microsoft.com/office/powerpoint/2010/main" val="461756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186417-CB19-4C13-B535-E977D11A20CA}" type="slidenum">
              <a:rPr lang="en-US"/>
              <a:pPr/>
              <a:t>7</a:t>
            </a:fld>
            <a:endParaRPr lang="en-US"/>
          </a:p>
        </p:txBody>
      </p:sp>
      <p:sp>
        <p:nvSpPr>
          <p:cNvPr id="1084418" name="Rectangle 2"/>
          <p:cNvSpPr>
            <a:spLocks noGrp="1" noRot="1" noChangeAspect="1" noChangeArrowheads="1" noTextEdit="1"/>
          </p:cNvSpPr>
          <p:nvPr>
            <p:ph type="sldImg"/>
          </p:nvPr>
        </p:nvSpPr>
        <p:spPr>
          <a:ln/>
        </p:spPr>
      </p:sp>
      <p:sp>
        <p:nvSpPr>
          <p:cNvPr id="1084419" name="Rectangle 3"/>
          <p:cNvSpPr>
            <a:spLocks noGrp="1" noChangeArrowheads="1"/>
          </p:cNvSpPr>
          <p:nvPr>
            <p:ph type="body" idx="1"/>
          </p:nvPr>
        </p:nvSpPr>
        <p:spPr>
          <a:xfrm>
            <a:off x="687044" y="4343869"/>
            <a:ext cx="5483913" cy="4114175"/>
          </a:xfrm>
        </p:spPr>
        <p:txBody>
          <a:bodyPr/>
          <a:lstStyle/>
          <a:p>
            <a:endParaRPr lang="en-US"/>
          </a:p>
        </p:txBody>
      </p:sp>
    </p:spTree>
    <p:extLst>
      <p:ext uri="{BB962C8B-B14F-4D97-AF65-F5344CB8AC3E}">
        <p14:creationId xmlns:p14="http://schemas.microsoft.com/office/powerpoint/2010/main" val="1029867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1C5F79A0-60EF-4B14-91FA-E02273CE6FCE}" type="slidenum">
              <a:rPr lang="en-US">
                <a:latin typeface="Arial" pitchFamily="34" charset="0"/>
              </a:rPr>
              <a:pPr/>
              <a:t>8</a:t>
            </a:fld>
            <a:endParaRPr lang="en-US">
              <a:latin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GB" smtClean="0">
              <a:latin typeface="Arial" pitchFamily="34" charset="0"/>
              <a:cs typeface="Arial" pitchFamily="34" charset="0"/>
            </a:endParaRPr>
          </a:p>
        </p:txBody>
      </p:sp>
    </p:spTree>
    <p:extLst>
      <p:ext uri="{BB962C8B-B14F-4D97-AF65-F5344CB8AC3E}">
        <p14:creationId xmlns:p14="http://schemas.microsoft.com/office/powerpoint/2010/main" val="4176573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Condensate consisting of Phenol, Tar, Ammonia, Pyridine cyanide and</a:t>
            </a:r>
            <a:r>
              <a:rPr lang="en-US" baseline="0" dirty="0" smtClean="0"/>
              <a:t> Thayo cyanide etc. is also produced.</a:t>
            </a:r>
            <a:endParaRPr lang="en-IN" dirty="0"/>
          </a:p>
        </p:txBody>
      </p:sp>
      <p:sp>
        <p:nvSpPr>
          <p:cNvPr id="4" name="Slide Number Placeholder 3"/>
          <p:cNvSpPr>
            <a:spLocks noGrp="1"/>
          </p:cNvSpPr>
          <p:nvPr>
            <p:ph type="sldNum" sz="quarter" idx="10"/>
          </p:nvPr>
        </p:nvSpPr>
        <p:spPr/>
        <p:txBody>
          <a:bodyPr/>
          <a:lstStyle/>
          <a:p>
            <a:pPr>
              <a:defRPr/>
            </a:pPr>
            <a:fld id="{860C9DE2-303A-4D4F-B353-BE3CFEA986E1}" type="slidenum">
              <a:rPr lang="en-US" smtClean="0"/>
              <a:pPr>
                <a:defRPr/>
              </a:pPr>
              <a:t>9</a:t>
            </a:fld>
            <a:endParaRPr lang="en-US"/>
          </a:p>
        </p:txBody>
      </p:sp>
    </p:spTree>
    <p:extLst>
      <p:ext uri="{BB962C8B-B14F-4D97-AF65-F5344CB8AC3E}">
        <p14:creationId xmlns:p14="http://schemas.microsoft.com/office/powerpoint/2010/main" val="2405147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N" dirty="0" smtClean="0"/>
          </a:p>
        </p:txBody>
      </p:sp>
      <p:sp>
        <p:nvSpPr>
          <p:cNvPr id="4" name="Slide Number Placeholder 3"/>
          <p:cNvSpPr>
            <a:spLocks noGrp="1"/>
          </p:cNvSpPr>
          <p:nvPr>
            <p:ph type="sldNum" sz="quarter" idx="5"/>
          </p:nvPr>
        </p:nvSpPr>
        <p:spPr/>
        <p:txBody>
          <a:bodyPr/>
          <a:lstStyle/>
          <a:p>
            <a:pPr>
              <a:defRPr/>
            </a:pPr>
            <a:fld id="{180EAE9B-4067-470E-95A8-49223794FB05}" type="slidenum">
              <a:rPr lang="en-US" smtClean="0"/>
              <a:pPr>
                <a:defRPr/>
              </a:pPr>
              <a:t>10</a:t>
            </a:fld>
            <a:endParaRPr lang="en-US"/>
          </a:p>
        </p:txBody>
      </p:sp>
    </p:spTree>
    <p:extLst>
      <p:ext uri="{BB962C8B-B14F-4D97-AF65-F5344CB8AC3E}">
        <p14:creationId xmlns:p14="http://schemas.microsoft.com/office/powerpoint/2010/main" val="1109212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IN" dirty="0" smtClean="0"/>
          </a:p>
        </p:txBody>
      </p:sp>
      <p:sp>
        <p:nvSpPr>
          <p:cNvPr id="4" name="Slide Number Placeholder 3"/>
          <p:cNvSpPr>
            <a:spLocks noGrp="1"/>
          </p:cNvSpPr>
          <p:nvPr>
            <p:ph type="sldNum" sz="quarter" idx="5"/>
          </p:nvPr>
        </p:nvSpPr>
        <p:spPr/>
        <p:txBody>
          <a:bodyPr/>
          <a:lstStyle/>
          <a:p>
            <a:pPr>
              <a:defRPr/>
            </a:pPr>
            <a:fld id="{180EAE9B-4067-470E-95A8-49223794FB05}" type="slidenum">
              <a:rPr lang="en-US" smtClean="0"/>
              <a:pPr>
                <a:defRPr/>
              </a:pPr>
              <a:t>19</a:t>
            </a:fld>
            <a:endParaRPr lang="en-US"/>
          </a:p>
        </p:txBody>
      </p:sp>
    </p:spTree>
    <p:extLst>
      <p:ext uri="{BB962C8B-B14F-4D97-AF65-F5344CB8AC3E}">
        <p14:creationId xmlns:p14="http://schemas.microsoft.com/office/powerpoint/2010/main" val="11092121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G:\FROM HARD DISK-BACK-UP\STRATEGY MEET\Ninth Strategy Meet-ANAND\Template_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60625" y="1366838"/>
            <a:ext cx="4221163" cy="412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C5682B0A-DA18-450C-B27F-130D39F7E5CE}" type="datetimeFigureOut">
              <a:rPr lang="en-US"/>
              <a:pPr>
                <a:defRPr/>
              </a:pPr>
              <a:t>11/26/2015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D5AF002-1EC5-43B1-9F31-B79741DD1D6C}" type="slidenum">
              <a:rPr lang="en-US"/>
              <a:pPr>
                <a:defRPr/>
              </a:pPr>
              <a:t>‹#›</a:t>
            </a:fld>
            <a:endParaRPr lang="en-US"/>
          </a:p>
        </p:txBody>
      </p:sp>
    </p:spTree>
    <p:extLst>
      <p:ext uri="{BB962C8B-B14F-4D97-AF65-F5344CB8AC3E}">
        <p14:creationId xmlns:p14="http://schemas.microsoft.com/office/powerpoint/2010/main" val="2629495649"/>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4989D2B-AA7D-42B3-9F13-1C25AF9E30D0}" type="datetimeFigureOut">
              <a:rPr lang="en-US"/>
              <a:pPr>
                <a:defRPr/>
              </a:pPr>
              <a:t>11/26/2015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A3BCF04-2F25-47CA-96FF-85205B8516AB}" type="slidenum">
              <a:rPr lang="en-US"/>
              <a:pPr>
                <a:defRPr/>
              </a:pPr>
              <a:t>‹#›</a:t>
            </a:fld>
            <a:endParaRPr lang="en-US"/>
          </a:p>
        </p:txBody>
      </p:sp>
    </p:spTree>
    <p:extLst>
      <p:ext uri="{BB962C8B-B14F-4D97-AF65-F5344CB8AC3E}">
        <p14:creationId xmlns:p14="http://schemas.microsoft.com/office/powerpoint/2010/main" val="280299447"/>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54" descr="New_logo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15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1236101-9080-4BF3-825E-2E34DD645718}" type="datetimeFigureOut">
              <a:rPr lang="en-US"/>
              <a:pPr>
                <a:defRPr/>
              </a:pPr>
              <a:t>11/26/2015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B0DAE88-7716-4B9B-BA0C-48B05B9D3A1E}" type="slidenum">
              <a:rPr lang="en-US"/>
              <a:pPr>
                <a:defRPr/>
              </a:pPr>
              <a:t>‹#›</a:t>
            </a:fld>
            <a:endParaRPr lang="en-US"/>
          </a:p>
        </p:txBody>
      </p:sp>
    </p:spTree>
    <p:extLst>
      <p:ext uri="{BB962C8B-B14F-4D97-AF65-F5344CB8AC3E}">
        <p14:creationId xmlns:p14="http://schemas.microsoft.com/office/powerpoint/2010/main" val="2939008942"/>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58766886"/>
      </p:ext>
    </p:extLst>
  </p:cSld>
  <p:clrMapOvr>
    <a:masterClrMapping/>
  </p:clrMapOvr>
  <p:transition>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07950" y="44450"/>
            <a:ext cx="9036050" cy="679450"/>
          </a:xfrm>
        </p:spPr>
        <p:txBody>
          <a:bodyPr/>
          <a:lstStyle>
            <a:lvl1pPr>
              <a:defRPr>
                <a:solidFill>
                  <a:schemeClr val="accent3">
                    <a:lumMod val="50000"/>
                  </a:schemeClr>
                </a:solidFill>
              </a:defRPr>
            </a:lvl1pPr>
          </a:lstStyle>
          <a:p>
            <a:r>
              <a:rPr lang="en-US" dirty="0" smtClean="0"/>
              <a:t>Click to edit Master title style</a:t>
            </a:r>
            <a:endParaRPr lang="en-US" dirty="0"/>
          </a:p>
        </p:txBody>
      </p:sp>
      <p:sp>
        <p:nvSpPr>
          <p:cNvPr id="3" name="Table Placeholder 2"/>
          <p:cNvSpPr>
            <a:spLocks noGrp="1"/>
          </p:cNvSpPr>
          <p:nvPr>
            <p:ph type="tbl" idx="1"/>
          </p:nvPr>
        </p:nvSpPr>
        <p:spPr>
          <a:xfrm>
            <a:off x="323850" y="1700213"/>
            <a:ext cx="8569325" cy="4608512"/>
          </a:xfrm>
          <a:prstGeom prst="rect">
            <a:avLst/>
          </a:prstGeom>
        </p:spPr>
        <p:txBody>
          <a:bodyPr>
            <a:normAutofit/>
          </a:bodyPr>
          <a:lstStyle/>
          <a:p>
            <a:pPr lvl="0"/>
            <a:endParaRPr lang="en-US" noProof="0" dirty="0"/>
          </a:p>
        </p:txBody>
      </p:sp>
      <p:sp>
        <p:nvSpPr>
          <p:cNvPr id="4" name="Slide Number Placeholder 5"/>
          <p:cNvSpPr>
            <a:spLocks noGrp="1"/>
          </p:cNvSpPr>
          <p:nvPr>
            <p:ph type="sldNum" sz="quarter" idx="10"/>
          </p:nvPr>
        </p:nvSpPr>
        <p:spPr/>
        <p:txBody>
          <a:bodyPr/>
          <a:lstStyle>
            <a:lvl1pPr>
              <a:defRPr/>
            </a:lvl1pPr>
          </a:lstStyle>
          <a:p>
            <a:pPr>
              <a:defRPr/>
            </a:pPr>
            <a:fld id="{C9456F8F-8253-42FB-86D3-8615C80EE0D6}" type="slidenum">
              <a:rPr lang="en-US"/>
              <a:pPr>
                <a:defRPr/>
              </a:pPr>
              <a:t>‹#›</a:t>
            </a:fld>
            <a:endParaRPr lang="en-US" dirty="0"/>
          </a:p>
        </p:txBody>
      </p:sp>
    </p:spTree>
    <p:extLst>
      <p:ext uri="{BB962C8B-B14F-4D97-AF65-F5344CB8AC3E}">
        <p14:creationId xmlns:p14="http://schemas.microsoft.com/office/powerpoint/2010/main" val="4102447355"/>
      </p:ext>
    </p:extLst>
  </p:cSld>
  <p:clrMapOvr>
    <a:masterClrMapping/>
  </p:clrMapOvr>
  <p:transition>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612775" y="6356350"/>
            <a:ext cx="1981200" cy="365125"/>
          </a:xfrm>
          <a:prstGeom prst="rect">
            <a:avLst/>
          </a:prstGeom>
        </p:spPr>
        <p:txBody>
          <a:bodyPr/>
          <a:lstStyle>
            <a:lvl1pPr>
              <a:defRPr/>
            </a:lvl1pPr>
          </a:lstStyle>
          <a:p>
            <a:pPr>
              <a:defRPr/>
            </a:pPr>
            <a:fld id="{F47ECE95-603D-4417-9C90-B3E2551AC100}" type="slidenum">
              <a:rPr lang="en-US"/>
              <a:pPr>
                <a:defRPr/>
              </a:pPr>
              <a:t>‹#›</a:t>
            </a:fld>
            <a:endParaRPr lang="en-US"/>
          </a:p>
        </p:txBody>
      </p:sp>
    </p:spTree>
    <p:extLst>
      <p:ext uri="{BB962C8B-B14F-4D97-AF65-F5344CB8AC3E}">
        <p14:creationId xmlns:p14="http://schemas.microsoft.com/office/powerpoint/2010/main" val="1119078962"/>
      </p:ext>
    </p:extLst>
  </p:cSld>
  <p:clrMapOvr>
    <a:masterClrMapping/>
  </p:clrMapOvr>
  <p:transition>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descr="G:\FROM HARD DISK-BACK-UP\STRATEGY MEET\Ninth Strategy Meet-ANAND\Template_4.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60625" y="1366838"/>
            <a:ext cx="4221163" cy="412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Date Placeholder 3"/>
          <p:cNvSpPr>
            <a:spLocks noGrp="1"/>
          </p:cNvSpPr>
          <p:nvPr>
            <p:ph type="dt" sz="half" idx="10"/>
          </p:nvPr>
        </p:nvSpPr>
        <p:spPr/>
        <p:txBody>
          <a:bodyPr/>
          <a:lstStyle>
            <a:lvl1pPr>
              <a:defRPr/>
            </a:lvl1pPr>
          </a:lstStyle>
          <a:p>
            <a:pPr>
              <a:defRPr/>
            </a:pPr>
            <a:fld id="{C5682B0A-DA18-450C-B27F-130D39F7E5CE}" type="datetimeFigureOut">
              <a:rPr lang="en-US">
                <a:solidFill>
                  <a:prstClr val="black">
                    <a:tint val="75000"/>
                  </a:prstClr>
                </a:solidFill>
              </a:rPr>
              <a:pPr>
                <a:defRPr/>
              </a:pPr>
              <a:t>11/26/2015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D5AF002-1EC5-43B1-9F31-B79741DD1D6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47101518"/>
      </p:ext>
    </p:extLst>
  </p:cSld>
  <p:clrMapOvr>
    <a:masterClrMapping/>
  </p:clrMapOvr>
  <p:transition>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AB5EDF-BB2C-48D7-A12E-5584EEBB94C4}" type="datetimeFigureOut">
              <a:rPr lang="en-US">
                <a:solidFill>
                  <a:prstClr val="black">
                    <a:tint val="75000"/>
                  </a:prstClr>
                </a:solidFill>
              </a:rPr>
              <a:pPr>
                <a:defRPr/>
              </a:pPr>
              <a:t>11/26/2015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3084D4D-1C67-4391-A653-60CFCB86000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958238553"/>
      </p:ext>
    </p:extLst>
  </p:cSld>
  <p:clrMapOvr>
    <a:masterClrMapping/>
  </p:clrMapOvr>
  <p:transition>
    <p:wip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FD0226A-FF40-4C3F-A0F9-D5F99C092235}" type="datetimeFigureOut">
              <a:rPr lang="en-US">
                <a:solidFill>
                  <a:prstClr val="black">
                    <a:tint val="75000"/>
                  </a:prstClr>
                </a:solidFill>
              </a:rPr>
              <a:pPr>
                <a:defRPr/>
              </a:pPr>
              <a:t>11/26/2015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467C919A-3EF6-4C08-B3CC-8DDA81A52D3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785176325"/>
      </p:ext>
    </p:extLst>
  </p:cSld>
  <p:clrMapOvr>
    <a:masterClrMapping/>
  </p:clrMapOvr>
  <p:transition>
    <p:wip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E4A5EDB-4015-4441-8550-9721D89E0257}" type="datetimeFigureOut">
              <a:rPr lang="en-US">
                <a:solidFill>
                  <a:prstClr val="black">
                    <a:tint val="75000"/>
                  </a:prstClr>
                </a:solidFill>
              </a:rPr>
              <a:pPr>
                <a:defRPr/>
              </a:pPr>
              <a:t>11/26/2015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32F61C7-62E5-44FF-9C10-45B4A2CBA1D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32266704"/>
      </p:ext>
    </p:extLst>
  </p:cSld>
  <p:clrMapOvr>
    <a:masterClrMapping/>
  </p:clrMapOvr>
  <p:transition>
    <p:wip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461552C-1816-43BA-9313-9E95B1079BAF}" type="datetimeFigureOut">
              <a:rPr lang="en-US">
                <a:solidFill>
                  <a:prstClr val="black">
                    <a:tint val="75000"/>
                  </a:prstClr>
                </a:solidFill>
              </a:rPr>
              <a:pPr>
                <a:defRPr/>
              </a:pPr>
              <a:t>11/26/2015</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540B9EE0-CBA5-4A6A-B3E2-A5D22A27D60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62488910"/>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AB5EDF-BB2C-48D7-A12E-5584EEBB94C4}" type="datetimeFigureOut">
              <a:rPr lang="en-US"/>
              <a:pPr>
                <a:defRPr/>
              </a:pPr>
              <a:t>11/26/2015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3084D4D-1C67-4391-A653-60CFCB860006}" type="slidenum">
              <a:rPr lang="en-US"/>
              <a:pPr>
                <a:defRPr/>
              </a:pPr>
              <a:t>‹#›</a:t>
            </a:fld>
            <a:endParaRPr lang="en-US"/>
          </a:p>
        </p:txBody>
      </p:sp>
    </p:spTree>
    <p:extLst>
      <p:ext uri="{BB962C8B-B14F-4D97-AF65-F5344CB8AC3E}">
        <p14:creationId xmlns:p14="http://schemas.microsoft.com/office/powerpoint/2010/main" val="3150265511"/>
      </p:ext>
    </p:extLst>
  </p:cSld>
  <p:clrMapOvr>
    <a:masterClrMapping/>
  </p:clrMapOvr>
  <p:transition>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075DFC2-AC16-4006-A9F2-4955E9AB8063}" type="datetimeFigureOut">
              <a:rPr lang="en-US">
                <a:solidFill>
                  <a:prstClr val="black">
                    <a:tint val="75000"/>
                  </a:prstClr>
                </a:solidFill>
              </a:rPr>
              <a:pPr>
                <a:defRPr/>
              </a:pPr>
              <a:t>11/26/2015</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AAB47AAD-E500-4371-A75C-CB0B8EE02AE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85988966"/>
      </p:ext>
    </p:extLst>
  </p:cSld>
  <p:clrMapOvr>
    <a:masterClrMapping/>
  </p:clrMapOvr>
  <p:transition>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lvl1pPr>
              <a:defRPr/>
            </a:lvl1pPr>
          </a:lstStyle>
          <a:p>
            <a:pPr>
              <a:defRPr/>
            </a:pPr>
            <a:fld id="{9B383300-D3AF-4C6E-8BEC-A7D65DFD1B4A}" type="datetimeFigureOut">
              <a:rPr lang="en-US">
                <a:solidFill>
                  <a:prstClr val="black">
                    <a:tint val="75000"/>
                  </a:prstClr>
                </a:solidFill>
              </a:rPr>
              <a:pPr>
                <a:defRPr/>
              </a:pPr>
              <a:t>11/26/2015</a:t>
            </a:fld>
            <a:endParaRPr lang="en-US">
              <a:solidFill>
                <a:prstClr val="black">
                  <a:tint val="75000"/>
                </a:prstClr>
              </a:solidFill>
            </a:endParaRPr>
          </a:p>
        </p:txBody>
      </p:sp>
      <p:sp>
        <p:nvSpPr>
          <p:cNvPr id="4" name="Footer Placeholder 2"/>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3"/>
          <p:cNvSpPr>
            <a:spLocks noGrp="1"/>
          </p:cNvSpPr>
          <p:nvPr>
            <p:ph type="sldNum" sz="quarter" idx="12"/>
          </p:nvPr>
        </p:nvSpPr>
        <p:spPr/>
        <p:txBody>
          <a:bodyPr/>
          <a:lstStyle>
            <a:lvl1pPr>
              <a:defRPr/>
            </a:lvl1pPr>
          </a:lstStyle>
          <a:p>
            <a:pPr>
              <a:defRPr/>
            </a:pPr>
            <a:fld id="{55B2F392-ED14-427B-8976-0C54F9722E3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24791294"/>
      </p:ext>
    </p:extLst>
  </p:cSld>
  <p:clrMapOvr>
    <a:masterClrMapping/>
  </p:clrMapOvr>
  <p:transition>
    <p:wip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Straight Connector 10"/>
          <p:cNvSpPr>
            <a:spLocks noChangeShapeType="1"/>
          </p:cNvSpPr>
          <p:nvPr userDrawn="1"/>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pic>
        <p:nvPicPr>
          <p:cNvPr id="6" name="Picture 54" descr="New_logo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15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0C936687-4BFA-452D-9FDE-F02DCD108CA3}" type="datetimeFigureOut">
              <a:rPr lang="en-US">
                <a:solidFill>
                  <a:prstClr val="black">
                    <a:tint val="75000"/>
                  </a:prstClr>
                </a:solidFill>
              </a:rPr>
              <a:pPr>
                <a:defRPr/>
              </a:pPr>
              <a:t>11/26/2015</a:t>
            </a:fld>
            <a:endParaRPr lang="en-US">
              <a:solidFill>
                <a:prstClr val="black">
                  <a:tint val="75000"/>
                </a:prstClr>
              </a:solidFill>
            </a:endParaRPr>
          </a:p>
        </p:txBody>
      </p:sp>
      <p:sp>
        <p:nvSpPr>
          <p:cNvPr id="8" name="Footer Placeholder 5"/>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6"/>
          <p:cNvSpPr>
            <a:spLocks noGrp="1"/>
          </p:cNvSpPr>
          <p:nvPr>
            <p:ph type="sldNum" sz="quarter" idx="12"/>
          </p:nvPr>
        </p:nvSpPr>
        <p:spPr/>
        <p:txBody>
          <a:bodyPr/>
          <a:lstStyle>
            <a:lvl1pPr>
              <a:defRPr/>
            </a:lvl1pPr>
          </a:lstStyle>
          <a:p>
            <a:pPr>
              <a:defRPr/>
            </a:pPr>
            <a:fld id="{13414A2A-FD28-4E1F-B5C6-301A78FB22E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08390481"/>
      </p:ext>
    </p:extLst>
  </p:cSld>
  <p:clrMapOvr>
    <a:masterClrMapping/>
  </p:clrMapOvr>
  <p:transition>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F4C3DC3-AF36-4E46-921B-2546A486BEA6}" type="datetimeFigureOut">
              <a:rPr lang="en-US">
                <a:solidFill>
                  <a:prstClr val="black">
                    <a:tint val="75000"/>
                  </a:prstClr>
                </a:solidFill>
              </a:rPr>
              <a:pPr>
                <a:defRPr/>
              </a:pPr>
              <a:t>11/26/2015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24C2035-6B1D-450C-A821-77F475AF34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134699731"/>
      </p:ext>
    </p:extLst>
  </p:cSld>
  <p:clrMapOvr>
    <a:masterClrMapping/>
  </p:clrMapOvr>
  <p:transition>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4989D2B-AA7D-42B3-9F13-1C25AF9E30D0}" type="datetimeFigureOut">
              <a:rPr lang="en-US">
                <a:solidFill>
                  <a:prstClr val="black">
                    <a:tint val="75000"/>
                  </a:prstClr>
                </a:solidFill>
              </a:rPr>
              <a:pPr>
                <a:defRPr/>
              </a:pPr>
              <a:t>11/26/2015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A3BCF04-2F25-47CA-96FF-85205B8516A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892190145"/>
      </p:ext>
    </p:extLst>
  </p:cSld>
  <p:clrMapOvr>
    <a:masterClrMapping/>
  </p:clrMapOvr>
  <p:transition>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4" name="Picture 54" descr="New_logo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15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1236101-9080-4BF3-825E-2E34DD645718}" type="datetimeFigureOut">
              <a:rPr lang="en-US">
                <a:solidFill>
                  <a:prstClr val="black">
                    <a:tint val="75000"/>
                  </a:prstClr>
                </a:solidFill>
              </a:rPr>
              <a:pPr>
                <a:defRPr/>
              </a:pPr>
              <a:t>11/26/2015</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B0DAE88-7716-4B9B-BA0C-48B05B9D3A1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18975735"/>
      </p:ext>
    </p:extLst>
  </p:cSld>
  <p:clrMapOvr>
    <a:masterClrMapping/>
  </p:clrMapOvr>
  <p:transition>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26677"/>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6783F12B-4E04-4FAB-8729-BF1DBD2A4E81}"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772610833"/>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FD0226A-FF40-4C3F-A0F9-D5F99C092235}" type="datetimeFigureOut">
              <a:rPr lang="en-US"/>
              <a:pPr>
                <a:defRPr/>
              </a:pPr>
              <a:t>11/26/2015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67C919A-3EF6-4C08-B3CC-8DDA81A52D35}" type="slidenum">
              <a:rPr lang="en-US"/>
              <a:pPr>
                <a:defRPr/>
              </a:pPr>
              <a:t>‹#›</a:t>
            </a:fld>
            <a:endParaRPr lang="en-US"/>
          </a:p>
        </p:txBody>
      </p:sp>
    </p:spTree>
    <p:extLst>
      <p:ext uri="{BB962C8B-B14F-4D97-AF65-F5344CB8AC3E}">
        <p14:creationId xmlns:p14="http://schemas.microsoft.com/office/powerpoint/2010/main" val="1797440817"/>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E4A5EDB-4015-4441-8550-9721D89E0257}" type="datetimeFigureOut">
              <a:rPr lang="en-US"/>
              <a:pPr>
                <a:defRPr/>
              </a:pPr>
              <a:t>11/26/2015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32F61C7-62E5-44FF-9C10-45B4A2CBA1DA}" type="slidenum">
              <a:rPr lang="en-US"/>
              <a:pPr>
                <a:defRPr/>
              </a:pPr>
              <a:t>‹#›</a:t>
            </a:fld>
            <a:endParaRPr lang="en-US"/>
          </a:p>
        </p:txBody>
      </p:sp>
    </p:spTree>
    <p:extLst>
      <p:ext uri="{BB962C8B-B14F-4D97-AF65-F5344CB8AC3E}">
        <p14:creationId xmlns:p14="http://schemas.microsoft.com/office/powerpoint/2010/main" val="1309886870"/>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8461552C-1816-43BA-9313-9E95B1079BAF}" type="datetimeFigureOut">
              <a:rPr lang="en-US"/>
              <a:pPr>
                <a:defRPr/>
              </a:pPr>
              <a:t>11/26/2015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40B9EE0-CBA5-4A6A-B3E2-A5D22A27D60F}" type="slidenum">
              <a:rPr lang="en-US"/>
              <a:pPr>
                <a:defRPr/>
              </a:pPr>
              <a:t>‹#›</a:t>
            </a:fld>
            <a:endParaRPr lang="en-US"/>
          </a:p>
        </p:txBody>
      </p:sp>
    </p:spTree>
    <p:extLst>
      <p:ext uri="{BB962C8B-B14F-4D97-AF65-F5344CB8AC3E}">
        <p14:creationId xmlns:p14="http://schemas.microsoft.com/office/powerpoint/2010/main" val="5694253"/>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075DFC2-AC16-4006-A9F2-4955E9AB8063}" type="datetimeFigureOut">
              <a:rPr lang="en-US"/>
              <a:pPr>
                <a:defRPr/>
              </a:pPr>
              <a:t>11/26/2015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AB47AAD-E500-4371-A75C-CB0B8EE02AE0}" type="slidenum">
              <a:rPr lang="en-US"/>
              <a:pPr>
                <a:defRPr/>
              </a:pPr>
              <a:t>‹#›</a:t>
            </a:fld>
            <a:endParaRPr lang="en-US"/>
          </a:p>
        </p:txBody>
      </p:sp>
    </p:spTree>
    <p:extLst>
      <p:ext uri="{BB962C8B-B14F-4D97-AF65-F5344CB8AC3E}">
        <p14:creationId xmlns:p14="http://schemas.microsoft.com/office/powerpoint/2010/main" val="4084873026"/>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54" descr="New_logo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15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e Placeholder 1"/>
          <p:cNvSpPr>
            <a:spLocks noGrp="1"/>
          </p:cNvSpPr>
          <p:nvPr>
            <p:ph type="dt" sz="half" idx="10"/>
          </p:nvPr>
        </p:nvSpPr>
        <p:spPr/>
        <p:txBody>
          <a:bodyPr/>
          <a:lstStyle>
            <a:lvl1pPr>
              <a:defRPr/>
            </a:lvl1pPr>
          </a:lstStyle>
          <a:p>
            <a:pPr>
              <a:defRPr/>
            </a:pPr>
            <a:fld id="{9B383300-D3AF-4C6E-8BEC-A7D65DFD1B4A}" type="datetimeFigureOut">
              <a:rPr lang="en-US"/>
              <a:pPr>
                <a:defRPr/>
              </a:pPr>
              <a:t>11/26/2015</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3"/>
          <p:cNvSpPr>
            <a:spLocks noGrp="1"/>
          </p:cNvSpPr>
          <p:nvPr>
            <p:ph type="sldNum" sz="quarter" idx="12"/>
          </p:nvPr>
        </p:nvSpPr>
        <p:spPr/>
        <p:txBody>
          <a:bodyPr/>
          <a:lstStyle>
            <a:lvl1pPr>
              <a:defRPr/>
            </a:lvl1pPr>
          </a:lstStyle>
          <a:p>
            <a:pPr>
              <a:defRPr/>
            </a:pPr>
            <a:fld id="{55B2F392-ED14-427B-8976-0C54F9722E35}" type="slidenum">
              <a:rPr lang="en-US"/>
              <a:pPr>
                <a:defRPr/>
              </a:pPr>
              <a:t>‹#›</a:t>
            </a:fld>
            <a:endParaRPr lang="en-US"/>
          </a:p>
        </p:txBody>
      </p:sp>
    </p:spTree>
    <p:extLst>
      <p:ext uri="{BB962C8B-B14F-4D97-AF65-F5344CB8AC3E}">
        <p14:creationId xmlns:p14="http://schemas.microsoft.com/office/powerpoint/2010/main" val="2078152273"/>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Straight Connector 10"/>
          <p:cNvSpPr>
            <a:spLocks noChangeShapeType="1"/>
          </p:cNvSpPr>
          <p:nvPr userDrawn="1"/>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pic>
        <p:nvPicPr>
          <p:cNvPr id="6" name="Picture 54" descr="New_logo_background"/>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29600" y="1524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fld id="{0C936687-4BFA-452D-9FDE-F02DCD108CA3}" type="datetimeFigureOut">
              <a:rPr lang="en-US"/>
              <a:pPr>
                <a:defRPr/>
              </a:pPr>
              <a:t>11/26/2015</a:t>
            </a:fld>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13414A2A-FD28-4E1F-B5C6-301A78FB22E4}" type="slidenum">
              <a:rPr lang="en-US"/>
              <a:pPr>
                <a:defRPr/>
              </a:pPr>
              <a:t>‹#›</a:t>
            </a:fld>
            <a:endParaRPr lang="en-US"/>
          </a:p>
        </p:txBody>
      </p:sp>
    </p:spTree>
    <p:extLst>
      <p:ext uri="{BB962C8B-B14F-4D97-AF65-F5344CB8AC3E}">
        <p14:creationId xmlns:p14="http://schemas.microsoft.com/office/powerpoint/2010/main" val="1659087776"/>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F4C3DC3-AF36-4E46-921B-2546A486BEA6}" type="datetimeFigureOut">
              <a:rPr lang="en-US"/>
              <a:pPr>
                <a:defRPr/>
              </a:pPr>
              <a:t>11/26/2015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4C2035-6B1D-450C-A821-77F475AF348E}" type="slidenum">
              <a:rPr lang="en-US"/>
              <a:pPr>
                <a:defRPr/>
              </a:pPr>
              <a:t>‹#›</a:t>
            </a:fld>
            <a:endParaRPr lang="en-US"/>
          </a:p>
        </p:txBody>
      </p:sp>
    </p:spTree>
    <p:extLst>
      <p:ext uri="{BB962C8B-B14F-4D97-AF65-F5344CB8AC3E}">
        <p14:creationId xmlns:p14="http://schemas.microsoft.com/office/powerpoint/2010/main" val="266327406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7FADD143-397A-4440-B698-A3453214C280}" type="datetimeFigureOut">
              <a:rPr lang="en-US"/>
              <a:pPr>
                <a:defRPr/>
              </a:pPr>
              <a:t>11/26/2015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a:defRPr/>
            </a:pPr>
            <a:fld id="{9545E9D3-21CA-4AC5-85B8-49A748C56AE2}" type="slidenum">
              <a:rPr lang="en-US"/>
              <a:pPr>
                <a:defRPr/>
              </a:pPr>
              <a:t>‹#›</a:t>
            </a:fld>
            <a:endParaRPr lang="en-US"/>
          </a:p>
        </p:txBody>
      </p:sp>
      <p:pic>
        <p:nvPicPr>
          <p:cNvPr id="1031" name="Picture 6"/>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0"/>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772400" y="457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57200" y="6400800"/>
            <a:ext cx="8229600" cy="0"/>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spTree>
  </p:cSld>
  <p:clrMap bg1="lt1" tx1="dk1" bg2="lt2" tx2="dk2" accent1="accent1" accent2="accent2" accent3="accent3" accent4="accent4" accent5="accent5" accent6="accent6" hlink="hlink" folHlink="folHlink"/>
  <p:sldLayoutIdLst>
    <p:sldLayoutId id="2147491196" r:id="rId1"/>
    <p:sldLayoutId id="2147491189" r:id="rId2"/>
    <p:sldLayoutId id="2147491190" r:id="rId3"/>
    <p:sldLayoutId id="2147491191" r:id="rId4"/>
    <p:sldLayoutId id="2147491192" r:id="rId5"/>
    <p:sldLayoutId id="2147491193" r:id="rId6"/>
    <p:sldLayoutId id="2147491197" r:id="rId7"/>
    <p:sldLayoutId id="2147491198" r:id="rId8"/>
    <p:sldLayoutId id="2147491194" r:id="rId9"/>
    <p:sldLayoutId id="2147491195" r:id="rId10"/>
    <p:sldLayoutId id="2147491199" r:id="rId11"/>
    <p:sldLayoutId id="2147491200" r:id="rId12"/>
    <p:sldLayoutId id="2147491203" r:id="rId13"/>
    <p:sldLayoutId id="2147491206" r:id="rId14"/>
  </p:sldLayoutIdLst>
  <p:transition>
    <p:wip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cs typeface="Arial" charset="0"/>
              </a:defRPr>
            </a:lvl1pPr>
          </a:lstStyle>
          <a:p>
            <a:pPr>
              <a:defRPr/>
            </a:pPr>
            <a:fld id="{7FADD143-397A-4440-B698-A3453214C280}" type="datetimeFigureOut">
              <a:rPr lang="en-US">
                <a:solidFill>
                  <a:prstClr val="black">
                    <a:tint val="75000"/>
                  </a:prstClr>
                </a:solidFill>
              </a:rPr>
              <a:pPr>
                <a:defRPr/>
              </a:pPr>
              <a:t>11/26/2015</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cs typeface="Arial" charset="0"/>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cs typeface="Arial" charset="0"/>
              </a:defRPr>
            </a:lvl1pPr>
          </a:lstStyle>
          <a:p>
            <a:pPr>
              <a:defRPr/>
            </a:pPr>
            <a:fld id="{9545E9D3-21CA-4AC5-85B8-49A748C56AE2}" type="slidenum">
              <a:rPr lang="en-US">
                <a:solidFill>
                  <a:prstClr val="black">
                    <a:tint val="75000"/>
                  </a:prstClr>
                </a:solidFill>
              </a:rPr>
              <a:pPr>
                <a:defRPr/>
              </a:pPr>
              <a:t>‹#›</a:t>
            </a:fld>
            <a:endParaRPr lang="en-US">
              <a:solidFill>
                <a:prstClr val="black">
                  <a:tint val="75000"/>
                </a:prstClr>
              </a:solidFill>
            </a:endParaRPr>
          </a:p>
        </p:txBody>
      </p:sp>
      <p:pic>
        <p:nvPicPr>
          <p:cNvPr id="1031" name="Picture 6"/>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10"/>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7772400" y="457200"/>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a:off x="457200" y="6400800"/>
            <a:ext cx="8229600" cy="0"/>
          </a:xfrm>
          <a:prstGeom prst="line">
            <a:avLst/>
          </a:prstGeom>
          <a:ln w="28575">
            <a:solidFill>
              <a:srgbClr val="C0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99434763"/>
      </p:ext>
    </p:extLst>
  </p:cSld>
  <p:clrMap bg1="lt1" tx1="dk1" bg2="lt2" tx2="dk2" accent1="accent1" accent2="accent2" accent3="accent3" accent4="accent4" accent5="accent5" accent6="accent6" hlink="hlink" folHlink="folHlink"/>
  <p:sldLayoutIdLst>
    <p:sldLayoutId id="2147491208" r:id="rId1"/>
    <p:sldLayoutId id="2147491209" r:id="rId2"/>
    <p:sldLayoutId id="2147491210" r:id="rId3"/>
    <p:sldLayoutId id="2147491211" r:id="rId4"/>
    <p:sldLayoutId id="2147491212" r:id="rId5"/>
    <p:sldLayoutId id="2147491213" r:id="rId6"/>
    <p:sldLayoutId id="2147491214" r:id="rId7"/>
    <p:sldLayoutId id="2147491215" r:id="rId8"/>
    <p:sldLayoutId id="2147491216" r:id="rId9"/>
    <p:sldLayoutId id="2147491217" r:id="rId10"/>
    <p:sldLayoutId id="2147491218" r:id="rId11"/>
    <p:sldLayoutId id="2147491219" r:id="rId12"/>
    <p:sldLayoutId id="2147491220" r:id="rId13"/>
  </p:sldLayoutIdLst>
  <p:transition>
    <p:wipe/>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pitchFamily="34" charset="0"/>
        </a:defRPr>
      </a:lvl2pPr>
      <a:lvl3pPr algn="ctr" rtl="0" eaLnBrk="0" fontAlgn="base" hangingPunct="0">
        <a:spcBef>
          <a:spcPct val="0"/>
        </a:spcBef>
        <a:spcAft>
          <a:spcPct val="0"/>
        </a:spcAft>
        <a:defRPr sz="4400">
          <a:solidFill>
            <a:schemeClr val="tx1"/>
          </a:solidFill>
          <a:latin typeface="Arial" pitchFamily="34" charset="0"/>
        </a:defRPr>
      </a:lvl3pPr>
      <a:lvl4pPr algn="ctr" rtl="0" eaLnBrk="0" fontAlgn="base" hangingPunct="0">
        <a:spcBef>
          <a:spcPct val="0"/>
        </a:spcBef>
        <a:spcAft>
          <a:spcPct val="0"/>
        </a:spcAft>
        <a:defRPr sz="4400">
          <a:solidFill>
            <a:schemeClr val="tx1"/>
          </a:solidFill>
          <a:latin typeface="Arial" pitchFamily="34" charset="0"/>
        </a:defRPr>
      </a:lvl4pPr>
      <a:lvl5pPr algn="ctr" rtl="0" eaLnBrk="0" fontAlgn="base" hangingPunct="0">
        <a:spcBef>
          <a:spcPct val="0"/>
        </a:spcBef>
        <a:spcAft>
          <a:spcPct val="0"/>
        </a:spcAft>
        <a:defRPr sz="4400">
          <a:solidFill>
            <a:schemeClr val="tx1"/>
          </a:solidFill>
          <a:latin typeface="Arial"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wmf"/><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27.jpeg"/><Relationship Id="rId2" Type="http://schemas.openxmlformats.org/officeDocument/2006/relationships/slideLayout" Target="../slideLayouts/slideLayout14.xml"/><Relationship Id="rId1" Type="http://schemas.openxmlformats.org/officeDocument/2006/relationships/vmlDrawing" Target="../drawings/vmlDrawing1.vml"/><Relationship Id="rId6" Type="http://schemas.openxmlformats.org/officeDocument/2006/relationships/image" Target="../media/image28.emf"/><Relationship Id="rId5" Type="http://schemas.openxmlformats.org/officeDocument/2006/relationships/oleObject" Target="../embeddings/oleObject1.bin"/><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4.xml"/><Relationship Id="rId1" Type="http://schemas.openxmlformats.org/officeDocument/2006/relationships/vmlDrawing" Target="../drawings/vmlDrawing2.v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2.emf"/></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8.xml"/><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1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96611" y="872306"/>
            <a:ext cx="7204389" cy="440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Content Placeholder 59"/>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997825" y="228600"/>
            <a:ext cx="9175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1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7802" y="266700"/>
            <a:ext cx="1339850"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Subtitle 2"/>
          <p:cNvSpPr txBox="1">
            <a:spLocks/>
          </p:cNvSpPr>
          <p:nvPr/>
        </p:nvSpPr>
        <p:spPr>
          <a:xfrm>
            <a:off x="433388" y="2286000"/>
            <a:ext cx="2286000" cy="457200"/>
          </a:xfrm>
          <a:prstGeom prst="rect">
            <a:avLst/>
          </a:prstGeom>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defRPr/>
            </a:pPr>
            <a:endParaRPr lang="en-US" sz="1400" b="1" dirty="0">
              <a:solidFill>
                <a:srgbClr val="C00000"/>
              </a:solidFill>
              <a:latin typeface="+mj-lt"/>
            </a:endParaRPr>
          </a:p>
        </p:txBody>
      </p:sp>
      <p:sp>
        <p:nvSpPr>
          <p:cNvPr id="24" name="Subtitle 2"/>
          <p:cNvSpPr txBox="1">
            <a:spLocks/>
          </p:cNvSpPr>
          <p:nvPr/>
        </p:nvSpPr>
        <p:spPr>
          <a:xfrm>
            <a:off x="6623050" y="3092450"/>
            <a:ext cx="2286000" cy="457200"/>
          </a:xfrm>
          <a:prstGeom prst="rect">
            <a:avLst/>
          </a:prstGeom>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defRPr/>
            </a:pPr>
            <a:endParaRPr lang="en-US" sz="1400" b="1" dirty="0">
              <a:solidFill>
                <a:srgbClr val="C00000"/>
              </a:solidFill>
              <a:latin typeface="+mj-lt"/>
            </a:endParaRPr>
          </a:p>
        </p:txBody>
      </p:sp>
      <p:sp>
        <p:nvSpPr>
          <p:cNvPr id="30" name="Subtitle 2"/>
          <p:cNvSpPr txBox="1">
            <a:spLocks/>
          </p:cNvSpPr>
          <p:nvPr/>
        </p:nvSpPr>
        <p:spPr>
          <a:xfrm>
            <a:off x="381000" y="5287963"/>
            <a:ext cx="2286000" cy="457200"/>
          </a:xfrm>
          <a:prstGeom prst="rect">
            <a:avLst/>
          </a:prstGeom>
        </p:spPr>
        <p:txBody>
          <a:bodyPr>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defRPr/>
            </a:pPr>
            <a:endParaRPr lang="en-US" sz="1400" b="1" dirty="0">
              <a:solidFill>
                <a:srgbClr val="C00000"/>
              </a:solidFill>
              <a:latin typeface="+mj-lt"/>
            </a:endParaRPr>
          </a:p>
        </p:txBody>
      </p:sp>
      <p:sp>
        <p:nvSpPr>
          <p:cNvPr id="7180" name="Subtitle 2"/>
          <p:cNvSpPr txBox="1">
            <a:spLocks/>
          </p:cNvSpPr>
          <p:nvPr/>
        </p:nvSpPr>
        <p:spPr bwMode="auto">
          <a:xfrm>
            <a:off x="1432032" y="6463212"/>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buFont typeface="Arial" pitchFamily="34" charset="0"/>
              <a:buNone/>
            </a:pPr>
            <a:r>
              <a:rPr lang="en-US" sz="1400" b="1" dirty="0">
                <a:solidFill>
                  <a:srgbClr val="C00000"/>
                </a:solidFill>
              </a:rPr>
              <a:t>India’s only Energy Company in Fortune’s ‘World’s Most Admired’ List</a:t>
            </a:r>
          </a:p>
        </p:txBody>
      </p:sp>
      <p:cxnSp>
        <p:nvCxnSpPr>
          <p:cNvPr id="23" name="Straight Connector 22"/>
          <p:cNvCxnSpPr/>
          <p:nvPr/>
        </p:nvCxnSpPr>
        <p:spPr>
          <a:xfrm>
            <a:off x="469900" y="6400800"/>
            <a:ext cx="821213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
        <p:nvSpPr>
          <p:cNvPr id="20" name="Subtitle 2"/>
          <p:cNvSpPr txBox="1">
            <a:spLocks/>
          </p:cNvSpPr>
          <p:nvPr/>
        </p:nvSpPr>
        <p:spPr>
          <a:xfrm>
            <a:off x="7556500" y="1524000"/>
            <a:ext cx="1363663" cy="3048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endParaRPr lang="en-US" sz="1100" b="1" dirty="0">
              <a:solidFill>
                <a:srgbClr val="C00000"/>
              </a:solidFill>
              <a:latin typeface="+mj-lt"/>
            </a:endParaRPr>
          </a:p>
        </p:txBody>
      </p:sp>
      <p:sp>
        <p:nvSpPr>
          <p:cNvPr id="35" name="Subtitle 2"/>
          <p:cNvSpPr txBox="1">
            <a:spLocks/>
          </p:cNvSpPr>
          <p:nvPr/>
        </p:nvSpPr>
        <p:spPr>
          <a:xfrm>
            <a:off x="457200" y="1397000"/>
            <a:ext cx="1363663" cy="304800"/>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endParaRPr lang="en-US" sz="1100" b="1" dirty="0" smtClean="0">
              <a:solidFill>
                <a:srgbClr val="C00000"/>
              </a:solidFill>
              <a:latin typeface="+mj-lt"/>
            </a:endParaRPr>
          </a:p>
        </p:txBody>
      </p:sp>
      <p:sp>
        <p:nvSpPr>
          <p:cNvPr id="2" name="Rectangle 1"/>
          <p:cNvSpPr/>
          <p:nvPr/>
        </p:nvSpPr>
        <p:spPr>
          <a:xfrm>
            <a:off x="2609088" y="3264955"/>
            <a:ext cx="2057400" cy="569387"/>
          </a:xfrm>
          <a:prstGeom prst="rect">
            <a:avLst/>
          </a:prstGeom>
        </p:spPr>
        <p:txBody>
          <a:bodyPr wrap="square">
            <a:spAutoFit/>
          </a:bodyPr>
          <a:lstStyle/>
          <a:p>
            <a:pPr marL="0" indent="0" algn="ctr" eaLnBrk="1" fontAlgn="auto" hangingPunct="1">
              <a:spcAft>
                <a:spcPts val="0"/>
              </a:spcAft>
              <a:buFontTx/>
              <a:buNone/>
              <a:defRPr/>
            </a:pPr>
            <a:r>
              <a:rPr lang="en-US" sz="1100" dirty="0">
                <a:solidFill>
                  <a:srgbClr val="996600"/>
                </a:solidFill>
              </a:rPr>
              <a:t>26-27 Nov. 2015</a:t>
            </a:r>
          </a:p>
          <a:p>
            <a:pPr marL="0" indent="0" algn="ctr" eaLnBrk="1" fontAlgn="auto" hangingPunct="1">
              <a:spcAft>
                <a:spcPts val="0"/>
              </a:spcAft>
              <a:buFontTx/>
              <a:buNone/>
              <a:defRPr/>
            </a:pPr>
            <a:r>
              <a:rPr lang="en-US" sz="2000" dirty="0">
                <a:solidFill>
                  <a:srgbClr val="006699"/>
                </a:solidFill>
              </a:rPr>
              <a:t>New Delhi</a:t>
            </a:r>
          </a:p>
        </p:txBody>
      </p:sp>
      <p:sp>
        <p:nvSpPr>
          <p:cNvPr id="3" name="TextBox 2"/>
          <p:cNvSpPr txBox="1"/>
          <p:nvPr/>
        </p:nvSpPr>
        <p:spPr>
          <a:xfrm>
            <a:off x="4477497" y="4053996"/>
            <a:ext cx="1591071" cy="646331"/>
          </a:xfrm>
          <a:prstGeom prst="rect">
            <a:avLst/>
          </a:prstGeom>
          <a:noFill/>
        </p:spPr>
        <p:txBody>
          <a:bodyPr wrap="square" rtlCol="0">
            <a:spAutoFit/>
          </a:bodyPr>
          <a:lstStyle/>
          <a:p>
            <a:pPr algn="ctr"/>
            <a:r>
              <a:rPr lang="en-IN" b="1" dirty="0" smtClean="0"/>
              <a:t>P K Jain</a:t>
            </a:r>
          </a:p>
          <a:p>
            <a:pPr algn="ctr"/>
            <a:r>
              <a:rPr lang="en-IN" b="1" dirty="0" smtClean="0"/>
              <a:t>IRS, ONGC</a:t>
            </a:r>
            <a:endParaRPr lang="en-IN" b="1" dirty="0"/>
          </a:p>
        </p:txBody>
      </p:sp>
      <p:sp>
        <p:nvSpPr>
          <p:cNvPr id="4" name="Rectangle 3"/>
          <p:cNvSpPr/>
          <p:nvPr/>
        </p:nvSpPr>
        <p:spPr>
          <a:xfrm>
            <a:off x="4784997" y="2010458"/>
            <a:ext cx="1779061" cy="307777"/>
          </a:xfrm>
          <a:prstGeom prst="rect">
            <a:avLst/>
          </a:prstGeom>
        </p:spPr>
        <p:txBody>
          <a:bodyPr wrap="square">
            <a:spAutoFit/>
          </a:bodyPr>
          <a:lstStyle/>
          <a:p>
            <a:pPr algn="ctr"/>
            <a:endParaRPr lang="en-IN" sz="1400" b="1" dirty="0">
              <a:solidFill>
                <a:schemeClr val="accent5">
                  <a:lumMod val="50000"/>
                </a:schemeClr>
              </a:solidFill>
            </a:endParaRPr>
          </a:p>
        </p:txBody>
      </p:sp>
      <p:sp>
        <p:nvSpPr>
          <p:cNvPr id="5" name="TextBox 4"/>
          <p:cNvSpPr txBox="1"/>
          <p:nvPr/>
        </p:nvSpPr>
        <p:spPr>
          <a:xfrm>
            <a:off x="796612" y="5493931"/>
            <a:ext cx="7577975" cy="923330"/>
          </a:xfrm>
          <a:prstGeom prst="rect">
            <a:avLst/>
          </a:prstGeom>
          <a:noFill/>
        </p:spPr>
        <p:txBody>
          <a:bodyPr wrap="square" rtlCol="0">
            <a:spAutoFit/>
          </a:bodyPr>
          <a:lstStyle/>
          <a:p>
            <a:pPr algn="ctr"/>
            <a:r>
              <a:rPr lang="en-US" b="1" dirty="0">
                <a:solidFill>
                  <a:srgbClr val="996600"/>
                </a:solidFill>
              </a:rPr>
              <a:t>SAARC Training </a:t>
            </a:r>
            <a:r>
              <a:rPr lang="en-US" b="1" dirty="0" smtClean="0">
                <a:solidFill>
                  <a:srgbClr val="996600"/>
                </a:solidFill>
              </a:rPr>
              <a:t>Workshop on Sharing Experience   </a:t>
            </a:r>
          </a:p>
          <a:p>
            <a:pPr algn="ctr"/>
            <a:r>
              <a:rPr lang="en-US" b="1" dirty="0" smtClean="0">
                <a:solidFill>
                  <a:srgbClr val="996600"/>
                </a:solidFill>
              </a:rPr>
              <a:t>on </a:t>
            </a:r>
          </a:p>
          <a:p>
            <a:pPr algn="ctr"/>
            <a:r>
              <a:rPr lang="en-US" b="1" dirty="0" smtClean="0">
                <a:solidFill>
                  <a:srgbClr val="996600"/>
                </a:solidFill>
              </a:rPr>
              <a:t>CBM</a:t>
            </a:r>
            <a:r>
              <a:rPr lang="en-US" b="1" dirty="0">
                <a:solidFill>
                  <a:srgbClr val="996600"/>
                </a:solidFill>
              </a:rPr>
              <a:t>, UCG and Coal Extraction </a:t>
            </a:r>
            <a:r>
              <a:rPr lang="en-US" b="1" dirty="0" smtClean="0">
                <a:solidFill>
                  <a:srgbClr val="996600"/>
                </a:solidFill>
              </a:rPr>
              <a:t>Methodology</a:t>
            </a:r>
            <a:endParaRPr lang="en-US" b="1" dirty="0">
              <a:solidFill>
                <a:srgbClr val="996600"/>
              </a:solidFill>
            </a:endParaRPr>
          </a:p>
        </p:txBody>
      </p:sp>
      <p:sp>
        <p:nvSpPr>
          <p:cNvPr id="6" name="TextBox 5"/>
          <p:cNvSpPr txBox="1"/>
          <p:nvPr/>
        </p:nvSpPr>
        <p:spPr>
          <a:xfrm>
            <a:off x="4398264" y="2194442"/>
            <a:ext cx="1746250" cy="923330"/>
          </a:xfrm>
          <a:prstGeom prst="rect">
            <a:avLst/>
          </a:prstGeom>
          <a:noFill/>
        </p:spPr>
        <p:txBody>
          <a:bodyPr wrap="square" rtlCol="0">
            <a:spAutoFit/>
          </a:bodyPr>
          <a:lstStyle/>
          <a:p>
            <a:pPr algn="ctr"/>
            <a:r>
              <a:rPr lang="en-US" b="1" dirty="0" smtClean="0">
                <a:solidFill>
                  <a:schemeClr val="bg2">
                    <a:lumMod val="25000"/>
                  </a:schemeClr>
                </a:solidFill>
              </a:rPr>
              <a:t>Underground Coal Gasification</a:t>
            </a:r>
            <a:endParaRPr lang="en-US" b="1" dirty="0">
              <a:solidFill>
                <a:schemeClr val="bg2">
                  <a:lumMod val="25000"/>
                </a:schemeClr>
              </a:solidFill>
            </a:endParaRPr>
          </a:p>
        </p:txBody>
      </p:sp>
    </p:spTree>
    <p:extLst>
      <p:ext uri="{BB962C8B-B14F-4D97-AF65-F5344CB8AC3E}">
        <p14:creationId xmlns:p14="http://schemas.microsoft.com/office/powerpoint/2010/main" val="492021775"/>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bwMode="auto">
          <a:xfrm>
            <a:off x="2743200" y="6469549"/>
            <a:ext cx="355478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buFont typeface="Arial" pitchFamily="34" charset="0"/>
              <a:buNone/>
            </a:pPr>
            <a:r>
              <a:rPr lang="en-US" sz="1400" b="1" dirty="0">
                <a:solidFill>
                  <a:srgbClr val="C00000"/>
                </a:solidFill>
              </a:rPr>
              <a:t>33 overseas Assets in 16 countries</a:t>
            </a:r>
          </a:p>
        </p:txBody>
      </p:sp>
      <p:sp>
        <p:nvSpPr>
          <p:cNvPr id="7"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10</a:t>
            </a:fld>
            <a:endParaRPr lang="en-US" dirty="0"/>
          </a:p>
        </p:txBody>
      </p:sp>
      <p:sp>
        <p:nvSpPr>
          <p:cNvPr id="11" name="Title 6"/>
          <p:cNvSpPr txBox="1">
            <a:spLocks noChangeAspect="1"/>
          </p:cNvSpPr>
          <p:nvPr/>
        </p:nvSpPr>
        <p:spPr bwMode="auto">
          <a:xfrm>
            <a:off x="609600" y="650544"/>
            <a:ext cx="704565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Growth of UCG Cavity:</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07506" y="1434152"/>
            <a:ext cx="2263775"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4">
            <a:extLst>
              <a:ext uri="{28A0092B-C50C-407E-A947-70E740481C1C}">
                <a14:useLocalDpi xmlns:a14="http://schemas.microsoft.com/office/drawing/2010/main" val="0"/>
              </a:ext>
            </a:extLst>
          </a:blip>
          <a:srcRect l="18161"/>
          <a:stretch>
            <a:fillRect/>
          </a:stretch>
        </p:blipFill>
        <p:spPr bwMode="auto">
          <a:xfrm>
            <a:off x="5171281" y="5647861"/>
            <a:ext cx="3525838"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4284443"/>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16675"/>
            <a:ext cx="2133600" cy="365125"/>
          </a:xfrm>
        </p:spPr>
        <p:txBody>
          <a:bodyPr/>
          <a:lstStyle/>
          <a:p>
            <a:pPr>
              <a:defRPr/>
            </a:pPr>
            <a:fld id="{63084D4D-1C67-4391-A653-60CFCB860006}" type="slidenum">
              <a:rPr lang="en-US" smtClean="0"/>
              <a:pPr>
                <a:defRPr/>
              </a:pPr>
              <a:t>11</a:t>
            </a:fld>
            <a:endParaRPr lang="en-US" dirty="0"/>
          </a:p>
        </p:txBody>
      </p:sp>
      <p:sp>
        <p:nvSpPr>
          <p:cNvPr id="65" name="Rectangle 64"/>
          <p:cNvSpPr>
            <a:spLocks noChangeAspect="1"/>
          </p:cNvSpPr>
          <p:nvPr/>
        </p:nvSpPr>
        <p:spPr>
          <a:xfrm>
            <a:off x="723283" y="608551"/>
            <a:ext cx="689671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Linking of UCG wells:</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66"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grpSp>
        <p:nvGrpSpPr>
          <p:cNvPr id="2" name="Group 1"/>
          <p:cNvGrpSpPr/>
          <p:nvPr/>
        </p:nvGrpSpPr>
        <p:grpSpPr>
          <a:xfrm>
            <a:off x="1182806" y="1295400"/>
            <a:ext cx="6437194" cy="4952999"/>
            <a:chOff x="1600200" y="1364765"/>
            <a:chExt cx="6437194" cy="4952999"/>
          </a:xfrm>
        </p:grpSpPr>
        <p:pic>
          <p:nvPicPr>
            <p:cNvPr id="6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1364765"/>
              <a:ext cx="5436537" cy="4952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6"/>
            <p:cNvPicPr>
              <a:picLocks noChangeAspect="1" noChangeArrowheads="1"/>
            </p:cNvPicPr>
            <p:nvPr/>
          </p:nvPicPr>
          <p:blipFill>
            <a:blip r:embed="rId3">
              <a:extLst>
                <a:ext uri="{28A0092B-C50C-407E-A947-70E740481C1C}">
                  <a14:useLocalDpi xmlns:a14="http://schemas.microsoft.com/office/drawing/2010/main" val="0"/>
                </a:ext>
              </a:extLst>
            </a:blip>
            <a:srcRect l="18335"/>
            <a:stretch>
              <a:fillRect/>
            </a:stretch>
          </p:blipFill>
          <p:spPr bwMode="auto">
            <a:xfrm>
              <a:off x="4134241" y="5573374"/>
              <a:ext cx="3903153" cy="692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7015981" y="1374290"/>
              <a:ext cx="1021413" cy="41990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1578412"/>
      </p:ext>
    </p:extLst>
  </p:cSld>
  <p:clrMapOvr>
    <a:masterClrMapping/>
  </p:clrMapOvr>
  <p:transition>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12</a:t>
            </a:fld>
            <a:endParaRPr lang="en-US"/>
          </a:p>
        </p:txBody>
      </p:sp>
      <p:sp>
        <p:nvSpPr>
          <p:cNvPr id="5" name="Rectangle 4"/>
          <p:cNvSpPr>
            <a:spLocks noChangeAspect="1"/>
          </p:cNvSpPr>
          <p:nvPr/>
        </p:nvSpPr>
        <p:spPr>
          <a:xfrm>
            <a:off x="457200" y="647076"/>
            <a:ext cx="7198056"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effectLst>
                  <a:outerShdw blurRad="38100" dist="38100" dir="2700000" algn="tl">
                    <a:srgbClr val="000000">
                      <a:alpha val="43137"/>
                    </a:srgbClr>
                  </a:outerShdw>
                </a:effectLst>
                <a:latin typeface="Trebuchet MS" pitchFamily="34" charset="0"/>
              </a:rPr>
              <a:t>Ignition of the Coal:</a:t>
            </a:r>
            <a:endParaRPr lang="en-US" sz="2800" dirty="0">
              <a:effectLst>
                <a:outerShdw blurRad="38100" dist="38100" dir="2700000" algn="tl">
                  <a:srgbClr val="000000">
                    <a:alpha val="43137"/>
                  </a:srgbClr>
                </a:outerShdw>
              </a:effectLst>
              <a:latin typeface="Trebuchet MS" pitchFamily="34" charset="0"/>
            </a:endParaRPr>
          </a:p>
        </p:txBody>
      </p:sp>
      <p:sp>
        <p:nvSpPr>
          <p:cNvPr id="7"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pic>
        <p:nvPicPr>
          <p:cNvPr id="12" name="Picture 4"/>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457200" y="1600200"/>
            <a:ext cx="8249006" cy="4492159"/>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 name="Text Box 5"/>
          <p:cNvSpPr txBox="1">
            <a:spLocks noChangeArrowheads="1"/>
          </p:cNvSpPr>
          <p:nvPr/>
        </p:nvSpPr>
        <p:spPr bwMode="auto">
          <a:xfrm>
            <a:off x="609600" y="1752600"/>
            <a:ext cx="541020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marL="180975" indent="-180975" eaLnBrk="1" hangingPunct="1">
              <a:spcBef>
                <a:spcPct val="50000"/>
              </a:spcBef>
              <a:buFontTx/>
              <a:buChar char="•"/>
            </a:pPr>
            <a:r>
              <a:rPr lang="en-US" sz="1400" dirty="0">
                <a:latin typeface="+mn-lt"/>
              </a:rPr>
              <a:t>O</a:t>
            </a:r>
            <a:r>
              <a:rPr lang="en-US" sz="1400" baseline="-25000" dirty="0">
                <a:latin typeface="+mn-lt"/>
              </a:rPr>
              <a:t>2</a:t>
            </a:r>
            <a:r>
              <a:rPr lang="en-US" sz="1400" dirty="0">
                <a:latin typeface="+mn-lt"/>
              </a:rPr>
              <a:t> thru Large dia </a:t>
            </a:r>
            <a:r>
              <a:rPr lang="en-US" sz="1400" dirty="0" smtClean="0">
                <a:latin typeface="+mn-lt"/>
              </a:rPr>
              <a:t>tube.</a:t>
            </a:r>
            <a:endParaRPr lang="en-US" sz="1400" dirty="0">
              <a:latin typeface="+mn-lt"/>
            </a:endParaRPr>
          </a:p>
          <a:p>
            <a:pPr marL="180975" indent="-180975" eaLnBrk="1" hangingPunct="1">
              <a:spcBef>
                <a:spcPct val="50000"/>
              </a:spcBef>
              <a:buFontTx/>
              <a:buChar char="•"/>
            </a:pPr>
            <a:r>
              <a:rPr lang="en-US" sz="1400" dirty="0">
                <a:latin typeface="+mn-lt"/>
              </a:rPr>
              <a:t>Inert gas </a:t>
            </a:r>
            <a:r>
              <a:rPr lang="en-US" sz="1400" dirty="0" smtClean="0">
                <a:latin typeface="+mn-lt"/>
              </a:rPr>
              <a:t>N</a:t>
            </a:r>
            <a:r>
              <a:rPr lang="en-US" sz="1400" baseline="-25000" dirty="0" smtClean="0">
                <a:latin typeface="+mn-lt"/>
              </a:rPr>
              <a:t>2</a:t>
            </a:r>
            <a:r>
              <a:rPr lang="en-US" sz="1400" dirty="0" smtClean="0">
                <a:latin typeface="+mn-lt"/>
              </a:rPr>
              <a:t> </a:t>
            </a:r>
            <a:r>
              <a:rPr lang="en-US" sz="1400" dirty="0">
                <a:latin typeface="+mn-lt"/>
              </a:rPr>
              <a:t>thru small dia </a:t>
            </a:r>
            <a:r>
              <a:rPr lang="en-US" sz="1400" dirty="0" smtClean="0">
                <a:latin typeface="+mn-lt"/>
              </a:rPr>
              <a:t>tube.</a:t>
            </a:r>
            <a:endParaRPr lang="en-US" sz="1400" dirty="0">
              <a:latin typeface="+mn-lt"/>
            </a:endParaRPr>
          </a:p>
          <a:p>
            <a:pPr marL="180975" indent="-180975" eaLnBrk="1" hangingPunct="1">
              <a:spcBef>
                <a:spcPct val="50000"/>
              </a:spcBef>
              <a:buFontTx/>
              <a:buChar char="•"/>
            </a:pPr>
            <a:r>
              <a:rPr lang="en-US" sz="1400" dirty="0">
                <a:latin typeface="+mn-lt"/>
              </a:rPr>
              <a:t>A slug of silane (pyropheric gas) behind the </a:t>
            </a:r>
            <a:r>
              <a:rPr lang="en-US" sz="1400" dirty="0" smtClean="0">
                <a:latin typeface="+mn-lt"/>
              </a:rPr>
              <a:t>N</a:t>
            </a:r>
            <a:r>
              <a:rPr lang="en-US" sz="1400" baseline="-25000" dirty="0" smtClean="0">
                <a:latin typeface="+mn-lt"/>
              </a:rPr>
              <a:t>2</a:t>
            </a:r>
            <a:r>
              <a:rPr lang="en-US" sz="1400" dirty="0" smtClean="0">
                <a:latin typeface="+mn-lt"/>
              </a:rPr>
              <a:t>.</a:t>
            </a:r>
            <a:endParaRPr lang="en-US" sz="1400" dirty="0">
              <a:latin typeface="+mn-lt"/>
            </a:endParaRPr>
          </a:p>
          <a:p>
            <a:pPr marL="180975" indent="-180975" eaLnBrk="1" hangingPunct="1">
              <a:spcBef>
                <a:spcPct val="50000"/>
              </a:spcBef>
              <a:buFontTx/>
              <a:buChar char="•"/>
            </a:pPr>
            <a:r>
              <a:rPr lang="en-US" sz="1400" dirty="0">
                <a:latin typeface="+mn-lt"/>
              </a:rPr>
              <a:t>Methane after </a:t>
            </a:r>
            <a:r>
              <a:rPr lang="en-US" sz="1400" dirty="0" smtClean="0">
                <a:latin typeface="+mn-lt"/>
              </a:rPr>
              <a:t>silane.</a:t>
            </a:r>
            <a:endParaRPr lang="en-US" sz="1400" dirty="0">
              <a:latin typeface="+mn-lt"/>
            </a:endParaRPr>
          </a:p>
          <a:p>
            <a:pPr marL="180975" indent="-180975" eaLnBrk="1" hangingPunct="1">
              <a:spcBef>
                <a:spcPct val="50000"/>
              </a:spcBef>
              <a:buFontTx/>
              <a:buChar char="•"/>
            </a:pPr>
            <a:r>
              <a:rPr lang="en-US" sz="1400" dirty="0">
                <a:latin typeface="+mn-lt"/>
              </a:rPr>
              <a:t>Silane in contact with </a:t>
            </a:r>
            <a:r>
              <a:rPr lang="en-US" sz="1400" dirty="0" smtClean="0">
                <a:latin typeface="+mn-lt"/>
              </a:rPr>
              <a:t>O</a:t>
            </a:r>
            <a:r>
              <a:rPr lang="en-US" sz="1400" baseline="-25000" dirty="0" smtClean="0">
                <a:latin typeface="+mn-lt"/>
              </a:rPr>
              <a:t>2</a:t>
            </a:r>
            <a:r>
              <a:rPr lang="en-US" sz="1400" dirty="0" smtClean="0">
                <a:latin typeface="+mn-lt"/>
              </a:rPr>
              <a:t>, </a:t>
            </a:r>
            <a:r>
              <a:rPr lang="en-US" sz="1400" dirty="0">
                <a:latin typeface="+mn-lt"/>
              </a:rPr>
              <a:t>flame </a:t>
            </a:r>
            <a:r>
              <a:rPr lang="en-US" sz="1400" dirty="0" smtClean="0">
                <a:latin typeface="+mn-lt"/>
              </a:rPr>
              <a:t>starts.</a:t>
            </a:r>
            <a:endParaRPr lang="en-US" sz="1400" dirty="0">
              <a:latin typeface="+mn-lt"/>
            </a:endParaRPr>
          </a:p>
        </p:txBody>
      </p:sp>
    </p:spTree>
    <p:extLst>
      <p:ext uri="{BB962C8B-B14F-4D97-AF65-F5344CB8AC3E}">
        <p14:creationId xmlns:p14="http://schemas.microsoft.com/office/powerpoint/2010/main" val="2650877490"/>
      </p:ext>
    </p:extLst>
  </p:cSld>
  <p:clrMapOvr>
    <a:masterClrMapping/>
  </p:clrMapOvr>
  <p:transition>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9456F8F-8253-42FB-86D3-8615C80EE0D6}" type="slidenum">
              <a:rPr lang="en-US" smtClean="0"/>
              <a:pPr>
                <a:defRPr/>
              </a:pPr>
              <a:t>13</a:t>
            </a:fld>
            <a:endParaRPr lang="en-US" dirty="0"/>
          </a:p>
        </p:txBody>
      </p:sp>
      <p:sp>
        <p:nvSpPr>
          <p:cNvPr id="116" name="Rectangle 5"/>
          <p:cNvSpPr>
            <a:spLocks noChangeArrowheads="1"/>
          </p:cNvSpPr>
          <p:nvPr/>
        </p:nvSpPr>
        <p:spPr bwMode="auto">
          <a:xfrm>
            <a:off x="2438400" y="6473825"/>
            <a:ext cx="38100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 21 Energy Company in the World</a:t>
            </a:r>
          </a:p>
        </p:txBody>
      </p:sp>
      <p:sp>
        <p:nvSpPr>
          <p:cNvPr id="117" name="Title 6"/>
          <p:cNvSpPr txBox="1">
            <a:spLocks noChangeAspect="1"/>
          </p:cNvSpPr>
          <p:nvPr/>
        </p:nvSpPr>
        <p:spPr bwMode="auto">
          <a:xfrm>
            <a:off x="532054" y="609601"/>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Control parameters – Water, Blast rate</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687" y="2895600"/>
            <a:ext cx="29373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6734"/>
          <a:stretch/>
        </p:blipFill>
        <p:spPr bwMode="auto">
          <a:xfrm>
            <a:off x="3529588" y="1600200"/>
            <a:ext cx="507148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248399" y="1676400"/>
            <a:ext cx="2352677"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3969465"/>
      </p:ext>
    </p:extLst>
  </p:cSld>
  <p:clrMapOvr>
    <a:masterClrMapping/>
  </p:clrMapOvr>
  <p:transition>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084D4D-1C67-4391-A653-60CFCB860006}" type="slidenum">
              <a:rPr lang="en-US" smtClean="0"/>
              <a:pPr>
                <a:defRPr/>
              </a:pPr>
              <a:t>14</a:t>
            </a:fld>
            <a:endParaRPr lang="en-US"/>
          </a:p>
        </p:txBody>
      </p:sp>
      <p:sp>
        <p:nvSpPr>
          <p:cNvPr id="5"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
        <p:nvSpPr>
          <p:cNvPr id="6" name="Title 6"/>
          <p:cNvSpPr txBox="1">
            <a:spLocks noChangeAspect="1"/>
          </p:cNvSpPr>
          <p:nvPr/>
        </p:nvSpPr>
        <p:spPr bwMode="auto">
          <a:xfrm>
            <a:off x="532054" y="682331"/>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Cont…</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762" y="2097087"/>
            <a:ext cx="4973638" cy="351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6"/>
          <p:cNvSpPr txBox="1">
            <a:spLocks noChangeArrowheads="1"/>
          </p:cNvSpPr>
          <p:nvPr/>
        </p:nvSpPr>
        <p:spPr bwMode="auto">
          <a:xfrm>
            <a:off x="1142999" y="1295400"/>
            <a:ext cx="657776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50000"/>
              </a:spcBef>
            </a:pPr>
            <a:r>
              <a:rPr lang="en-US" dirty="0">
                <a:solidFill>
                  <a:srgbClr val="996600"/>
                </a:solidFill>
                <a:latin typeface="+mj-lt"/>
              </a:rPr>
              <a:t>Effect of gasification rate and water intrusion rate on the heating value of the product gases</a:t>
            </a:r>
          </a:p>
        </p:txBody>
      </p:sp>
      <p:sp>
        <p:nvSpPr>
          <p:cNvPr id="11" name="Text Box 7"/>
          <p:cNvSpPr txBox="1">
            <a:spLocks noChangeArrowheads="1"/>
          </p:cNvSpPr>
          <p:nvPr/>
        </p:nvSpPr>
        <p:spPr bwMode="auto">
          <a:xfrm>
            <a:off x="990600" y="2892425"/>
            <a:ext cx="24384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spcBef>
                <a:spcPct val="50000"/>
              </a:spcBef>
            </a:pPr>
            <a:r>
              <a:rPr lang="en-US" sz="1600" dirty="0">
                <a:solidFill>
                  <a:srgbClr val="002060"/>
                </a:solidFill>
                <a:latin typeface="+mn-lt"/>
              </a:rPr>
              <a:t>Excess water</a:t>
            </a:r>
            <a:r>
              <a:rPr lang="en-US" dirty="0">
                <a:solidFill>
                  <a:srgbClr val="002060"/>
                </a:solidFill>
                <a:latin typeface="+mn-lt"/>
              </a:rPr>
              <a:t> </a:t>
            </a:r>
            <a:r>
              <a:rPr lang="en-US" sz="1600" dirty="0">
                <a:solidFill>
                  <a:srgbClr val="002060"/>
                </a:solidFill>
                <a:latin typeface="+mn-lt"/>
              </a:rPr>
              <a:t>alters the heating value by decreasing the temp. and rate of char </a:t>
            </a:r>
            <a:r>
              <a:rPr lang="en-US" sz="1600" dirty="0" smtClean="0">
                <a:solidFill>
                  <a:srgbClr val="002060"/>
                </a:solidFill>
                <a:latin typeface="+mn-lt"/>
              </a:rPr>
              <a:t>reactions </a:t>
            </a:r>
            <a:r>
              <a:rPr lang="en-US" sz="1600" dirty="0">
                <a:solidFill>
                  <a:srgbClr val="002060"/>
                </a:solidFill>
                <a:latin typeface="+mn-lt"/>
              </a:rPr>
              <a:t>and hence altering the gas composition</a:t>
            </a:r>
          </a:p>
        </p:txBody>
      </p:sp>
      <p:sp>
        <p:nvSpPr>
          <p:cNvPr id="12" name="TextBox 1"/>
          <p:cNvSpPr txBox="1">
            <a:spLocks noChangeArrowheads="1"/>
          </p:cNvSpPr>
          <p:nvPr/>
        </p:nvSpPr>
        <p:spPr bwMode="auto">
          <a:xfrm>
            <a:off x="3505200" y="5662613"/>
            <a:ext cx="518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sz="1200" dirty="0">
                <a:latin typeface="+mn-lt"/>
              </a:rPr>
              <a:t>Effect of gasification rate on heating value at various water injection rates (Edgar and Gregg, 1981). Conversion factor: 1 </a:t>
            </a:r>
            <a:r>
              <a:rPr lang="en-US" sz="1200" dirty="0" err="1">
                <a:latin typeface="+mn-lt"/>
              </a:rPr>
              <a:t>lb</a:t>
            </a:r>
            <a:r>
              <a:rPr lang="en-US" sz="1200" dirty="0">
                <a:latin typeface="+mn-lt"/>
              </a:rPr>
              <a:t> = 0.4536 kg, 1 Btu/ft</a:t>
            </a:r>
            <a:r>
              <a:rPr lang="en-US" sz="1200" baseline="30000" dirty="0">
                <a:latin typeface="+mn-lt"/>
              </a:rPr>
              <a:t>3</a:t>
            </a:r>
            <a:r>
              <a:rPr lang="en-US" sz="1200" dirty="0">
                <a:latin typeface="+mn-lt"/>
              </a:rPr>
              <a:t> = 37.26 kJ/m</a:t>
            </a:r>
            <a:r>
              <a:rPr lang="en-US" sz="1200" baseline="30000" dirty="0">
                <a:latin typeface="+mn-lt"/>
              </a:rPr>
              <a:t>3</a:t>
            </a:r>
            <a:r>
              <a:rPr lang="en-US" sz="1200" dirty="0">
                <a:latin typeface="+mn-lt"/>
              </a:rPr>
              <a:t>, 1 ft</a:t>
            </a:r>
            <a:r>
              <a:rPr lang="en-US" sz="1200" baseline="30000" dirty="0">
                <a:latin typeface="+mn-lt"/>
              </a:rPr>
              <a:t>3</a:t>
            </a:r>
            <a:r>
              <a:rPr lang="en-US" sz="1200" dirty="0">
                <a:latin typeface="+mn-lt"/>
              </a:rPr>
              <a:t> = 0.02832 m</a:t>
            </a:r>
            <a:r>
              <a:rPr lang="en-US" sz="1200" baseline="30000" dirty="0">
                <a:latin typeface="+mn-lt"/>
              </a:rPr>
              <a:t>3</a:t>
            </a:r>
            <a:r>
              <a:rPr lang="en-US" sz="1200" dirty="0">
                <a:latin typeface="+mn-lt"/>
              </a:rPr>
              <a:t>.</a:t>
            </a:r>
          </a:p>
        </p:txBody>
      </p:sp>
    </p:spTree>
    <p:extLst>
      <p:ext uri="{BB962C8B-B14F-4D97-AF65-F5344CB8AC3E}">
        <p14:creationId xmlns:p14="http://schemas.microsoft.com/office/powerpoint/2010/main" val="3918234162"/>
      </p:ext>
    </p:extLst>
  </p:cSld>
  <p:clrMapOvr>
    <a:masterClrMapping/>
  </p:clrMapOvr>
  <p:transition>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9456F8F-8253-42FB-86D3-8615C80EE0D6}" type="slidenum">
              <a:rPr lang="en-US" smtClean="0"/>
              <a:pPr>
                <a:defRPr/>
              </a:pPr>
              <a:t>15</a:t>
            </a:fld>
            <a:endParaRPr lang="en-US" dirty="0"/>
          </a:p>
        </p:txBody>
      </p:sp>
      <p:sp>
        <p:nvSpPr>
          <p:cNvPr id="31" name="Rectangle 7"/>
          <p:cNvSpPr>
            <a:spLocks noChangeArrowheads="1"/>
          </p:cNvSpPr>
          <p:nvPr/>
        </p:nvSpPr>
        <p:spPr bwMode="auto">
          <a:xfrm>
            <a:off x="31242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ONGC a Wealth Creator</a:t>
            </a:r>
          </a:p>
        </p:txBody>
      </p:sp>
      <p:sp>
        <p:nvSpPr>
          <p:cNvPr id="32" name="Title 6"/>
          <p:cNvSpPr txBox="1">
            <a:spLocks noChangeAspect="1"/>
          </p:cNvSpPr>
          <p:nvPr/>
        </p:nvSpPr>
        <p:spPr bwMode="auto">
          <a:xfrm>
            <a:off x="491110" y="421451"/>
            <a:ext cx="7164146" cy="954107"/>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eaLnBrk="1" hangingPunct="1"/>
            <a:r>
              <a:rPr lang="en-US" sz="2800" dirty="0">
                <a:solidFill>
                  <a:schemeClr val="bg1"/>
                </a:solidFill>
                <a:effectLst>
                  <a:outerShdw blurRad="38100" dist="38100" dir="2700000" algn="tl">
                    <a:srgbClr val="000000">
                      <a:alpha val="43137"/>
                    </a:srgbClr>
                  </a:outerShdw>
                </a:effectLst>
                <a:latin typeface="Trebuchet MS" pitchFamily="34" charset="0"/>
              </a:rPr>
              <a:t>Effect of Seam thickness and </a:t>
            </a:r>
            <a:r>
              <a:rPr lang="en-US" sz="2800" dirty="0" smtClean="0">
                <a:solidFill>
                  <a:schemeClr val="bg1"/>
                </a:solidFill>
                <a:effectLst>
                  <a:outerShdw blurRad="38100" dist="38100" dir="2700000" algn="tl">
                    <a:srgbClr val="000000">
                      <a:alpha val="43137"/>
                    </a:srgbClr>
                  </a:outerShdw>
                </a:effectLst>
                <a:latin typeface="Trebuchet MS" pitchFamily="34" charset="0"/>
              </a:rPr>
              <a:t>Water intrusion </a:t>
            </a:r>
            <a:r>
              <a:rPr lang="en-US" sz="2800" dirty="0">
                <a:solidFill>
                  <a:schemeClr val="bg1"/>
                </a:solidFill>
                <a:effectLst>
                  <a:outerShdw blurRad="38100" dist="38100" dir="2700000" algn="tl">
                    <a:srgbClr val="000000">
                      <a:alpha val="43137"/>
                    </a:srgbClr>
                  </a:outerShdw>
                </a:effectLst>
                <a:latin typeface="Trebuchet MS" pitchFamily="34" charset="0"/>
              </a:rPr>
              <a:t>on Heating value:</a:t>
            </a:r>
          </a:p>
        </p:txBody>
      </p:sp>
      <p:pic>
        <p:nvPicPr>
          <p:cNvPr id="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524000"/>
            <a:ext cx="5867400" cy="418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 Box 6"/>
          <p:cNvSpPr txBox="1">
            <a:spLocks noChangeArrowheads="1"/>
          </p:cNvSpPr>
          <p:nvPr/>
        </p:nvSpPr>
        <p:spPr bwMode="auto">
          <a:xfrm>
            <a:off x="533400" y="1495485"/>
            <a:ext cx="2209800"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spcBef>
                <a:spcPct val="50000"/>
              </a:spcBef>
            </a:pPr>
            <a:r>
              <a:rPr lang="en-US" sz="1600" dirty="0">
                <a:solidFill>
                  <a:srgbClr val="002060"/>
                </a:solidFill>
                <a:latin typeface="+mn-lt"/>
              </a:rPr>
              <a:t>Heat loss from an underground </a:t>
            </a:r>
            <a:r>
              <a:rPr lang="en-US" sz="1600" dirty="0" smtClean="0">
                <a:solidFill>
                  <a:srgbClr val="002060"/>
                </a:solidFill>
                <a:latin typeface="+mn-lt"/>
              </a:rPr>
              <a:t>reaction </a:t>
            </a:r>
            <a:r>
              <a:rPr lang="en-US" sz="1600" dirty="0">
                <a:solidFill>
                  <a:srgbClr val="002060"/>
                </a:solidFill>
                <a:latin typeface="+mn-lt"/>
              </a:rPr>
              <a:t>zone to surrounding rock strata is expected to vary inversely with coal seam. In thin seams, temp. may be lower and </a:t>
            </a:r>
            <a:r>
              <a:rPr lang="en-US" sz="1600" dirty="0" smtClean="0">
                <a:solidFill>
                  <a:srgbClr val="002060"/>
                </a:solidFill>
                <a:latin typeface="+mn-lt"/>
              </a:rPr>
              <a:t>reaction </a:t>
            </a:r>
            <a:r>
              <a:rPr lang="en-US" sz="1600" dirty="0">
                <a:solidFill>
                  <a:srgbClr val="002060"/>
                </a:solidFill>
                <a:latin typeface="+mn-lt"/>
              </a:rPr>
              <a:t>rates lower. Soviets studies suggest that heating value of the product gas deteriorates rapidly for those seams less than 6’ and gasification cannot sustain in seams less than 3’.</a:t>
            </a:r>
          </a:p>
        </p:txBody>
      </p:sp>
      <p:sp>
        <p:nvSpPr>
          <p:cNvPr id="10" name="TextBox 1"/>
          <p:cNvSpPr txBox="1">
            <a:spLocks noChangeArrowheads="1"/>
          </p:cNvSpPr>
          <p:nvPr/>
        </p:nvSpPr>
        <p:spPr bwMode="auto">
          <a:xfrm>
            <a:off x="2895600" y="5791200"/>
            <a:ext cx="586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sz="1200" dirty="0" smtClean="0">
                <a:latin typeface="+mn-lt"/>
              </a:rPr>
              <a:t>Effect of seam thickness and water intrusion on UCG heating values (</a:t>
            </a:r>
            <a:r>
              <a:rPr lang="en-US" sz="1200" dirty="0" err="1" smtClean="0">
                <a:latin typeface="+mn-lt"/>
              </a:rPr>
              <a:t>Anonn</a:t>
            </a:r>
            <a:r>
              <a:rPr lang="en-US" sz="1200" dirty="0" smtClean="0">
                <a:latin typeface="+mn-lt"/>
              </a:rPr>
              <a:t>., 1977). Conversion factors: 1 ft = 0.3048m, 1 Btu/ft</a:t>
            </a:r>
            <a:r>
              <a:rPr lang="en-US" sz="1200" baseline="30000" dirty="0" smtClean="0">
                <a:latin typeface="+mn-lt"/>
              </a:rPr>
              <a:t>3</a:t>
            </a:r>
            <a:r>
              <a:rPr lang="en-US" sz="1200" dirty="0" smtClean="0">
                <a:latin typeface="+mn-lt"/>
              </a:rPr>
              <a:t> = 37.26 kJ/m</a:t>
            </a:r>
            <a:r>
              <a:rPr lang="en-US" sz="1200" baseline="30000" dirty="0" smtClean="0">
                <a:latin typeface="+mn-lt"/>
              </a:rPr>
              <a:t>3</a:t>
            </a:r>
            <a:r>
              <a:rPr lang="en-US" sz="1200" dirty="0" smtClean="0">
                <a:latin typeface="+mn-lt"/>
              </a:rPr>
              <a:t>.</a:t>
            </a:r>
            <a:endParaRPr lang="en-US" sz="1200" dirty="0">
              <a:latin typeface="+mn-lt"/>
            </a:endParaRPr>
          </a:p>
        </p:txBody>
      </p:sp>
    </p:spTree>
    <p:extLst>
      <p:ext uri="{BB962C8B-B14F-4D97-AF65-F5344CB8AC3E}">
        <p14:creationId xmlns:p14="http://schemas.microsoft.com/office/powerpoint/2010/main" val="2796789375"/>
      </p:ext>
    </p:extLst>
  </p:cSld>
  <p:clrMapOvr>
    <a:masterClrMapping/>
  </p:clrMapOvr>
  <p:transition>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9456F8F-8253-42FB-86D3-8615C80EE0D6}" type="slidenum">
              <a:rPr lang="en-US" smtClean="0"/>
              <a:pPr>
                <a:defRPr/>
              </a:pPr>
              <a:t>16</a:t>
            </a:fld>
            <a:endParaRPr lang="en-US" dirty="0"/>
          </a:p>
        </p:txBody>
      </p:sp>
      <p:sp>
        <p:nvSpPr>
          <p:cNvPr id="9" name="TextBox 8"/>
          <p:cNvSpPr txBox="1">
            <a:spLocks noChangeArrowheads="1"/>
          </p:cNvSpPr>
          <p:nvPr/>
        </p:nvSpPr>
        <p:spPr bwMode="auto">
          <a:xfrm>
            <a:off x="2994251" y="6473825"/>
            <a:ext cx="2718935" cy="307771"/>
          </a:xfrm>
          <a:prstGeom prst="rect">
            <a:avLst/>
          </a:prstGeom>
          <a:noFill/>
          <a:ln w="9525">
            <a:noFill/>
            <a:miter lim="800000"/>
            <a:headEnd/>
            <a:tailEnd/>
          </a:ln>
        </p:spPr>
        <p:txBody>
          <a:bodyPr wrap="none" lIns="91433" tIns="45717" rIns="91433" bIns="45717">
            <a:spAutoFit/>
          </a:bodyPr>
          <a:lstStyle/>
          <a:p>
            <a:pPr algn="ctr"/>
            <a:r>
              <a:rPr lang="en-US" sz="1400" b="1" dirty="0">
                <a:solidFill>
                  <a:srgbClr val="C00000"/>
                </a:solidFill>
              </a:rPr>
              <a:t>#2 E&amp;P Company in the world</a:t>
            </a:r>
            <a:endParaRPr lang="en-IN" sz="1400" b="1" dirty="0">
              <a:solidFill>
                <a:srgbClr val="C00000"/>
              </a:solidFill>
            </a:endParaRPr>
          </a:p>
        </p:txBody>
      </p:sp>
      <p:sp>
        <p:nvSpPr>
          <p:cNvPr id="8" name="Title 6"/>
          <p:cNvSpPr txBox="1">
            <a:spLocks noChangeAspect="1"/>
          </p:cNvSpPr>
          <p:nvPr/>
        </p:nvSpPr>
        <p:spPr bwMode="auto">
          <a:xfrm>
            <a:off x="532054" y="609601"/>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Control parameters – Air OR Oxygen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grpSp>
        <p:nvGrpSpPr>
          <p:cNvPr id="13" name="Group 8"/>
          <p:cNvGrpSpPr>
            <a:grpSpLocks/>
          </p:cNvGrpSpPr>
          <p:nvPr/>
        </p:nvGrpSpPr>
        <p:grpSpPr bwMode="auto">
          <a:xfrm>
            <a:off x="838200" y="1653788"/>
            <a:ext cx="7383463" cy="4599375"/>
            <a:chOff x="192" y="768"/>
            <a:chExt cx="5248" cy="3402"/>
          </a:xfrm>
        </p:grpSpPr>
        <p:sp>
          <p:nvSpPr>
            <p:cNvPr id="14" name="AutoShape 4"/>
            <p:cNvSpPr>
              <a:spLocks noChangeAspect="1" noChangeArrowheads="1" noTextEdit="1"/>
            </p:cNvSpPr>
            <p:nvPr/>
          </p:nvSpPr>
          <p:spPr bwMode="auto">
            <a:xfrm>
              <a:off x="336" y="768"/>
              <a:ext cx="5104" cy="3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IN"/>
            </a:p>
          </p:txBody>
        </p:sp>
        <p:pic>
          <p:nvPicPr>
            <p:cNvPr id="15"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t="40862"/>
            <a:stretch/>
          </p:blipFill>
          <p:spPr bwMode="auto">
            <a:xfrm>
              <a:off x="192" y="2101"/>
              <a:ext cx="5248" cy="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 name="Text Box 6"/>
          <p:cNvSpPr txBox="1">
            <a:spLocks noChangeArrowheads="1"/>
          </p:cNvSpPr>
          <p:nvPr/>
        </p:nvSpPr>
        <p:spPr bwMode="auto">
          <a:xfrm>
            <a:off x="871728" y="1371599"/>
            <a:ext cx="7281672"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spcBef>
                <a:spcPct val="50000"/>
              </a:spcBef>
            </a:pPr>
            <a:r>
              <a:rPr lang="en-US" sz="1800" dirty="0" smtClean="0">
                <a:latin typeface="+mn-lt"/>
              </a:rPr>
              <a:t>The use of Oxygen instead of air:</a:t>
            </a:r>
          </a:p>
          <a:p>
            <a:pPr marL="285750" indent="-285750" algn="just" eaLnBrk="1" hangingPunct="1">
              <a:spcBef>
                <a:spcPct val="50000"/>
              </a:spcBef>
              <a:buFontTx/>
              <a:buChar char="-"/>
            </a:pPr>
            <a:r>
              <a:rPr lang="en-US" sz="1800" dirty="0" smtClean="0">
                <a:latin typeface="+mn-lt"/>
              </a:rPr>
              <a:t>Improves the Calorific Value (CV) of the Product gas, 3-5 MJ/m</a:t>
            </a:r>
            <a:r>
              <a:rPr lang="en-US" sz="1800" baseline="30000" dirty="0" smtClean="0">
                <a:latin typeface="+mn-lt"/>
              </a:rPr>
              <a:t>3</a:t>
            </a:r>
            <a:r>
              <a:rPr lang="en-US" sz="1800" dirty="0" smtClean="0">
                <a:latin typeface="+mn-lt"/>
              </a:rPr>
              <a:t> Vs. 13 MJ/m</a:t>
            </a:r>
            <a:r>
              <a:rPr lang="en-US" sz="1800" baseline="30000" dirty="0" smtClean="0">
                <a:latin typeface="+mn-lt"/>
              </a:rPr>
              <a:t>3</a:t>
            </a:r>
            <a:r>
              <a:rPr lang="en-US" sz="1800" dirty="0" smtClean="0">
                <a:latin typeface="+mn-lt"/>
              </a:rPr>
              <a:t> in the trial at EI Tremedal.</a:t>
            </a:r>
          </a:p>
          <a:p>
            <a:pPr marL="285750" indent="-285750" algn="just" eaLnBrk="1" hangingPunct="1">
              <a:spcBef>
                <a:spcPct val="50000"/>
              </a:spcBef>
              <a:buFontTx/>
              <a:buChar char="-"/>
            </a:pPr>
            <a:r>
              <a:rPr lang="en-US" sz="1800" dirty="0" smtClean="0">
                <a:latin typeface="+mn-lt"/>
              </a:rPr>
              <a:t>Improves gasification stability.</a:t>
            </a:r>
          </a:p>
          <a:p>
            <a:pPr marL="285750" indent="-285750" algn="just" eaLnBrk="1" hangingPunct="1">
              <a:spcBef>
                <a:spcPct val="50000"/>
              </a:spcBef>
              <a:buFontTx/>
              <a:buChar char="-"/>
            </a:pPr>
            <a:r>
              <a:rPr lang="en-US" sz="1800" dirty="0" smtClean="0">
                <a:latin typeface="+mn-lt"/>
              </a:rPr>
              <a:t>Reduces the volume of gas injected.</a:t>
            </a:r>
            <a:endParaRPr lang="en-US" sz="1800" dirty="0">
              <a:latin typeface="+mn-lt"/>
            </a:endParaRPr>
          </a:p>
        </p:txBody>
      </p:sp>
    </p:spTree>
    <p:extLst>
      <p:ext uri="{BB962C8B-B14F-4D97-AF65-F5344CB8AC3E}">
        <p14:creationId xmlns:p14="http://schemas.microsoft.com/office/powerpoint/2010/main" val="82177306"/>
      </p:ext>
    </p:extLst>
  </p:cSld>
  <p:clrMapOvr>
    <a:masterClrMapping/>
  </p:clrMapOvr>
  <p:transition>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9456F8F-8253-42FB-86D3-8615C80EE0D6}" type="slidenum">
              <a:rPr lang="en-US" smtClean="0"/>
              <a:pPr>
                <a:defRPr/>
              </a:pPr>
              <a:t>17</a:t>
            </a:fld>
            <a:endParaRPr lang="en-US" dirty="0"/>
          </a:p>
        </p:txBody>
      </p:sp>
      <p:sp>
        <p:nvSpPr>
          <p:cNvPr id="99" name="TextBox 24"/>
          <p:cNvSpPr txBox="1">
            <a:spLocks noChangeArrowheads="1"/>
          </p:cNvSpPr>
          <p:nvPr/>
        </p:nvSpPr>
        <p:spPr bwMode="auto">
          <a:xfrm>
            <a:off x="2880848" y="6473825"/>
            <a:ext cx="3044167" cy="307777"/>
          </a:xfrm>
          <a:prstGeom prst="rect">
            <a:avLst/>
          </a:prstGeom>
          <a:noFill/>
          <a:ln w="9525">
            <a:noFill/>
            <a:miter lim="800000"/>
            <a:headEnd/>
            <a:tailEnd/>
          </a:ln>
        </p:spPr>
        <p:txBody>
          <a:bodyPr wrap="non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100" name="Title 6"/>
          <p:cNvSpPr txBox="1">
            <a:spLocks noChangeAspect="1"/>
          </p:cNvSpPr>
          <p:nvPr/>
        </p:nvSpPr>
        <p:spPr bwMode="auto">
          <a:xfrm>
            <a:off x="470848" y="682332"/>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Operating Pressure</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0050" y="1447800"/>
            <a:ext cx="45529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304800" y="2386012"/>
            <a:ext cx="3810000" cy="2431435"/>
          </a:xfrm>
          <a:prstGeom prst="rect">
            <a:avLst/>
          </a:prstGeom>
          <a:noFill/>
          <a:ln w="9525">
            <a:solidFill>
              <a:srgbClr val="FF00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spcBef>
                <a:spcPct val="50000"/>
              </a:spcBef>
            </a:pPr>
            <a:r>
              <a:rPr lang="en-US" sz="1600" dirty="0" smtClean="0">
                <a:solidFill>
                  <a:srgbClr val="002060"/>
                </a:solidFill>
                <a:latin typeface="+mn-lt"/>
              </a:rPr>
              <a:t>From an UCG gas generator, at constant air injection rate, a linear relation between gas loss and the difference between the square of the absolute pressure (averaged over the reaction zone) and the square of the atmospheric pressure.</a:t>
            </a:r>
          </a:p>
          <a:p>
            <a:pPr algn="just" eaLnBrk="1" hangingPunct="1">
              <a:spcBef>
                <a:spcPct val="50000"/>
              </a:spcBef>
            </a:pPr>
            <a:r>
              <a:rPr lang="en-US" sz="1600" dirty="0" smtClean="0">
                <a:solidFill>
                  <a:srgbClr val="002060"/>
                </a:solidFill>
                <a:latin typeface="+mn-lt"/>
              </a:rPr>
              <a:t>The slope, site specific, is proportional to the permeability of the seam.</a:t>
            </a:r>
            <a:endParaRPr lang="en-US" sz="1600" dirty="0">
              <a:solidFill>
                <a:srgbClr val="002060"/>
              </a:solidFill>
              <a:latin typeface="+mn-lt"/>
            </a:endParaRPr>
          </a:p>
        </p:txBody>
      </p:sp>
      <p:sp>
        <p:nvSpPr>
          <p:cNvPr id="9" name="TextBox 1"/>
          <p:cNvSpPr txBox="1">
            <a:spLocks noChangeArrowheads="1"/>
          </p:cNvSpPr>
          <p:nvPr/>
        </p:nvSpPr>
        <p:spPr bwMode="auto">
          <a:xfrm>
            <a:off x="4267200" y="5710535"/>
            <a:ext cx="4419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sz="1200" dirty="0">
                <a:latin typeface="+mn-lt"/>
              </a:rPr>
              <a:t>Dependence of the relative value of the gas losses on the gas pressure in an underground gas generator (Pitkin, 1960).</a:t>
            </a:r>
          </a:p>
        </p:txBody>
      </p:sp>
    </p:spTree>
    <p:extLst>
      <p:ext uri="{BB962C8B-B14F-4D97-AF65-F5344CB8AC3E}">
        <p14:creationId xmlns:p14="http://schemas.microsoft.com/office/powerpoint/2010/main" val="2430566477"/>
      </p:ext>
    </p:extLst>
  </p:cSld>
  <p:clrMapOvr>
    <a:masterClrMapping/>
  </p:clrMapOvr>
  <p:transition>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18</a:t>
            </a:fld>
            <a:endParaRPr lang="en-US" dirty="0"/>
          </a:p>
        </p:txBody>
      </p:sp>
      <p:sp>
        <p:nvSpPr>
          <p:cNvPr id="9" name="Rectangle 8"/>
          <p:cNvSpPr>
            <a:spLocks noChangeAspect="1"/>
          </p:cNvSpPr>
          <p:nvPr/>
        </p:nvSpPr>
        <p:spPr>
          <a:xfrm>
            <a:off x="466079" y="633428"/>
            <a:ext cx="718917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a:solidFill>
                  <a:schemeClr val="bg1"/>
                </a:solidFill>
                <a:effectLst>
                  <a:outerShdw blurRad="38100" dist="38100" dir="2700000" algn="tl">
                    <a:srgbClr val="000000">
                      <a:alpha val="43137"/>
                    </a:srgbClr>
                  </a:outerShdw>
                </a:effectLst>
                <a:latin typeface="Trebuchet MS" pitchFamily="34" charset="0"/>
              </a:rPr>
              <a:t>Combustion</a:t>
            </a:r>
            <a:r>
              <a:rPr lang="en-US" sz="2800" dirty="0">
                <a:solidFill>
                  <a:srgbClr val="CC99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and</a:t>
            </a:r>
            <a:r>
              <a:rPr lang="en-US" sz="2800" dirty="0">
                <a:solidFill>
                  <a:srgbClr val="CC99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gasification</a:t>
            </a:r>
            <a:r>
              <a:rPr lang="en-US" sz="2800" dirty="0">
                <a:solidFill>
                  <a:srgbClr val="CC99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products:</a:t>
            </a:r>
          </a:p>
        </p:txBody>
      </p:sp>
      <p:sp>
        <p:nvSpPr>
          <p:cNvPr id="12" name="Rectangle 32"/>
          <p:cNvSpPr>
            <a:spLocks noChangeArrowheads="1"/>
          </p:cNvSpPr>
          <p:nvPr/>
        </p:nvSpPr>
        <p:spPr bwMode="auto">
          <a:xfrm>
            <a:off x="28956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rot="5400000">
            <a:off x="2087076" y="135176"/>
            <a:ext cx="4948119" cy="7502855"/>
          </a:xfrm>
          <a:prstGeom prst="rect">
            <a:avLst/>
          </a:prstGeom>
          <a:noFill/>
        </p:spPr>
      </p:pic>
    </p:spTree>
    <p:extLst>
      <p:ext uri="{BB962C8B-B14F-4D97-AF65-F5344CB8AC3E}">
        <p14:creationId xmlns:p14="http://schemas.microsoft.com/office/powerpoint/2010/main" val="2038037306"/>
      </p:ext>
    </p:extLst>
  </p:cSld>
  <p:clrMapOvr>
    <a:masterClrMapping/>
  </p:clrMapOvr>
  <p:transition>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bwMode="auto">
          <a:xfrm>
            <a:off x="2743200" y="6469549"/>
            <a:ext cx="3554786"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buFont typeface="Arial" pitchFamily="34" charset="0"/>
              <a:buNone/>
            </a:pPr>
            <a:r>
              <a:rPr lang="en-US" sz="1400" b="1" dirty="0">
                <a:solidFill>
                  <a:srgbClr val="C00000"/>
                </a:solidFill>
              </a:rPr>
              <a:t>33 overseas Assets in 16 countries</a:t>
            </a:r>
          </a:p>
        </p:txBody>
      </p:sp>
      <p:sp>
        <p:nvSpPr>
          <p:cNvPr id="7"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19</a:t>
            </a:fld>
            <a:endParaRPr lang="en-US" dirty="0"/>
          </a:p>
        </p:txBody>
      </p:sp>
      <p:sp>
        <p:nvSpPr>
          <p:cNvPr id="11" name="Title 6"/>
          <p:cNvSpPr txBox="1">
            <a:spLocks noChangeAspect="1"/>
          </p:cNvSpPr>
          <p:nvPr/>
        </p:nvSpPr>
        <p:spPr bwMode="auto">
          <a:xfrm>
            <a:off x="609600" y="650544"/>
            <a:ext cx="704565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Quality of Product gas:</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10" name="Rectangle 3"/>
          <p:cNvSpPr>
            <a:spLocks noChangeArrowheads="1"/>
          </p:cNvSpPr>
          <p:nvPr/>
        </p:nvSpPr>
        <p:spPr bwMode="auto">
          <a:xfrm>
            <a:off x="685800" y="1524000"/>
            <a:ext cx="7924800"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endParaRPr lang="en-GB" sz="2000" u="sng" dirty="0">
              <a:solidFill>
                <a:srgbClr val="FFFF00"/>
              </a:solidFill>
              <a:latin typeface="+mn-lt"/>
            </a:endParaRPr>
          </a:p>
          <a:p>
            <a:pPr>
              <a:buFontTx/>
              <a:buChar char="•"/>
            </a:pPr>
            <a:r>
              <a:rPr lang="en-GB" sz="2000" dirty="0">
                <a:solidFill>
                  <a:srgbClr val="002060"/>
                </a:solidFill>
                <a:latin typeface="+mn-lt"/>
              </a:rPr>
              <a:t> Oxidising agent (air/ oxygen)</a:t>
            </a:r>
          </a:p>
          <a:p>
            <a:endParaRPr lang="en-GB" sz="2000" dirty="0">
              <a:solidFill>
                <a:srgbClr val="002060"/>
              </a:solidFill>
              <a:latin typeface="+mn-lt"/>
            </a:endParaRPr>
          </a:p>
          <a:p>
            <a:pPr>
              <a:buFontTx/>
              <a:buChar char="•"/>
            </a:pPr>
            <a:r>
              <a:rPr lang="en-GB" sz="2000" dirty="0">
                <a:solidFill>
                  <a:srgbClr val="002060"/>
                </a:solidFill>
                <a:latin typeface="+mn-lt"/>
              </a:rPr>
              <a:t> Operating Pressure &amp; Temperature</a:t>
            </a:r>
          </a:p>
          <a:p>
            <a:endParaRPr lang="en-GB" sz="2000" dirty="0">
              <a:solidFill>
                <a:srgbClr val="002060"/>
              </a:solidFill>
              <a:latin typeface="+mn-lt"/>
            </a:endParaRPr>
          </a:p>
          <a:p>
            <a:pPr>
              <a:buFontTx/>
              <a:buChar char="•"/>
            </a:pPr>
            <a:r>
              <a:rPr lang="en-GB" sz="2000" dirty="0">
                <a:solidFill>
                  <a:srgbClr val="002060"/>
                </a:solidFill>
                <a:latin typeface="+mn-lt"/>
              </a:rPr>
              <a:t> Feedstock composition </a:t>
            </a:r>
          </a:p>
          <a:p>
            <a:endParaRPr lang="en-GB" sz="2000" dirty="0">
              <a:solidFill>
                <a:srgbClr val="002060"/>
              </a:solidFill>
              <a:latin typeface="+mn-lt"/>
            </a:endParaRPr>
          </a:p>
          <a:p>
            <a:pPr>
              <a:buFontTx/>
              <a:buChar char="•"/>
            </a:pPr>
            <a:r>
              <a:rPr lang="en-GB" sz="2000" dirty="0">
                <a:solidFill>
                  <a:srgbClr val="002060"/>
                </a:solidFill>
                <a:latin typeface="+mn-lt"/>
              </a:rPr>
              <a:t> Seam thickness </a:t>
            </a:r>
          </a:p>
          <a:p>
            <a:endParaRPr lang="en-GB" sz="2000" dirty="0">
              <a:solidFill>
                <a:srgbClr val="002060"/>
              </a:solidFill>
              <a:latin typeface="+mn-lt"/>
            </a:endParaRPr>
          </a:p>
          <a:p>
            <a:pPr>
              <a:buFontTx/>
              <a:buChar char="•"/>
            </a:pPr>
            <a:r>
              <a:rPr lang="en-GB" sz="2000" dirty="0">
                <a:solidFill>
                  <a:srgbClr val="002060"/>
                </a:solidFill>
                <a:latin typeface="+mn-lt"/>
              </a:rPr>
              <a:t> Moisture content of coal</a:t>
            </a:r>
          </a:p>
          <a:p>
            <a:endParaRPr lang="en-GB" sz="2000" dirty="0">
              <a:solidFill>
                <a:srgbClr val="002060"/>
              </a:solidFill>
              <a:latin typeface="+mn-lt"/>
            </a:endParaRPr>
          </a:p>
          <a:p>
            <a:pPr marL="177800" indent="-177800">
              <a:buFontTx/>
              <a:buChar char="•"/>
            </a:pPr>
            <a:r>
              <a:rPr lang="en-GB" sz="2000" dirty="0" smtClean="0">
                <a:solidFill>
                  <a:srgbClr val="002060"/>
                </a:solidFill>
                <a:latin typeface="+mn-lt"/>
              </a:rPr>
              <a:t>Oxygen </a:t>
            </a:r>
            <a:r>
              <a:rPr lang="en-GB" sz="2000" dirty="0">
                <a:solidFill>
                  <a:srgbClr val="002060"/>
                </a:solidFill>
                <a:latin typeface="+mn-lt"/>
              </a:rPr>
              <a:t>to steam ratio- reducing ratio improves H</a:t>
            </a:r>
            <a:r>
              <a:rPr lang="en-GB" sz="2000" baseline="-25000" dirty="0">
                <a:solidFill>
                  <a:srgbClr val="002060"/>
                </a:solidFill>
                <a:latin typeface="+mn-lt"/>
              </a:rPr>
              <a:t>2</a:t>
            </a:r>
            <a:r>
              <a:rPr lang="en-GB" sz="2000" dirty="0">
                <a:solidFill>
                  <a:srgbClr val="002060"/>
                </a:solidFill>
                <a:latin typeface="+mn-lt"/>
              </a:rPr>
              <a:t> and CH</a:t>
            </a:r>
            <a:r>
              <a:rPr lang="en-GB" sz="2000" baseline="-25000" dirty="0">
                <a:solidFill>
                  <a:srgbClr val="002060"/>
                </a:solidFill>
                <a:latin typeface="+mn-lt"/>
              </a:rPr>
              <a:t>4</a:t>
            </a:r>
            <a:r>
              <a:rPr lang="en-GB" sz="2000" dirty="0">
                <a:solidFill>
                  <a:srgbClr val="002060"/>
                </a:solidFill>
                <a:latin typeface="+mn-lt"/>
              </a:rPr>
              <a:t>  while </a:t>
            </a:r>
            <a:r>
              <a:rPr lang="en-GB" sz="2000" dirty="0" smtClean="0">
                <a:solidFill>
                  <a:srgbClr val="002060"/>
                </a:solidFill>
                <a:latin typeface="+mn-lt"/>
              </a:rPr>
              <a:t>increasing </a:t>
            </a:r>
            <a:r>
              <a:rPr lang="en-GB" sz="2000" dirty="0">
                <a:solidFill>
                  <a:srgbClr val="002060"/>
                </a:solidFill>
                <a:latin typeface="+mn-lt"/>
              </a:rPr>
              <a:t>ratio improves CO and </a:t>
            </a:r>
            <a:r>
              <a:rPr lang="en-GB" sz="2000" dirty="0" smtClean="0">
                <a:solidFill>
                  <a:srgbClr val="002060"/>
                </a:solidFill>
                <a:latin typeface="+mn-lt"/>
              </a:rPr>
              <a:t>CO</a:t>
            </a:r>
            <a:r>
              <a:rPr lang="en-GB" sz="2000" baseline="-25000" dirty="0" smtClean="0">
                <a:solidFill>
                  <a:srgbClr val="002060"/>
                </a:solidFill>
                <a:latin typeface="+mn-lt"/>
              </a:rPr>
              <a:t>2</a:t>
            </a:r>
            <a:r>
              <a:rPr lang="en-GB" sz="2000" dirty="0" smtClean="0">
                <a:solidFill>
                  <a:srgbClr val="002060"/>
                </a:solidFill>
                <a:latin typeface="+mn-lt"/>
              </a:rPr>
              <a:t>.</a:t>
            </a:r>
            <a:endParaRPr lang="en-GB" sz="2000" dirty="0">
              <a:solidFill>
                <a:srgbClr val="002060"/>
              </a:solidFill>
              <a:latin typeface="+mn-lt"/>
            </a:endParaRPr>
          </a:p>
          <a:p>
            <a:r>
              <a:rPr lang="en-GB" sz="2000" dirty="0">
                <a:solidFill>
                  <a:srgbClr val="002060"/>
                </a:solidFill>
                <a:latin typeface="+mn-lt"/>
              </a:rPr>
              <a:t>        </a:t>
            </a:r>
          </a:p>
        </p:txBody>
      </p:sp>
    </p:spTree>
    <p:extLst>
      <p:ext uri="{BB962C8B-B14F-4D97-AF65-F5344CB8AC3E}">
        <p14:creationId xmlns:p14="http://schemas.microsoft.com/office/powerpoint/2010/main" val="795000856"/>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55B2F392-ED14-427B-8976-0C54F9722E35}" type="slidenum">
              <a:rPr lang="en-US" smtClean="0">
                <a:solidFill>
                  <a:prstClr val="black">
                    <a:tint val="75000"/>
                  </a:prstClr>
                </a:solidFill>
              </a:rPr>
              <a:pPr>
                <a:defRPr/>
              </a:pPr>
              <a:t>2</a:t>
            </a:fld>
            <a:endParaRPr lang="en-US">
              <a:solidFill>
                <a:prstClr val="black">
                  <a:tint val="75000"/>
                </a:prstClr>
              </a:solidFill>
            </a:endParaRPr>
          </a:p>
        </p:txBody>
      </p:sp>
      <p:sp>
        <p:nvSpPr>
          <p:cNvPr id="3" name="Content Placeholder 2"/>
          <p:cNvSpPr txBox="1">
            <a:spLocks/>
          </p:cNvSpPr>
          <p:nvPr/>
        </p:nvSpPr>
        <p:spPr>
          <a:xfrm>
            <a:off x="914400" y="1219200"/>
            <a:ext cx="5111750" cy="5257800"/>
          </a:xfrm>
          <a:prstGeom prst="rect">
            <a:avLst/>
          </a:prstGeom>
        </p:spPr>
        <p:txBody>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60000" indent="-360000">
              <a:spcBef>
                <a:spcPts val="0"/>
              </a:spcBef>
            </a:pPr>
            <a:r>
              <a:rPr lang="en-US" sz="2800" dirty="0" smtClean="0">
                <a:solidFill>
                  <a:schemeClr val="accent6">
                    <a:lumMod val="50000"/>
                  </a:schemeClr>
                </a:solidFill>
              </a:rPr>
              <a:t>UCG Process in general</a:t>
            </a:r>
          </a:p>
          <a:p>
            <a:pPr marL="0" indent="0">
              <a:spcBef>
                <a:spcPts val="0"/>
              </a:spcBef>
              <a:buFont typeface="Arial" pitchFamily="34" charset="0"/>
              <a:buNone/>
            </a:pPr>
            <a:r>
              <a:rPr lang="en-US" dirty="0" smtClean="0">
                <a:solidFill>
                  <a:schemeClr val="accent6">
                    <a:lumMod val="50000"/>
                  </a:schemeClr>
                </a:solidFill>
              </a:rPr>
              <a:t>      </a:t>
            </a:r>
            <a:r>
              <a:rPr lang="en-US" sz="2000" dirty="0" smtClean="0">
                <a:solidFill>
                  <a:schemeClr val="accent6">
                    <a:lumMod val="50000"/>
                  </a:schemeClr>
                </a:solidFill>
              </a:rPr>
              <a:t>-</a:t>
            </a:r>
            <a:r>
              <a:rPr lang="en-US" sz="2400" dirty="0" smtClean="0">
                <a:solidFill>
                  <a:schemeClr val="accent6">
                    <a:lumMod val="50000"/>
                  </a:schemeClr>
                </a:solidFill>
              </a:rPr>
              <a:t> </a:t>
            </a:r>
            <a:r>
              <a:rPr lang="en-US" sz="2000" dirty="0" smtClean="0">
                <a:solidFill>
                  <a:schemeClr val="accent6">
                    <a:lumMod val="50000"/>
                  </a:schemeClr>
                </a:solidFill>
              </a:rPr>
              <a:t>Reactions</a:t>
            </a:r>
          </a:p>
          <a:p>
            <a:pPr marL="400050" lvl="1" indent="0">
              <a:buFont typeface="Arial" pitchFamily="34" charset="0"/>
              <a:buNone/>
            </a:pPr>
            <a:r>
              <a:rPr lang="en-US" sz="2000" dirty="0" smtClean="0">
                <a:solidFill>
                  <a:schemeClr val="accent6">
                    <a:lumMod val="50000"/>
                  </a:schemeClr>
                </a:solidFill>
              </a:rPr>
              <a:t>    - SYNGAS composition</a:t>
            </a:r>
          </a:p>
          <a:p>
            <a:pPr marL="400050" lvl="1" indent="0">
              <a:buFont typeface="Arial" pitchFamily="34" charset="0"/>
              <a:buNone/>
            </a:pPr>
            <a:r>
              <a:rPr lang="en-US" sz="2000" dirty="0" smtClean="0">
                <a:solidFill>
                  <a:schemeClr val="accent6">
                    <a:lumMod val="50000"/>
                  </a:schemeClr>
                </a:solidFill>
              </a:rPr>
              <a:t>    - Linkage  </a:t>
            </a:r>
          </a:p>
          <a:p>
            <a:pPr marL="400050" lvl="1" indent="0">
              <a:buFont typeface="Arial" pitchFamily="34" charset="0"/>
              <a:buNone/>
            </a:pPr>
            <a:r>
              <a:rPr lang="en-US" sz="2000" dirty="0" smtClean="0">
                <a:solidFill>
                  <a:schemeClr val="accent6">
                    <a:lumMod val="50000"/>
                  </a:schemeClr>
                </a:solidFill>
              </a:rPr>
              <a:t>    - Control</a:t>
            </a:r>
          </a:p>
          <a:p>
            <a:pPr marL="400050" lvl="1" indent="0">
              <a:buFont typeface="Arial" pitchFamily="34" charset="0"/>
              <a:buNone/>
            </a:pPr>
            <a:r>
              <a:rPr lang="en-US" sz="2000" dirty="0" smtClean="0">
                <a:solidFill>
                  <a:schemeClr val="accent6">
                    <a:lumMod val="50000"/>
                  </a:schemeClr>
                </a:solidFill>
              </a:rPr>
              <a:t>    - Type of Gasifiers</a:t>
            </a:r>
          </a:p>
          <a:p>
            <a:pPr marL="400050" lvl="1" indent="0">
              <a:buFont typeface="Arial" pitchFamily="34" charset="0"/>
              <a:buNone/>
            </a:pPr>
            <a:r>
              <a:rPr lang="en-US" sz="2000" dirty="0" smtClean="0">
                <a:solidFill>
                  <a:schemeClr val="accent6">
                    <a:lumMod val="50000"/>
                  </a:schemeClr>
                </a:solidFill>
              </a:rPr>
              <a:t>    - Stages in implementation</a:t>
            </a:r>
          </a:p>
          <a:p>
            <a:pPr marL="400050" lvl="1" indent="0">
              <a:buFont typeface="Arial" pitchFamily="34" charset="0"/>
              <a:buNone/>
            </a:pPr>
            <a:r>
              <a:rPr lang="en-US" sz="2000" dirty="0" smtClean="0">
                <a:solidFill>
                  <a:schemeClr val="accent6">
                    <a:lumMod val="50000"/>
                  </a:schemeClr>
                </a:solidFill>
              </a:rPr>
              <a:t>    - Site selection</a:t>
            </a:r>
          </a:p>
          <a:p>
            <a:pPr marL="400050" lvl="1" indent="0">
              <a:buFont typeface="Arial" pitchFamily="34" charset="0"/>
              <a:buNone/>
            </a:pPr>
            <a:r>
              <a:rPr lang="en-US" sz="2000" dirty="0" smtClean="0">
                <a:solidFill>
                  <a:schemeClr val="accent6">
                    <a:lumMod val="50000"/>
                  </a:schemeClr>
                </a:solidFill>
              </a:rPr>
              <a:t>    - Site characterization  </a:t>
            </a:r>
          </a:p>
          <a:p>
            <a:r>
              <a:rPr lang="en-US" sz="2800" dirty="0" smtClean="0">
                <a:solidFill>
                  <a:schemeClr val="accent6">
                    <a:lumMod val="50000"/>
                  </a:schemeClr>
                </a:solidFill>
              </a:rPr>
              <a:t>Utilization of UCG SYNGAS</a:t>
            </a:r>
          </a:p>
          <a:p>
            <a:r>
              <a:rPr lang="en-US" sz="2800" dirty="0" smtClean="0">
                <a:solidFill>
                  <a:schemeClr val="accent6">
                    <a:lumMod val="50000"/>
                  </a:schemeClr>
                </a:solidFill>
              </a:rPr>
              <a:t>Indian efforts</a:t>
            </a:r>
          </a:p>
          <a:p>
            <a:r>
              <a:rPr lang="en-US" sz="2800" dirty="0" smtClean="0">
                <a:solidFill>
                  <a:schemeClr val="accent6">
                    <a:lumMod val="50000"/>
                  </a:schemeClr>
                </a:solidFill>
              </a:rPr>
              <a:t>Case Histories</a:t>
            </a:r>
            <a:endParaRPr lang="en-US" dirty="0">
              <a:solidFill>
                <a:schemeClr val="accent6">
                  <a:lumMod val="50000"/>
                </a:schemeClr>
              </a:solidFill>
            </a:endParaRPr>
          </a:p>
        </p:txBody>
      </p:sp>
      <p:sp>
        <p:nvSpPr>
          <p:cNvPr id="4" name="Title 4"/>
          <p:cNvSpPr txBox="1">
            <a:spLocks noChangeAspect="1"/>
          </p:cNvSpPr>
          <p:nvPr/>
        </p:nvSpPr>
        <p:spPr>
          <a:xfrm>
            <a:off x="533400" y="682332"/>
            <a:ext cx="716280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algn="l" rtl="0" eaLnBrk="0" fontAlgn="base" hangingPunct="0">
              <a:spcBef>
                <a:spcPct val="0"/>
              </a:spcBef>
              <a:spcAft>
                <a:spcPct val="0"/>
              </a:spcAft>
              <a:defRPr sz="3200" kern="1200">
                <a:solidFill>
                  <a:schemeClr val="lt1"/>
                </a:solidFill>
                <a:latin typeface="+mn-lt"/>
                <a:ea typeface="+mn-ea"/>
                <a:cs typeface="+mn-cs"/>
              </a:defRPr>
            </a:lvl1pPr>
            <a:lvl2pPr algn="l" rtl="0" eaLnBrk="0" fontAlgn="base" hangingPunct="0">
              <a:spcBef>
                <a:spcPct val="0"/>
              </a:spcBef>
              <a:spcAft>
                <a:spcPct val="0"/>
              </a:spcAft>
              <a:defRPr sz="3200">
                <a:solidFill>
                  <a:schemeClr val="lt1"/>
                </a:solidFill>
                <a:latin typeface="+mn-lt"/>
                <a:ea typeface="+mn-ea"/>
                <a:cs typeface="+mn-cs"/>
              </a:defRPr>
            </a:lvl2pPr>
            <a:lvl3pPr algn="l" rtl="0" eaLnBrk="0" fontAlgn="base" hangingPunct="0">
              <a:spcBef>
                <a:spcPct val="0"/>
              </a:spcBef>
              <a:spcAft>
                <a:spcPct val="0"/>
              </a:spcAft>
              <a:defRPr sz="3200">
                <a:solidFill>
                  <a:schemeClr val="lt1"/>
                </a:solidFill>
                <a:latin typeface="+mn-lt"/>
                <a:ea typeface="+mn-ea"/>
                <a:cs typeface="+mn-cs"/>
              </a:defRPr>
            </a:lvl3pPr>
            <a:lvl4pPr algn="l" rtl="0" eaLnBrk="0" fontAlgn="base" hangingPunct="0">
              <a:spcBef>
                <a:spcPct val="0"/>
              </a:spcBef>
              <a:spcAft>
                <a:spcPct val="0"/>
              </a:spcAft>
              <a:defRPr sz="3200">
                <a:solidFill>
                  <a:schemeClr val="lt1"/>
                </a:solidFill>
                <a:latin typeface="+mn-lt"/>
                <a:ea typeface="+mn-ea"/>
                <a:cs typeface="+mn-cs"/>
              </a:defRPr>
            </a:lvl4pPr>
            <a:lvl5pPr algn="l" rtl="0" eaLnBrk="0" fontAlgn="base" hangingPunct="0">
              <a:spcBef>
                <a:spcPct val="0"/>
              </a:spcBef>
              <a:spcAft>
                <a:spcPct val="0"/>
              </a:spcAft>
              <a:defRPr sz="3200">
                <a:solidFill>
                  <a:schemeClr val="lt1"/>
                </a:solidFill>
                <a:latin typeface="+mn-lt"/>
                <a:ea typeface="+mn-ea"/>
                <a:cs typeface="+mn-cs"/>
              </a:defRPr>
            </a:lvl5pPr>
            <a:lvl6pPr marL="457200" algn="l" rtl="0" fontAlgn="base">
              <a:spcBef>
                <a:spcPct val="0"/>
              </a:spcBef>
              <a:spcAft>
                <a:spcPct val="0"/>
              </a:spcAft>
              <a:defRPr sz="3200">
                <a:solidFill>
                  <a:schemeClr val="lt1"/>
                </a:solidFill>
                <a:latin typeface="+mn-lt"/>
                <a:ea typeface="+mn-ea"/>
                <a:cs typeface="+mn-cs"/>
              </a:defRPr>
            </a:lvl6pPr>
            <a:lvl7pPr marL="914400" algn="l" rtl="0" fontAlgn="base">
              <a:spcBef>
                <a:spcPct val="0"/>
              </a:spcBef>
              <a:spcAft>
                <a:spcPct val="0"/>
              </a:spcAft>
              <a:defRPr sz="3200">
                <a:solidFill>
                  <a:schemeClr val="lt1"/>
                </a:solidFill>
                <a:latin typeface="+mn-lt"/>
                <a:ea typeface="+mn-ea"/>
                <a:cs typeface="+mn-cs"/>
              </a:defRPr>
            </a:lvl7pPr>
            <a:lvl8pPr marL="1371600" algn="l" rtl="0" fontAlgn="base">
              <a:spcBef>
                <a:spcPct val="0"/>
              </a:spcBef>
              <a:spcAft>
                <a:spcPct val="0"/>
              </a:spcAft>
              <a:defRPr sz="3200">
                <a:solidFill>
                  <a:schemeClr val="lt1"/>
                </a:solidFill>
                <a:latin typeface="+mn-lt"/>
                <a:ea typeface="+mn-ea"/>
                <a:cs typeface="+mn-cs"/>
              </a:defRPr>
            </a:lvl8pPr>
            <a:lvl9pPr marL="1828800" algn="l" rtl="0" fontAlgn="base">
              <a:spcBef>
                <a:spcPct val="0"/>
              </a:spcBef>
              <a:spcAft>
                <a:spcPct val="0"/>
              </a:spcAft>
              <a:defRPr sz="3200">
                <a:solidFill>
                  <a:schemeClr val="lt1"/>
                </a:solidFill>
                <a:latin typeface="+mn-lt"/>
                <a:ea typeface="+mn-ea"/>
                <a:cs typeface="+mn-cs"/>
              </a:defRPr>
            </a:lvl9pPr>
          </a:lstStyle>
          <a:p>
            <a:r>
              <a:rPr lang="en-IN" sz="2800" dirty="0" smtClean="0">
                <a:solidFill>
                  <a:schemeClr val="bg1"/>
                </a:solidFill>
                <a:effectLst>
                  <a:outerShdw blurRad="38100" dist="38100" dir="2700000" algn="tl">
                    <a:srgbClr val="000000">
                      <a:alpha val="43137"/>
                    </a:srgbClr>
                  </a:outerShdw>
                </a:effectLst>
                <a:latin typeface="Trebuchet MS" pitchFamily="34" charset="0"/>
              </a:rPr>
              <a:t>Coverage:</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5" name="Subtitle 2"/>
          <p:cNvSpPr txBox="1">
            <a:spLocks/>
          </p:cNvSpPr>
          <p:nvPr/>
        </p:nvSpPr>
        <p:spPr bwMode="auto">
          <a:xfrm>
            <a:off x="381000" y="6477000"/>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20000"/>
              </a:spcBef>
              <a:buFont typeface="Arial" pitchFamily="34" charset="0"/>
              <a:buNone/>
            </a:pPr>
            <a:r>
              <a:rPr lang="en-US" sz="1400" b="1" dirty="0">
                <a:solidFill>
                  <a:srgbClr val="C00000"/>
                </a:solidFill>
              </a:rPr>
              <a:t>33 overseas Assets in 16 countries</a:t>
            </a:r>
          </a:p>
        </p:txBody>
      </p:sp>
    </p:spTree>
    <p:extLst>
      <p:ext uri="{BB962C8B-B14F-4D97-AF65-F5344CB8AC3E}">
        <p14:creationId xmlns:p14="http://schemas.microsoft.com/office/powerpoint/2010/main" val="1449481306"/>
      </p:ext>
    </p:extLst>
  </p:cSld>
  <p:clrMapOvr>
    <a:masterClrMapping/>
  </p:clrMapOvr>
  <p:transition>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416675"/>
            <a:ext cx="2133600" cy="365125"/>
          </a:xfrm>
        </p:spPr>
        <p:txBody>
          <a:bodyPr/>
          <a:lstStyle/>
          <a:p>
            <a:pPr>
              <a:defRPr/>
            </a:pPr>
            <a:fld id="{63084D4D-1C67-4391-A653-60CFCB860006}" type="slidenum">
              <a:rPr lang="en-US" smtClean="0"/>
              <a:pPr>
                <a:defRPr/>
              </a:pPr>
              <a:t>20</a:t>
            </a:fld>
            <a:endParaRPr lang="en-US" dirty="0"/>
          </a:p>
        </p:txBody>
      </p:sp>
      <p:sp>
        <p:nvSpPr>
          <p:cNvPr id="65" name="Rectangle 64"/>
          <p:cNvSpPr>
            <a:spLocks noChangeAspect="1"/>
          </p:cNvSpPr>
          <p:nvPr/>
        </p:nvSpPr>
        <p:spPr>
          <a:xfrm>
            <a:off x="723283" y="608551"/>
            <a:ext cx="689671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Breakthrough of Air/ Oxygen</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66"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7725" y="1676400"/>
            <a:ext cx="5410200" cy="3236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 Box 6"/>
          <p:cNvSpPr txBox="1">
            <a:spLocks noChangeArrowheads="1"/>
          </p:cNvSpPr>
          <p:nvPr/>
        </p:nvSpPr>
        <p:spPr bwMode="auto">
          <a:xfrm>
            <a:off x="609600" y="1788616"/>
            <a:ext cx="2819400"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spcBef>
                <a:spcPct val="50000"/>
              </a:spcBef>
            </a:pPr>
            <a:r>
              <a:rPr lang="en-US" sz="1600" dirty="0">
                <a:latin typeface="+mn-lt"/>
              </a:rPr>
              <a:t>Sometimes oxygen in the injected air gets mixed with the product gases prior to it being exhausted from underground , thereby lowering its heating value and also increasing temp. of the production well. The breakthrough or bypass of air/ oxygen often signifies the end of the useful life of the UCG generator.</a:t>
            </a:r>
          </a:p>
          <a:p>
            <a:pPr algn="just" eaLnBrk="1" hangingPunct="1">
              <a:spcBef>
                <a:spcPct val="50000"/>
              </a:spcBef>
            </a:pPr>
            <a:r>
              <a:rPr lang="en-US" sz="1600" dirty="0">
                <a:latin typeface="+mn-lt"/>
              </a:rPr>
              <a:t>The data shown are for Hanna II experiment, Heating value and temp. as the function of time.</a:t>
            </a:r>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l="17813"/>
          <a:stretch>
            <a:fillRect/>
          </a:stretch>
        </p:blipFill>
        <p:spPr bwMode="auto">
          <a:xfrm>
            <a:off x="4191000" y="5200650"/>
            <a:ext cx="4038600"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8404645"/>
      </p:ext>
    </p:extLst>
  </p:cSld>
  <p:clrMapOvr>
    <a:masterClrMapping/>
  </p:clrMapOvr>
  <p:transition>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a:spLocks noChangeAspect="1"/>
          </p:cNvSpPr>
          <p:nvPr/>
        </p:nvSpPr>
        <p:spPr>
          <a:xfrm>
            <a:off x="359768" y="609600"/>
            <a:ext cx="7260232"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Composition </a:t>
            </a:r>
            <a:r>
              <a:rPr lang="en-US" sz="2800" dirty="0">
                <a:solidFill>
                  <a:schemeClr val="bg1"/>
                </a:solidFill>
                <a:effectLst>
                  <a:outerShdw blurRad="38100" dist="38100" dir="2700000" algn="tl">
                    <a:srgbClr val="000000">
                      <a:alpha val="43137"/>
                    </a:srgbClr>
                  </a:outerShdw>
                </a:effectLst>
                <a:latin typeface="Trebuchet MS" pitchFamily="34" charset="0"/>
              </a:rPr>
              <a:t>of typical dry UCG product </a:t>
            </a:r>
            <a:r>
              <a:rPr lang="en-US" sz="2800" dirty="0" smtClean="0">
                <a:solidFill>
                  <a:schemeClr val="bg1"/>
                </a:solidFill>
                <a:effectLst>
                  <a:outerShdw blurRad="38100" dist="38100" dir="2700000" algn="tl">
                    <a:srgbClr val="000000">
                      <a:alpha val="43137"/>
                    </a:srgbClr>
                  </a:outerShdw>
                </a:effectLst>
                <a:latin typeface="Trebuchet MS" pitchFamily="34" charset="0"/>
              </a:rPr>
              <a:t>gas:</a:t>
            </a:r>
            <a:endParaRPr lang="en-US" sz="2800" i="1" dirty="0">
              <a:solidFill>
                <a:schemeClr val="bg1"/>
              </a:solidFill>
              <a:effectLst>
                <a:outerShdw blurRad="38100" dist="38100" dir="2700000" algn="tl">
                  <a:srgbClr val="000000">
                    <a:alpha val="43137"/>
                  </a:srgbClr>
                </a:outerShdw>
              </a:effectLst>
              <a:latin typeface="Trebuchet MS" pitchFamily="34" charset="0"/>
              <a:cs typeface="Calibri" pitchFamily="34" charset="0"/>
            </a:endParaRPr>
          </a:p>
        </p:txBody>
      </p:sp>
      <p:sp>
        <p:nvSpPr>
          <p:cNvPr id="48" name="Slide Number Placeholder 3"/>
          <p:cNvSpPr>
            <a:spLocks noGrp="1"/>
          </p:cNvSpPr>
          <p:nvPr>
            <p:ph type="sldNum" sz="quarter" idx="4294967295"/>
          </p:nvPr>
        </p:nvSpPr>
        <p:spPr>
          <a:xfrm>
            <a:off x="6553200" y="6416675"/>
            <a:ext cx="2133600" cy="365125"/>
          </a:xfrm>
          <a:prstGeom prst="rect">
            <a:avLst/>
          </a:prstGeom>
        </p:spPr>
        <p:txBody>
          <a:bodyPr/>
          <a:lstStyle/>
          <a:p>
            <a:pPr algn="r">
              <a:defRPr/>
            </a:pPr>
            <a:fld id="{63084D4D-1C67-4391-A653-60CFCB860006}" type="slidenum">
              <a:rPr lang="en-US" sz="1200">
                <a:solidFill>
                  <a:schemeClr val="tx1">
                    <a:tint val="75000"/>
                  </a:schemeClr>
                </a:solidFill>
                <a:latin typeface="Arial" charset="0"/>
                <a:cs typeface="Arial" charset="0"/>
              </a:rPr>
              <a:pPr algn="r">
                <a:defRPr/>
              </a:pPr>
              <a:t>21</a:t>
            </a:fld>
            <a:endParaRPr lang="en-US" sz="1200" dirty="0">
              <a:solidFill>
                <a:schemeClr val="tx1">
                  <a:tint val="75000"/>
                </a:schemeClr>
              </a:solidFill>
              <a:latin typeface="Arial" charset="0"/>
              <a:cs typeface="Arial" charset="0"/>
            </a:endParaRPr>
          </a:p>
        </p:txBody>
      </p:sp>
      <p:sp>
        <p:nvSpPr>
          <p:cNvPr id="49" name="TextBox 48"/>
          <p:cNvSpPr txBox="1">
            <a:spLocks noChangeArrowheads="1"/>
          </p:cNvSpPr>
          <p:nvPr/>
        </p:nvSpPr>
        <p:spPr bwMode="auto">
          <a:xfrm>
            <a:off x="2994251" y="6473825"/>
            <a:ext cx="2718935" cy="307771"/>
          </a:xfrm>
          <a:prstGeom prst="rect">
            <a:avLst/>
          </a:prstGeom>
          <a:noFill/>
          <a:ln w="9525">
            <a:noFill/>
            <a:miter lim="800000"/>
            <a:headEnd/>
            <a:tailEnd/>
          </a:ln>
        </p:spPr>
        <p:txBody>
          <a:bodyPr wrap="none" lIns="91433" tIns="45717" rIns="91433" bIns="45717">
            <a:spAutoFit/>
          </a:bodyPr>
          <a:lstStyle/>
          <a:p>
            <a:pPr algn="ctr"/>
            <a:r>
              <a:rPr lang="en-US" sz="1400" b="1" dirty="0">
                <a:solidFill>
                  <a:srgbClr val="C00000"/>
                </a:solidFill>
              </a:rPr>
              <a:t>#2 E&amp;P Company in the world</a:t>
            </a:r>
            <a:endParaRPr lang="en-IN" sz="1400" b="1" dirty="0">
              <a:solidFill>
                <a:srgbClr val="C00000"/>
              </a:solidFill>
            </a:endParaRPr>
          </a:p>
        </p:txBody>
      </p:sp>
      <p:pic>
        <p:nvPicPr>
          <p:cNvPr id="56" name="Picture 2" descr="Cork"/>
          <p:cNvPicPr>
            <a:picLocks noChangeAspect="1" noChangeArrowheads="1"/>
          </p:cNvPicPr>
          <p:nvPr/>
        </p:nvPicPr>
        <p:blipFill>
          <a:blip r:embed="rId3" cstate="print">
            <a:extLst>
              <a:ext uri="{28A0092B-C50C-407E-A947-70E740481C1C}">
                <a14:useLocalDpi xmlns:a14="http://schemas.microsoft.com/office/drawing/2010/main" val="0"/>
              </a:ext>
            </a:extLst>
          </a:blip>
          <a:srcRect l="27292" t="18121" r="27820" b="15643"/>
          <a:stretch>
            <a:fillRect/>
          </a:stretch>
        </p:blipFill>
        <p:spPr bwMode="auto">
          <a:xfrm>
            <a:off x="327025" y="1876116"/>
            <a:ext cx="4179888" cy="4194175"/>
          </a:xfrm>
          <a:prstGeom prst="rect">
            <a:avLst/>
          </a:prstGeom>
          <a:blipFill dpi="0" rotWithShape="1">
            <a:blip r:embed="rId4"/>
            <a:srcRect l="27292" t="18121" r="27820" b="15643"/>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8" name="Rectangle 4"/>
          <p:cNvSpPr>
            <a:spLocks noChangeArrowheads="1"/>
          </p:cNvSpPr>
          <p:nvPr/>
        </p:nvSpPr>
        <p:spPr bwMode="auto">
          <a:xfrm>
            <a:off x="882650" y="6113154"/>
            <a:ext cx="34147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600" dirty="0">
                <a:solidFill>
                  <a:srgbClr val="FF00FF"/>
                </a:solidFill>
                <a:effectLst>
                  <a:outerShdw blurRad="38100" dist="38100" dir="2700000" algn="tl">
                    <a:srgbClr val="C0C0C0"/>
                  </a:outerShdw>
                </a:effectLst>
                <a:latin typeface="Arial Black" pitchFamily="34" charset="0"/>
              </a:rPr>
              <a:t>(Calorific Value 13.6MJ/Nm</a:t>
            </a:r>
            <a:r>
              <a:rPr lang="en-US" sz="1600" baseline="30000" dirty="0">
                <a:solidFill>
                  <a:srgbClr val="FF00FF"/>
                </a:solidFill>
                <a:effectLst>
                  <a:outerShdw blurRad="38100" dist="38100" dir="2700000" algn="tl">
                    <a:srgbClr val="C0C0C0"/>
                  </a:outerShdw>
                </a:effectLst>
                <a:latin typeface="Arial Black" pitchFamily="34" charset="0"/>
              </a:rPr>
              <a:t>3</a:t>
            </a:r>
            <a:r>
              <a:rPr lang="en-US" sz="1600" dirty="0">
                <a:solidFill>
                  <a:srgbClr val="FF00FF"/>
                </a:solidFill>
                <a:effectLst>
                  <a:outerShdw blurRad="38100" dist="38100" dir="2700000" algn="tl">
                    <a:srgbClr val="C0C0C0"/>
                  </a:outerShdw>
                </a:effectLst>
                <a:latin typeface="Arial Black" pitchFamily="34" charset="0"/>
              </a:rPr>
              <a:t>)</a:t>
            </a:r>
          </a:p>
        </p:txBody>
      </p:sp>
      <p:sp>
        <p:nvSpPr>
          <p:cNvPr id="59" name="Rectangle 5"/>
          <p:cNvSpPr>
            <a:spLocks noChangeArrowheads="1"/>
          </p:cNvSpPr>
          <p:nvPr/>
        </p:nvSpPr>
        <p:spPr bwMode="auto">
          <a:xfrm>
            <a:off x="234950" y="1457880"/>
            <a:ext cx="4260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i="1" dirty="0">
                <a:latin typeface="Arial" charset="0"/>
              </a:rPr>
              <a:t>(</a:t>
            </a:r>
            <a:r>
              <a:rPr lang="en-US" sz="1800" i="1" dirty="0">
                <a:latin typeface="Arial" charset="0"/>
              </a:rPr>
              <a:t>Spanish Trial-Gasification with Oxygen)</a:t>
            </a:r>
          </a:p>
        </p:txBody>
      </p:sp>
      <p:graphicFrame>
        <p:nvGraphicFramePr>
          <p:cNvPr id="60" name="Object 6" descr="Stationery"/>
          <p:cNvGraphicFramePr>
            <a:graphicFrameLocks noChangeAspect="1"/>
          </p:cNvGraphicFramePr>
          <p:nvPr>
            <p:extLst>
              <p:ext uri="{D42A27DB-BD31-4B8C-83A1-F6EECF244321}">
                <p14:modId xmlns:p14="http://schemas.microsoft.com/office/powerpoint/2010/main" val="736516173"/>
              </p:ext>
            </p:extLst>
          </p:nvPr>
        </p:nvGraphicFramePr>
        <p:xfrm>
          <a:off x="4513263" y="1882466"/>
          <a:ext cx="4470400" cy="4167188"/>
        </p:xfrm>
        <a:graphic>
          <a:graphicData uri="http://schemas.openxmlformats.org/presentationml/2006/ole">
            <mc:AlternateContent xmlns:mc="http://schemas.openxmlformats.org/markup-compatibility/2006">
              <mc:Choice xmlns:v="urn:schemas-microsoft-com:vml" Requires="v">
                <p:oleObj spid="_x0000_s8301" name="Chart" r:id="rId5" imgW="6972300" imgH="4467225" progId="Excel.Chart.8">
                  <p:embed/>
                </p:oleObj>
              </mc:Choice>
              <mc:Fallback>
                <p:oleObj name="Chart" r:id="rId5" imgW="6972300" imgH="4467225"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21378" t="6140" r="17836" b="5527"/>
                      <a:stretch>
                        <a:fillRect/>
                      </a:stretch>
                    </p:blipFill>
                    <p:spPr bwMode="auto">
                      <a:xfrm>
                        <a:off x="4513263" y="1882466"/>
                        <a:ext cx="4470400" cy="4167188"/>
                      </a:xfrm>
                      <a:prstGeom prst="rect">
                        <a:avLst/>
                      </a:prstGeom>
                      <a:blipFill dpi="0" rotWithShape="1">
                        <a:blip r:embed="rId7"/>
                        <a:srcRect l="21378" t="6140" r="17836" b="5527"/>
                        <a:tile tx="0" ty="0" sx="100000" sy="100000" flip="none" algn="tl"/>
                      </a:bli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 name="Rectangle 7"/>
          <p:cNvSpPr>
            <a:spLocks noChangeArrowheads="1"/>
          </p:cNvSpPr>
          <p:nvPr/>
        </p:nvSpPr>
        <p:spPr bwMode="auto">
          <a:xfrm>
            <a:off x="4235450" y="1459468"/>
            <a:ext cx="494661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i="1" dirty="0">
                <a:latin typeface="Arial" charset="0"/>
              </a:rPr>
              <a:t> (</a:t>
            </a:r>
            <a:r>
              <a:rPr lang="en-US" i="1" dirty="0" err="1">
                <a:latin typeface="Arial" charset="0"/>
              </a:rPr>
              <a:t>Angrenskaya</a:t>
            </a:r>
            <a:r>
              <a:rPr lang="en-US" i="1" dirty="0">
                <a:latin typeface="Arial" charset="0"/>
              </a:rPr>
              <a:t> – Gasification with Air Injection)</a:t>
            </a:r>
          </a:p>
        </p:txBody>
      </p:sp>
      <p:sp>
        <p:nvSpPr>
          <p:cNvPr id="62" name="Rectangle 8"/>
          <p:cNvSpPr>
            <a:spLocks noChangeArrowheads="1"/>
          </p:cNvSpPr>
          <p:nvPr/>
        </p:nvSpPr>
        <p:spPr bwMode="auto">
          <a:xfrm>
            <a:off x="4876800" y="6086166"/>
            <a:ext cx="33480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en-US" sz="1600" dirty="0">
                <a:solidFill>
                  <a:srgbClr val="FF00FF"/>
                </a:solidFill>
                <a:effectLst>
                  <a:outerShdw blurRad="38100" dist="38100" dir="2700000" algn="tl">
                    <a:srgbClr val="C0C0C0"/>
                  </a:outerShdw>
                </a:effectLst>
                <a:latin typeface="Arial Black" pitchFamily="34" charset="0"/>
              </a:rPr>
              <a:t>(Calorific Value 3.5 MJ/Nm</a:t>
            </a:r>
            <a:r>
              <a:rPr lang="en-US" sz="1600" baseline="30000" dirty="0">
                <a:solidFill>
                  <a:srgbClr val="FF00FF"/>
                </a:solidFill>
                <a:effectLst>
                  <a:outerShdw blurRad="38100" dist="38100" dir="2700000" algn="tl">
                    <a:srgbClr val="C0C0C0"/>
                  </a:outerShdw>
                </a:effectLst>
                <a:latin typeface="Arial Black" pitchFamily="34" charset="0"/>
              </a:rPr>
              <a:t>3</a:t>
            </a:r>
            <a:r>
              <a:rPr lang="en-US" sz="1600" dirty="0">
                <a:solidFill>
                  <a:srgbClr val="FF00FF"/>
                </a:solidFill>
                <a:effectLst>
                  <a:outerShdw blurRad="38100" dist="38100" dir="2700000" algn="tl">
                    <a:srgbClr val="C0C0C0"/>
                  </a:outerShdw>
                </a:effectLst>
                <a:latin typeface="Arial Black" pitchFamily="34" charset="0"/>
              </a:rPr>
              <a:t>)</a:t>
            </a:r>
          </a:p>
        </p:txBody>
      </p:sp>
    </p:spTree>
    <p:extLst>
      <p:ext uri="{BB962C8B-B14F-4D97-AF65-F5344CB8AC3E}">
        <p14:creationId xmlns:p14="http://schemas.microsoft.com/office/powerpoint/2010/main" val="516009882"/>
      </p:ext>
    </p:extLst>
  </p:cSld>
  <p:clrMapOvr>
    <a:masterClrMapping/>
  </p:clrMapOvr>
  <p:transition>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22</a:t>
            </a:fld>
            <a:endParaRPr lang="en-US" dirty="0"/>
          </a:p>
        </p:txBody>
      </p:sp>
      <p:sp>
        <p:nvSpPr>
          <p:cNvPr id="11" name="Rectangle 10"/>
          <p:cNvSpPr>
            <a:spLocks noChangeAspect="1"/>
          </p:cNvSpPr>
          <p:nvPr/>
        </p:nvSpPr>
        <p:spPr>
          <a:xfrm>
            <a:off x="381000" y="619780"/>
            <a:ext cx="731520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UCG syngas </a:t>
            </a:r>
            <a:r>
              <a:rPr lang="en-US" sz="2800" dirty="0" err="1" smtClean="0">
                <a:solidFill>
                  <a:schemeClr val="bg1"/>
                </a:solidFill>
                <a:effectLst>
                  <a:outerShdw blurRad="38100" dist="38100" dir="2700000" algn="tl">
                    <a:srgbClr val="000000">
                      <a:alpha val="43137"/>
                    </a:srgbClr>
                  </a:outerShdw>
                </a:effectLst>
                <a:latin typeface="Trebuchet MS" pitchFamily="34" charset="0"/>
              </a:rPr>
              <a:t>vs</a:t>
            </a:r>
            <a:r>
              <a:rPr lang="en-US" sz="2800" dirty="0" smtClean="0">
                <a:solidFill>
                  <a:schemeClr val="bg1"/>
                </a:solidFill>
                <a:effectLst>
                  <a:outerShdw blurRad="38100" dist="38100" dir="2700000" algn="tl">
                    <a:srgbClr val="000000">
                      <a:alpha val="43137"/>
                    </a:srgbClr>
                  </a:outerShdw>
                </a:effectLst>
                <a:latin typeface="Trebuchet MS" pitchFamily="34" charset="0"/>
              </a:rPr>
              <a:t> SCG syngas</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7"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
        <p:nvSpPr>
          <p:cNvPr id="10" name="Text Box 5"/>
          <p:cNvSpPr txBox="1">
            <a:spLocks noChangeArrowheads="1"/>
          </p:cNvSpPr>
          <p:nvPr/>
        </p:nvSpPr>
        <p:spPr bwMode="auto">
          <a:xfrm>
            <a:off x="533400" y="4784725"/>
            <a:ext cx="79248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spcBef>
                <a:spcPct val="50000"/>
              </a:spcBef>
            </a:pPr>
            <a:r>
              <a:rPr lang="en-US" sz="2000" dirty="0">
                <a:solidFill>
                  <a:srgbClr val="002060"/>
                </a:solidFill>
              </a:rPr>
              <a:t>UCG product gas is similar to surface gasifier product. Higher CO</a:t>
            </a:r>
            <a:r>
              <a:rPr lang="en-US" sz="2000" baseline="-25000" dirty="0">
                <a:solidFill>
                  <a:srgbClr val="002060"/>
                </a:solidFill>
              </a:rPr>
              <a:t>2</a:t>
            </a:r>
            <a:r>
              <a:rPr lang="en-US" sz="2000" dirty="0">
                <a:solidFill>
                  <a:srgbClr val="002060"/>
                </a:solidFill>
              </a:rPr>
              <a:t> in UCG signifies the breakthrough of </a:t>
            </a:r>
            <a:r>
              <a:rPr lang="en-US" sz="2000" dirty="0" smtClean="0">
                <a:solidFill>
                  <a:srgbClr val="002060"/>
                </a:solidFill>
              </a:rPr>
              <a:t>O</a:t>
            </a:r>
            <a:r>
              <a:rPr lang="en-US" sz="2000" baseline="-25000" dirty="0" smtClean="0">
                <a:solidFill>
                  <a:srgbClr val="002060"/>
                </a:solidFill>
              </a:rPr>
              <a:t>2</a:t>
            </a:r>
            <a:r>
              <a:rPr lang="en-US" sz="2000" dirty="0" smtClean="0">
                <a:solidFill>
                  <a:srgbClr val="002060"/>
                </a:solidFill>
              </a:rPr>
              <a:t>.</a:t>
            </a:r>
            <a:endParaRPr lang="en-US" sz="2000" dirty="0">
              <a:solidFill>
                <a:srgbClr val="002060"/>
              </a:solidFill>
            </a:endParaRPr>
          </a:p>
        </p:txBody>
      </p:sp>
      <p:grpSp>
        <p:nvGrpSpPr>
          <p:cNvPr id="12" name="Group 1"/>
          <p:cNvGrpSpPr>
            <a:grpSpLocks/>
          </p:cNvGrpSpPr>
          <p:nvPr/>
        </p:nvGrpSpPr>
        <p:grpSpPr bwMode="auto">
          <a:xfrm>
            <a:off x="442912" y="1722437"/>
            <a:ext cx="8153400" cy="2695575"/>
            <a:chOff x="381000" y="838200"/>
            <a:chExt cx="8534400" cy="2695812"/>
          </a:xfrm>
        </p:grpSpPr>
        <p:pic>
          <p:nvPicPr>
            <p:cNvPr id="13" name="Picture 4"/>
            <p:cNvPicPr>
              <a:picLocks noChangeAspect="1" noChangeArrowheads="1"/>
            </p:cNvPicPr>
            <p:nvPr/>
          </p:nvPicPr>
          <p:blipFill>
            <a:blip r:embed="rId2">
              <a:extLst>
                <a:ext uri="{28A0092B-C50C-407E-A947-70E740481C1C}">
                  <a14:useLocalDpi xmlns:a14="http://schemas.microsoft.com/office/drawing/2010/main" val="0"/>
                </a:ext>
              </a:extLst>
            </a:blip>
            <a:srcRect l="33623" r="22720" b="90399"/>
            <a:stretch>
              <a:fillRect/>
            </a:stretch>
          </p:blipFill>
          <p:spPr bwMode="auto">
            <a:xfrm>
              <a:off x="2971800" y="838200"/>
              <a:ext cx="3725839" cy="253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4"/>
            <p:cNvPicPr>
              <a:picLocks noChangeAspect="1" noChangeArrowheads="1"/>
            </p:cNvPicPr>
            <p:nvPr/>
          </p:nvPicPr>
          <p:blipFill>
            <a:blip r:embed="rId2">
              <a:extLst>
                <a:ext uri="{28A0092B-C50C-407E-A947-70E740481C1C}">
                  <a14:useLocalDpi xmlns:a14="http://schemas.microsoft.com/office/drawing/2010/main" val="0"/>
                </a:ext>
              </a:extLst>
            </a:blip>
            <a:srcRect t="8797"/>
            <a:stretch>
              <a:fillRect/>
            </a:stretch>
          </p:blipFill>
          <p:spPr bwMode="auto">
            <a:xfrm>
              <a:off x="381000" y="1124803"/>
              <a:ext cx="8534400" cy="2409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248513183"/>
      </p:ext>
    </p:extLst>
  </p:cSld>
  <p:clrMapOvr>
    <a:masterClrMapping/>
  </p:clrMapOvr>
  <p:transition>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23</a:t>
            </a:fld>
            <a:endParaRPr lang="en-US" dirty="0"/>
          </a:p>
        </p:txBody>
      </p:sp>
      <p:sp>
        <p:nvSpPr>
          <p:cNvPr id="9" name="Rectangle 8"/>
          <p:cNvSpPr>
            <a:spLocks noChangeAspect="1"/>
          </p:cNvSpPr>
          <p:nvPr/>
        </p:nvSpPr>
        <p:spPr>
          <a:xfrm>
            <a:off x="466079" y="633428"/>
            <a:ext cx="7189177" cy="492443"/>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600" dirty="0" smtClean="0">
                <a:solidFill>
                  <a:schemeClr val="bg1"/>
                </a:solidFill>
                <a:effectLst>
                  <a:outerShdw blurRad="38100" dist="38100" dir="2700000" algn="tl">
                    <a:srgbClr val="000000">
                      <a:alpha val="43137"/>
                    </a:srgbClr>
                  </a:outerShdw>
                </a:effectLst>
                <a:latin typeface="Trebuchet MS" pitchFamily="34" charset="0"/>
              </a:rPr>
              <a:t>CRIP (Controlled </a:t>
            </a:r>
            <a:r>
              <a:rPr lang="en-US" sz="2600" dirty="0">
                <a:solidFill>
                  <a:schemeClr val="bg1"/>
                </a:solidFill>
                <a:effectLst>
                  <a:outerShdw blurRad="38100" dist="38100" dir="2700000" algn="tl">
                    <a:srgbClr val="000000">
                      <a:alpha val="43137"/>
                    </a:srgbClr>
                  </a:outerShdw>
                </a:effectLst>
                <a:latin typeface="Trebuchet MS" pitchFamily="34" charset="0"/>
              </a:rPr>
              <a:t>Retracting Injection </a:t>
            </a:r>
            <a:r>
              <a:rPr lang="en-US" sz="2600" dirty="0" smtClean="0">
                <a:solidFill>
                  <a:schemeClr val="bg1"/>
                </a:solidFill>
                <a:effectLst>
                  <a:outerShdw blurRad="38100" dist="38100" dir="2700000" algn="tl">
                    <a:srgbClr val="000000">
                      <a:alpha val="43137"/>
                    </a:srgbClr>
                  </a:outerShdw>
                </a:effectLst>
                <a:latin typeface="Trebuchet MS" pitchFamily="34" charset="0"/>
              </a:rPr>
              <a:t>Point):</a:t>
            </a:r>
            <a:endParaRPr lang="en-US" sz="2600" dirty="0">
              <a:solidFill>
                <a:schemeClr val="bg1"/>
              </a:solidFill>
              <a:effectLst>
                <a:outerShdw blurRad="38100" dist="38100" dir="2700000" algn="tl">
                  <a:srgbClr val="000000">
                    <a:alpha val="43137"/>
                  </a:srgbClr>
                </a:outerShdw>
              </a:effectLst>
              <a:latin typeface="Trebuchet MS" pitchFamily="34" charset="0"/>
            </a:endParaRPr>
          </a:p>
        </p:txBody>
      </p:sp>
      <p:sp>
        <p:nvSpPr>
          <p:cNvPr id="12" name="Rectangle 32"/>
          <p:cNvSpPr>
            <a:spLocks noChangeArrowheads="1"/>
          </p:cNvSpPr>
          <p:nvPr/>
        </p:nvSpPr>
        <p:spPr bwMode="auto">
          <a:xfrm>
            <a:off x="28956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pic>
        <p:nvPicPr>
          <p:cNvPr id="1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7186498" cy="408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Title 2"/>
          <p:cNvSpPr>
            <a:spLocks noGrp="1"/>
          </p:cNvSpPr>
          <p:nvPr>
            <p:ph type="title"/>
          </p:nvPr>
        </p:nvSpPr>
        <p:spPr>
          <a:xfrm>
            <a:off x="1219200" y="5715000"/>
            <a:ext cx="6629400" cy="638175"/>
          </a:xfrm>
        </p:spPr>
        <p:txBody>
          <a:bodyPr/>
          <a:lstStyle/>
          <a:p>
            <a:pPr eaLnBrk="1" fontAlgn="auto" hangingPunct="1">
              <a:spcAft>
                <a:spcPts val="0"/>
              </a:spcAft>
              <a:defRPr/>
            </a:pPr>
            <a:r>
              <a:rPr lang="en-US" sz="1400" dirty="0" smtClean="0"/>
              <a:t>Basic design of the controlled retracting injection point (CRIP) system (Hill and Shannon, 1981)</a:t>
            </a:r>
            <a:endParaRPr lang="en-US" sz="1400" dirty="0"/>
          </a:p>
        </p:txBody>
      </p:sp>
    </p:spTree>
    <p:extLst>
      <p:ext uri="{BB962C8B-B14F-4D97-AF65-F5344CB8AC3E}">
        <p14:creationId xmlns:p14="http://schemas.microsoft.com/office/powerpoint/2010/main" val="224870652"/>
      </p:ext>
    </p:extLst>
  </p:cSld>
  <p:clrMapOvr>
    <a:masterClrMapping/>
  </p:clrMapOvr>
  <p:transition>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24</a:t>
            </a:fld>
            <a:endParaRPr lang="en-US"/>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2141255" y="160055"/>
            <a:ext cx="4709089" cy="7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spect="1"/>
          </p:cNvSpPr>
          <p:nvPr/>
        </p:nvSpPr>
        <p:spPr>
          <a:xfrm>
            <a:off x="466079" y="633428"/>
            <a:ext cx="7189177" cy="492443"/>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600" dirty="0" smtClean="0">
                <a:solidFill>
                  <a:schemeClr val="bg1"/>
                </a:solidFill>
                <a:effectLst>
                  <a:outerShdw blurRad="38100" dist="38100" dir="2700000" algn="tl">
                    <a:srgbClr val="000000">
                      <a:alpha val="43137"/>
                    </a:srgbClr>
                  </a:outerShdw>
                </a:effectLst>
                <a:latin typeface="Trebuchet MS" pitchFamily="34" charset="0"/>
              </a:rPr>
              <a:t>Carbon Energy Bloodwood Trial:</a:t>
            </a:r>
            <a:endParaRPr lang="en-US" sz="26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3342139535"/>
      </p:ext>
    </p:extLst>
  </p:cSld>
  <p:clrMapOvr>
    <a:masterClrMapping/>
  </p:clrMapOvr>
  <p:transition>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a:spLocks noChangeAspect="1"/>
          </p:cNvSpPr>
          <p:nvPr/>
        </p:nvSpPr>
        <p:spPr>
          <a:xfrm>
            <a:off x="359768" y="609600"/>
            <a:ext cx="7260232" cy="46166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eaLnBrk="1" hangingPunct="1"/>
            <a:r>
              <a:rPr lang="en-US" sz="2400" dirty="0">
                <a:solidFill>
                  <a:schemeClr val="bg1"/>
                </a:solidFill>
                <a:effectLst>
                  <a:outerShdw blurRad="38100" dist="38100" dir="2700000" algn="tl">
                    <a:srgbClr val="000000">
                      <a:alpha val="43137"/>
                    </a:srgbClr>
                  </a:outerShdw>
                </a:effectLst>
                <a:latin typeface="Trebuchet MS" pitchFamily="34" charset="0"/>
              </a:rPr>
              <a:t>Schematic Diagram of </a:t>
            </a:r>
            <a:r>
              <a:rPr lang="en-US" sz="2400" dirty="0" smtClean="0">
                <a:solidFill>
                  <a:schemeClr val="bg1"/>
                </a:solidFill>
                <a:effectLst>
                  <a:outerShdw blurRad="38100" dist="38100" dir="2700000" algn="tl">
                    <a:srgbClr val="000000">
                      <a:alpha val="43137"/>
                    </a:srgbClr>
                  </a:outerShdw>
                </a:effectLst>
                <a:latin typeface="Trebuchet MS" pitchFamily="34" charset="0"/>
              </a:rPr>
              <a:t>a Pilot:</a:t>
            </a:r>
            <a:endParaRPr lang="en-US" sz="2400" dirty="0">
              <a:solidFill>
                <a:schemeClr val="bg1"/>
              </a:solidFill>
              <a:effectLst>
                <a:outerShdw blurRad="38100" dist="38100" dir="2700000" algn="tl">
                  <a:srgbClr val="000000">
                    <a:alpha val="43137"/>
                  </a:srgbClr>
                </a:outerShdw>
              </a:effectLst>
              <a:latin typeface="Trebuchet MS" pitchFamily="34" charset="0"/>
            </a:endParaRPr>
          </a:p>
        </p:txBody>
      </p:sp>
      <p:sp>
        <p:nvSpPr>
          <p:cNvPr id="48" name="Slide Number Placeholder 3"/>
          <p:cNvSpPr>
            <a:spLocks noGrp="1"/>
          </p:cNvSpPr>
          <p:nvPr>
            <p:ph type="sldNum" sz="quarter" idx="4294967295"/>
          </p:nvPr>
        </p:nvSpPr>
        <p:spPr>
          <a:xfrm>
            <a:off x="6553200" y="6416675"/>
            <a:ext cx="2133600" cy="365125"/>
          </a:xfrm>
          <a:prstGeom prst="rect">
            <a:avLst/>
          </a:prstGeom>
        </p:spPr>
        <p:txBody>
          <a:bodyPr/>
          <a:lstStyle/>
          <a:p>
            <a:pPr algn="r">
              <a:defRPr/>
            </a:pPr>
            <a:fld id="{63084D4D-1C67-4391-A653-60CFCB860006}" type="slidenum">
              <a:rPr lang="en-US" sz="1200">
                <a:solidFill>
                  <a:schemeClr val="tx1">
                    <a:tint val="75000"/>
                  </a:schemeClr>
                </a:solidFill>
                <a:latin typeface="Arial" charset="0"/>
                <a:cs typeface="Arial" charset="0"/>
              </a:rPr>
              <a:pPr algn="r">
                <a:defRPr/>
              </a:pPr>
              <a:t>25</a:t>
            </a:fld>
            <a:endParaRPr lang="en-US" sz="1200" dirty="0">
              <a:solidFill>
                <a:schemeClr val="tx1">
                  <a:tint val="75000"/>
                </a:schemeClr>
              </a:solidFill>
              <a:latin typeface="Arial" charset="0"/>
              <a:cs typeface="Arial" charset="0"/>
            </a:endParaRPr>
          </a:p>
        </p:txBody>
      </p:sp>
      <p:sp>
        <p:nvSpPr>
          <p:cNvPr id="49" name="TextBox 48"/>
          <p:cNvSpPr txBox="1">
            <a:spLocks noChangeArrowheads="1"/>
          </p:cNvSpPr>
          <p:nvPr/>
        </p:nvSpPr>
        <p:spPr bwMode="auto">
          <a:xfrm>
            <a:off x="2994251" y="6473825"/>
            <a:ext cx="2718935" cy="307771"/>
          </a:xfrm>
          <a:prstGeom prst="rect">
            <a:avLst/>
          </a:prstGeom>
          <a:noFill/>
          <a:ln w="9525">
            <a:noFill/>
            <a:miter lim="800000"/>
            <a:headEnd/>
            <a:tailEnd/>
          </a:ln>
        </p:spPr>
        <p:txBody>
          <a:bodyPr wrap="none" lIns="91433" tIns="45717" rIns="91433" bIns="45717">
            <a:spAutoFit/>
          </a:bodyPr>
          <a:lstStyle/>
          <a:p>
            <a:pPr algn="ctr"/>
            <a:r>
              <a:rPr lang="en-US" sz="1400" b="1" dirty="0">
                <a:solidFill>
                  <a:srgbClr val="C00000"/>
                </a:solidFill>
              </a:rPr>
              <a:t>#2 E&amp;P Company in the world</a:t>
            </a:r>
            <a:endParaRPr lang="en-IN" sz="1400" b="1" dirty="0">
              <a:solidFill>
                <a:srgbClr val="C00000"/>
              </a:solidFill>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1048189694"/>
              </p:ext>
            </p:extLst>
          </p:nvPr>
        </p:nvGraphicFramePr>
        <p:xfrm>
          <a:off x="1219200" y="1828800"/>
          <a:ext cx="6553200" cy="4297363"/>
        </p:xfrm>
        <a:graphic>
          <a:graphicData uri="http://schemas.openxmlformats.org/presentationml/2006/ole">
            <mc:AlternateContent xmlns:mc="http://schemas.openxmlformats.org/markup-compatibility/2006">
              <mc:Choice xmlns:v="urn:schemas-microsoft-com:vml" Requires="v">
                <p:oleObj spid="_x0000_s11357" name="Bitmap Image" r:id="rId3" imgW="0" imgH="0" progId="Paint.Picture">
                  <p:embed/>
                </p:oleObj>
              </mc:Choice>
              <mc:Fallback>
                <p:oleObj name="Bitmap Image" r:id="rId3" imgW="0" imgH="0" progId="Paint.Picture">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1828800"/>
                        <a:ext cx="6553200" cy="429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078979796"/>
      </p:ext>
    </p:extLst>
  </p:cSld>
  <p:clrMapOvr>
    <a:masterClrMapping/>
  </p:clrMapOvr>
  <p:transition>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7380" name="Picture 4" descr="SLANT RI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341438"/>
            <a:ext cx="5616575" cy="4254500"/>
          </a:xfrm>
          <a:prstGeom prst="rect">
            <a:avLst/>
          </a:prstGeom>
          <a:noFill/>
          <a:extLst>
            <a:ext uri="{909E8E84-426E-40DD-AFC4-6F175D3DCCD1}">
              <a14:hiddenFill xmlns:a14="http://schemas.microsoft.com/office/drawing/2010/main">
                <a:solidFill>
                  <a:srgbClr val="FFFFFF"/>
                </a:solidFill>
              </a14:hiddenFill>
            </a:ext>
          </a:extLst>
        </p:spPr>
      </p:pic>
      <p:sp>
        <p:nvSpPr>
          <p:cNvPr id="357381" name="Text Box 5"/>
          <p:cNvSpPr txBox="1">
            <a:spLocks noChangeArrowheads="1"/>
          </p:cNvSpPr>
          <p:nvPr/>
        </p:nvSpPr>
        <p:spPr bwMode="auto">
          <a:xfrm>
            <a:off x="1835150" y="549275"/>
            <a:ext cx="5543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357382" name="Text Box 6"/>
          <p:cNvSpPr txBox="1">
            <a:spLocks noChangeArrowheads="1"/>
          </p:cNvSpPr>
          <p:nvPr/>
        </p:nvSpPr>
        <p:spPr bwMode="auto">
          <a:xfrm>
            <a:off x="2484438" y="476250"/>
            <a:ext cx="40322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3600" b="1">
                <a:solidFill>
                  <a:schemeClr val="hlink"/>
                </a:solidFill>
              </a:rPr>
              <a:t>SLANT</a:t>
            </a:r>
            <a:r>
              <a:rPr lang="en-US"/>
              <a:t> </a:t>
            </a:r>
            <a:r>
              <a:rPr lang="en-US" sz="3600" b="1">
                <a:solidFill>
                  <a:schemeClr val="hlink"/>
                </a:solidFill>
              </a:rPr>
              <a:t>RIG</a:t>
            </a:r>
          </a:p>
        </p:txBody>
      </p:sp>
    </p:spTree>
    <p:extLst>
      <p:ext uri="{BB962C8B-B14F-4D97-AF65-F5344CB8AC3E}">
        <p14:creationId xmlns:p14="http://schemas.microsoft.com/office/powerpoint/2010/main" val="1636908222"/>
      </p:ext>
    </p:extLst>
  </p:cSld>
  <p:clrMapOvr>
    <a:masterClrMapping/>
  </p:clrMapOvr>
  <p:transition>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47ECE95-603D-4417-9C90-B3E2551AC100}" type="slidenum">
              <a:rPr lang="en-US" smtClean="0"/>
              <a:pPr>
                <a:defRPr/>
              </a:pPr>
              <a:t>27</a:t>
            </a:fld>
            <a:endParaRPr lang="en-US"/>
          </a:p>
        </p:txBody>
      </p:sp>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597660"/>
            <a:ext cx="6629400" cy="4726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a:spLocks noChangeAspect="1"/>
          </p:cNvSpPr>
          <p:nvPr/>
        </p:nvSpPr>
        <p:spPr>
          <a:xfrm>
            <a:off x="359768" y="609600"/>
            <a:ext cx="7260232" cy="461665"/>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eaLnBrk="1" hangingPunct="1"/>
            <a:r>
              <a:rPr lang="en-US" sz="2400" dirty="0" smtClean="0">
                <a:solidFill>
                  <a:schemeClr val="bg1"/>
                </a:solidFill>
                <a:effectLst>
                  <a:outerShdw blurRad="38100" dist="38100" dir="2700000" algn="tl">
                    <a:srgbClr val="000000">
                      <a:alpha val="43137"/>
                    </a:srgbClr>
                  </a:outerShdw>
                </a:effectLst>
                <a:latin typeface="Trebuchet MS" pitchFamily="34" charset="0"/>
              </a:rPr>
              <a:t>Wellhead:</a:t>
            </a:r>
            <a:endParaRPr lang="en-US" sz="24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1856857775"/>
      </p:ext>
    </p:extLst>
  </p:cSld>
  <p:clrMapOvr>
    <a:masterClrMapping/>
  </p:clrMapOvr>
  <p:transition>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F47ECE95-603D-4417-9C90-B3E2551AC100}" type="slidenum">
              <a:rPr lang="en-US" smtClean="0"/>
              <a:pPr>
                <a:defRPr/>
              </a:pPr>
              <a:t>28</a:t>
            </a:fld>
            <a:endParaRPr lang="en-US"/>
          </a:p>
        </p:txBody>
      </p:sp>
      <p:sp>
        <p:nvSpPr>
          <p:cNvPr id="3" name="TextBox 2"/>
          <p:cNvSpPr txBox="1"/>
          <p:nvPr/>
        </p:nvSpPr>
        <p:spPr>
          <a:xfrm>
            <a:off x="1610749" y="2133600"/>
            <a:ext cx="5486400" cy="1938992"/>
          </a:xfrm>
          <a:prstGeom prst="rect">
            <a:avLst/>
          </a:prstGeom>
          <a:noFill/>
        </p:spPr>
        <p:txBody>
          <a:bodyPr wrap="square" rtlCol="0">
            <a:spAutoFit/>
          </a:bodyPr>
          <a:lstStyle/>
          <a:p>
            <a:pPr algn="ctr"/>
            <a:r>
              <a:rPr lang="en-IN" sz="4000" b="1" dirty="0" smtClean="0">
                <a:solidFill>
                  <a:srgbClr val="996600"/>
                </a:solidFill>
              </a:rPr>
              <a:t>How to Proceed </a:t>
            </a:r>
          </a:p>
          <a:p>
            <a:pPr algn="ctr"/>
            <a:r>
              <a:rPr lang="en-IN" sz="4000" b="1" dirty="0" smtClean="0">
                <a:solidFill>
                  <a:srgbClr val="996600"/>
                </a:solidFill>
              </a:rPr>
              <a:t>for </a:t>
            </a:r>
          </a:p>
          <a:p>
            <a:pPr algn="ctr"/>
            <a:r>
              <a:rPr lang="en-IN" sz="4000" b="1" dirty="0" smtClean="0">
                <a:solidFill>
                  <a:srgbClr val="996600"/>
                </a:solidFill>
              </a:rPr>
              <a:t>UCG Implementation</a:t>
            </a:r>
            <a:endParaRPr lang="en-IN" sz="4000" b="1" dirty="0">
              <a:solidFill>
                <a:srgbClr val="996600"/>
              </a:solidFill>
            </a:endParaRPr>
          </a:p>
        </p:txBody>
      </p:sp>
    </p:spTree>
    <p:extLst>
      <p:ext uri="{BB962C8B-B14F-4D97-AF65-F5344CB8AC3E}">
        <p14:creationId xmlns:p14="http://schemas.microsoft.com/office/powerpoint/2010/main" val="1062578378"/>
      </p:ext>
    </p:extLst>
  </p:cSld>
  <p:clrMapOvr>
    <a:masterClrMapping/>
  </p:clrMapOvr>
  <p:transition>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29</a:t>
            </a:fld>
            <a:endParaRPr lang="en-US" dirty="0"/>
          </a:p>
        </p:txBody>
      </p:sp>
      <p:sp>
        <p:nvSpPr>
          <p:cNvPr id="9" name="Rectangle 8"/>
          <p:cNvSpPr>
            <a:spLocks noChangeAspect="1"/>
          </p:cNvSpPr>
          <p:nvPr/>
        </p:nvSpPr>
        <p:spPr>
          <a:xfrm>
            <a:off x="466079" y="633428"/>
            <a:ext cx="718917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smtClean="0">
                <a:solidFill>
                  <a:schemeClr val="bg1"/>
                </a:solidFill>
                <a:effectLst>
                  <a:outerShdw blurRad="38100" dist="38100" dir="2700000" algn="tl">
                    <a:srgbClr val="000000">
                      <a:alpha val="43137"/>
                    </a:srgbClr>
                  </a:outerShdw>
                </a:effectLst>
                <a:latin typeface="Trebuchet MS" pitchFamily="34" charset="0"/>
              </a:rPr>
              <a:t>UCG implementation Diagram:</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12" name="Rectangle 32"/>
          <p:cNvSpPr>
            <a:spLocks noChangeArrowheads="1"/>
          </p:cNvSpPr>
          <p:nvPr/>
        </p:nvSpPr>
        <p:spPr bwMode="auto">
          <a:xfrm>
            <a:off x="28956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pic>
        <p:nvPicPr>
          <p:cNvPr id="8" name="Picture 1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2150" y="1417638"/>
            <a:ext cx="7759700" cy="475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3585969"/>
      </p:ext>
    </p:extLst>
  </p:cSld>
  <p:clrMapOvr>
    <a:masterClrMapping/>
  </p:clrMapOvr>
  <p:transition>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txBox="1">
            <a:spLocks noChangeAspect="1"/>
          </p:cNvSpPr>
          <p:nvPr/>
        </p:nvSpPr>
        <p:spPr>
          <a:xfrm>
            <a:off x="533400" y="682332"/>
            <a:ext cx="716280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lvl1pPr algn="l" rtl="0" eaLnBrk="0" fontAlgn="base" hangingPunct="0">
              <a:spcBef>
                <a:spcPct val="0"/>
              </a:spcBef>
              <a:spcAft>
                <a:spcPct val="0"/>
              </a:spcAft>
              <a:defRPr sz="3200" kern="1200">
                <a:solidFill>
                  <a:schemeClr val="lt1"/>
                </a:solidFill>
                <a:latin typeface="+mn-lt"/>
                <a:ea typeface="+mn-ea"/>
                <a:cs typeface="+mn-cs"/>
              </a:defRPr>
            </a:lvl1pPr>
            <a:lvl2pPr algn="l" rtl="0" eaLnBrk="0" fontAlgn="base" hangingPunct="0">
              <a:spcBef>
                <a:spcPct val="0"/>
              </a:spcBef>
              <a:spcAft>
                <a:spcPct val="0"/>
              </a:spcAft>
              <a:defRPr sz="3200">
                <a:solidFill>
                  <a:schemeClr val="lt1"/>
                </a:solidFill>
                <a:latin typeface="+mn-lt"/>
                <a:ea typeface="+mn-ea"/>
                <a:cs typeface="+mn-cs"/>
              </a:defRPr>
            </a:lvl2pPr>
            <a:lvl3pPr algn="l" rtl="0" eaLnBrk="0" fontAlgn="base" hangingPunct="0">
              <a:spcBef>
                <a:spcPct val="0"/>
              </a:spcBef>
              <a:spcAft>
                <a:spcPct val="0"/>
              </a:spcAft>
              <a:defRPr sz="3200">
                <a:solidFill>
                  <a:schemeClr val="lt1"/>
                </a:solidFill>
                <a:latin typeface="+mn-lt"/>
                <a:ea typeface="+mn-ea"/>
                <a:cs typeface="+mn-cs"/>
              </a:defRPr>
            </a:lvl3pPr>
            <a:lvl4pPr algn="l" rtl="0" eaLnBrk="0" fontAlgn="base" hangingPunct="0">
              <a:spcBef>
                <a:spcPct val="0"/>
              </a:spcBef>
              <a:spcAft>
                <a:spcPct val="0"/>
              </a:spcAft>
              <a:defRPr sz="3200">
                <a:solidFill>
                  <a:schemeClr val="lt1"/>
                </a:solidFill>
                <a:latin typeface="+mn-lt"/>
                <a:ea typeface="+mn-ea"/>
                <a:cs typeface="+mn-cs"/>
              </a:defRPr>
            </a:lvl4pPr>
            <a:lvl5pPr algn="l" rtl="0" eaLnBrk="0" fontAlgn="base" hangingPunct="0">
              <a:spcBef>
                <a:spcPct val="0"/>
              </a:spcBef>
              <a:spcAft>
                <a:spcPct val="0"/>
              </a:spcAft>
              <a:defRPr sz="3200">
                <a:solidFill>
                  <a:schemeClr val="lt1"/>
                </a:solidFill>
                <a:latin typeface="+mn-lt"/>
                <a:ea typeface="+mn-ea"/>
                <a:cs typeface="+mn-cs"/>
              </a:defRPr>
            </a:lvl5pPr>
            <a:lvl6pPr marL="457200" algn="l" rtl="0" fontAlgn="base">
              <a:spcBef>
                <a:spcPct val="0"/>
              </a:spcBef>
              <a:spcAft>
                <a:spcPct val="0"/>
              </a:spcAft>
              <a:defRPr sz="3200">
                <a:solidFill>
                  <a:schemeClr val="lt1"/>
                </a:solidFill>
                <a:latin typeface="+mn-lt"/>
                <a:ea typeface="+mn-ea"/>
                <a:cs typeface="+mn-cs"/>
              </a:defRPr>
            </a:lvl6pPr>
            <a:lvl7pPr marL="914400" algn="l" rtl="0" fontAlgn="base">
              <a:spcBef>
                <a:spcPct val="0"/>
              </a:spcBef>
              <a:spcAft>
                <a:spcPct val="0"/>
              </a:spcAft>
              <a:defRPr sz="3200">
                <a:solidFill>
                  <a:schemeClr val="lt1"/>
                </a:solidFill>
                <a:latin typeface="+mn-lt"/>
                <a:ea typeface="+mn-ea"/>
                <a:cs typeface="+mn-cs"/>
              </a:defRPr>
            </a:lvl7pPr>
            <a:lvl8pPr marL="1371600" algn="l" rtl="0" fontAlgn="base">
              <a:spcBef>
                <a:spcPct val="0"/>
              </a:spcBef>
              <a:spcAft>
                <a:spcPct val="0"/>
              </a:spcAft>
              <a:defRPr sz="3200">
                <a:solidFill>
                  <a:schemeClr val="lt1"/>
                </a:solidFill>
                <a:latin typeface="+mn-lt"/>
                <a:ea typeface="+mn-ea"/>
                <a:cs typeface="+mn-cs"/>
              </a:defRPr>
            </a:lvl8pPr>
            <a:lvl9pPr marL="1828800" algn="l" rtl="0" fontAlgn="base">
              <a:spcBef>
                <a:spcPct val="0"/>
              </a:spcBef>
              <a:spcAft>
                <a:spcPct val="0"/>
              </a:spcAft>
              <a:defRPr sz="3200">
                <a:solidFill>
                  <a:schemeClr val="lt1"/>
                </a:solidFill>
                <a:latin typeface="+mn-lt"/>
                <a:ea typeface="+mn-ea"/>
                <a:cs typeface="+mn-cs"/>
              </a:defRPr>
            </a:lvl9pPr>
          </a:lstStyle>
          <a:p>
            <a:r>
              <a:rPr lang="en-IN" sz="2800" dirty="0" smtClean="0">
                <a:solidFill>
                  <a:schemeClr val="bg1"/>
                </a:solidFill>
                <a:effectLst>
                  <a:outerShdw blurRad="38100" dist="38100" dir="2700000" algn="tl">
                    <a:srgbClr val="000000">
                      <a:alpha val="43137"/>
                    </a:srgbClr>
                  </a:outerShdw>
                </a:effectLst>
                <a:latin typeface="Trebuchet MS" pitchFamily="34" charset="0"/>
              </a:rPr>
              <a:t>Introduction: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5" name="Subtitle 2"/>
          <p:cNvSpPr txBox="1">
            <a:spLocks/>
          </p:cNvSpPr>
          <p:nvPr/>
        </p:nvSpPr>
        <p:spPr bwMode="auto">
          <a:xfrm>
            <a:off x="2209800" y="6467806"/>
            <a:ext cx="46482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20000"/>
              </a:spcBef>
              <a:buFont typeface="Arial" pitchFamily="34" charset="0"/>
              <a:buNone/>
            </a:pPr>
            <a:r>
              <a:rPr lang="en-US" sz="1400" b="1" dirty="0">
                <a:solidFill>
                  <a:srgbClr val="C00000"/>
                </a:solidFill>
                <a:latin typeface="Arial"/>
              </a:rPr>
              <a:t>        </a:t>
            </a:r>
            <a:r>
              <a:rPr lang="en-US" sz="1400" b="1" dirty="0">
                <a:solidFill>
                  <a:srgbClr val="C00000"/>
                </a:solidFill>
              </a:rPr>
              <a:t>Highest Dividend-paying Company in India</a:t>
            </a:r>
          </a:p>
        </p:txBody>
      </p:sp>
      <p:sp>
        <p:nvSpPr>
          <p:cNvPr id="6" name="Slide Number Placeholder 2"/>
          <p:cNvSpPr>
            <a:spLocks noGrp="1"/>
          </p:cNvSpPr>
          <p:nvPr>
            <p:ph type="sldNum" sz="quarter" idx="12"/>
          </p:nvPr>
        </p:nvSpPr>
        <p:spPr>
          <a:xfrm>
            <a:off x="6553200" y="6356350"/>
            <a:ext cx="2133600" cy="365125"/>
          </a:xfrm>
        </p:spPr>
        <p:txBody>
          <a:bodyPr/>
          <a:lstStyle/>
          <a:p>
            <a:pPr>
              <a:defRPr/>
            </a:pPr>
            <a:fld id="{AAB47AAD-E500-4371-A75C-CB0B8EE02AE0}" type="slidenum">
              <a:rPr lang="en-US" smtClean="0"/>
              <a:pPr>
                <a:defRPr/>
              </a:pPr>
              <a:t>3</a:t>
            </a:fld>
            <a:endParaRPr lang="en-US" dirty="0"/>
          </a:p>
        </p:txBody>
      </p:sp>
      <p:sp>
        <p:nvSpPr>
          <p:cNvPr id="8" name="Text Box 9"/>
          <p:cNvSpPr txBox="1">
            <a:spLocks noChangeArrowheads="1"/>
          </p:cNvSpPr>
          <p:nvPr/>
        </p:nvSpPr>
        <p:spPr bwMode="auto">
          <a:xfrm>
            <a:off x="685800" y="1689100"/>
            <a:ext cx="7010400"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marL="342900" indent="-342900" algn="just" eaLnBrk="1" hangingPunct="1">
              <a:buFont typeface="Arial" pitchFamily="34" charset="0"/>
              <a:buChar char="•"/>
            </a:pPr>
            <a:r>
              <a:rPr lang="en-US" sz="2000" dirty="0">
                <a:latin typeface="+mn-lt"/>
              </a:rPr>
              <a:t>Underground coal gasification (UCG)  is the process that can recover the energy of coal seams without the extensive use of traditional mining operations</a:t>
            </a:r>
          </a:p>
          <a:p>
            <a:pPr algn="just" eaLnBrk="1" hangingPunct="1"/>
            <a:endParaRPr lang="en-US" sz="2000" dirty="0">
              <a:latin typeface="+mn-lt"/>
            </a:endParaRPr>
          </a:p>
          <a:p>
            <a:pPr marL="342900" indent="-342900" algn="just" eaLnBrk="1" hangingPunct="1">
              <a:buFont typeface="Arial" pitchFamily="34" charset="0"/>
              <a:buChar char="•"/>
            </a:pPr>
            <a:r>
              <a:rPr lang="en-US" sz="2000" dirty="0">
                <a:latin typeface="+mn-lt"/>
              </a:rPr>
              <a:t>In UCG, the primary product brought from underground is a Combustible fuel gas of low to intermediate heating content, 100 to 300 Btu/standard cubic foot (scf) (884-2676 Kcal/m</a:t>
            </a:r>
            <a:r>
              <a:rPr lang="en-US" sz="2000" baseline="30000" dirty="0">
                <a:latin typeface="+mn-lt"/>
              </a:rPr>
              <a:t>3</a:t>
            </a:r>
            <a:r>
              <a:rPr lang="en-US" sz="2000" dirty="0">
                <a:latin typeface="+mn-lt"/>
              </a:rPr>
              <a:t>)</a:t>
            </a:r>
            <a:endParaRPr lang="en-US" sz="2000" baseline="30000" dirty="0">
              <a:latin typeface="+mn-lt"/>
            </a:endParaRPr>
          </a:p>
        </p:txBody>
      </p:sp>
    </p:spTree>
    <p:extLst>
      <p:ext uri="{BB962C8B-B14F-4D97-AF65-F5344CB8AC3E}">
        <p14:creationId xmlns:p14="http://schemas.microsoft.com/office/powerpoint/2010/main" val="2923318804"/>
      </p:ext>
    </p:extLst>
  </p:cSld>
  <p:clrMapOvr>
    <a:masterClrMapping/>
  </p:clrMapOvr>
  <p:transition>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32"/>
          <p:cNvSpPr>
            <a:spLocks noChangeArrowheads="1"/>
          </p:cNvSpPr>
          <p:nvPr/>
        </p:nvSpPr>
        <p:spPr bwMode="auto">
          <a:xfrm>
            <a:off x="32004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sp>
        <p:nvSpPr>
          <p:cNvPr id="23" name="Rectangle 22"/>
          <p:cNvSpPr>
            <a:spLocks noChangeAspect="1"/>
          </p:cNvSpPr>
          <p:nvPr/>
        </p:nvSpPr>
        <p:spPr>
          <a:xfrm>
            <a:off x="381000" y="619780"/>
            <a:ext cx="7315200"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UCG Site Criteria:</a:t>
            </a:r>
            <a:endParaRPr lang="en-US" sz="2800" i="1" dirty="0">
              <a:solidFill>
                <a:schemeClr val="bg1"/>
              </a:solidFill>
              <a:effectLst>
                <a:outerShdw blurRad="38100" dist="38100" dir="2700000" algn="tl">
                  <a:srgbClr val="000000">
                    <a:alpha val="43137"/>
                  </a:srgbClr>
                </a:outerShdw>
              </a:effectLst>
              <a:latin typeface="Trebuchet MS" pitchFamily="34" charset="0"/>
              <a:cs typeface="Calibri" pitchFamily="34" charset="0"/>
            </a:endParaRPr>
          </a:p>
        </p:txBody>
      </p:sp>
      <p:sp>
        <p:nvSpPr>
          <p:cNvPr id="8"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30</a:t>
            </a:fld>
            <a:endParaRPr lang="en-US" dirty="0"/>
          </a:p>
        </p:txBody>
      </p:sp>
      <p:sp>
        <p:nvSpPr>
          <p:cNvPr id="11" name="Rectangle 3"/>
          <p:cNvSpPr txBox="1">
            <a:spLocks noChangeArrowheads="1"/>
          </p:cNvSpPr>
          <p:nvPr/>
        </p:nvSpPr>
        <p:spPr>
          <a:xfrm>
            <a:off x="533400" y="1600200"/>
            <a:ext cx="5943600" cy="4114800"/>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indent="-274320" eaLnBrk="1" fontAlgn="auto" hangingPunct="1">
              <a:lnSpc>
                <a:spcPct val="80000"/>
              </a:lnSpc>
              <a:spcAft>
                <a:spcPts val="0"/>
              </a:spcAft>
              <a:buFontTx/>
              <a:buNone/>
              <a:defRPr/>
            </a:pPr>
            <a:endParaRPr lang="en-US" sz="2000" b="1" dirty="0" smtClean="0"/>
          </a:p>
          <a:p>
            <a:pPr eaLnBrk="1" fontAlgn="auto" hangingPunct="1">
              <a:lnSpc>
                <a:spcPct val="110000"/>
              </a:lnSpc>
              <a:spcAft>
                <a:spcPts val="0"/>
              </a:spcAft>
              <a:defRPr/>
            </a:pPr>
            <a:r>
              <a:rPr lang="en-US" sz="2000" b="1" dirty="0" smtClean="0">
                <a:solidFill>
                  <a:srgbClr val="FF00FF"/>
                </a:solidFill>
              </a:rPr>
              <a:t>Criteria for a suitable UCG site location</a:t>
            </a:r>
            <a:r>
              <a:rPr lang="en-US" sz="2000" dirty="0" smtClean="0">
                <a:solidFill>
                  <a:srgbClr val="FF00FF"/>
                </a:solidFill>
              </a:rPr>
              <a:t>: </a:t>
            </a:r>
          </a:p>
          <a:p>
            <a:pPr marL="109728" indent="0" eaLnBrk="1" fontAlgn="auto" hangingPunct="1">
              <a:lnSpc>
                <a:spcPct val="80000"/>
              </a:lnSpc>
              <a:spcAft>
                <a:spcPts val="0"/>
              </a:spcAft>
              <a:buFont typeface="Wingdings"/>
              <a:buNone/>
              <a:defRPr/>
            </a:pPr>
            <a:endParaRPr lang="en-US" sz="2000" dirty="0" smtClean="0">
              <a:solidFill>
                <a:srgbClr val="FF00FF"/>
              </a:solidFill>
            </a:endParaRPr>
          </a:p>
          <a:p>
            <a:pPr marL="109728" indent="0" eaLnBrk="1" fontAlgn="auto" hangingPunct="1">
              <a:lnSpc>
                <a:spcPct val="110000"/>
              </a:lnSpc>
              <a:spcAft>
                <a:spcPts val="0"/>
              </a:spcAft>
              <a:buFont typeface="Wingdings"/>
              <a:buNone/>
              <a:defRPr/>
            </a:pPr>
            <a:r>
              <a:rPr lang="en-US" sz="2000" dirty="0" smtClean="0"/>
              <a:t>  </a:t>
            </a:r>
            <a:r>
              <a:rPr lang="en-US" sz="2000" dirty="0">
                <a:solidFill>
                  <a:srgbClr val="002060"/>
                </a:solidFill>
              </a:rPr>
              <a:t>- </a:t>
            </a:r>
            <a:r>
              <a:rPr lang="en-US" sz="2000" dirty="0" smtClean="0">
                <a:solidFill>
                  <a:srgbClr val="002060"/>
                </a:solidFill>
              </a:rPr>
              <a:t>Geology is key to </a:t>
            </a:r>
            <a:r>
              <a:rPr lang="en-US" sz="2000" b="1" dirty="0" smtClean="0">
                <a:solidFill>
                  <a:srgbClr val="002060"/>
                </a:solidFill>
              </a:rPr>
              <a:t>safeguard  environment </a:t>
            </a:r>
          </a:p>
          <a:p>
            <a:pPr marL="274320" indent="-274320" eaLnBrk="1" fontAlgn="auto" hangingPunct="1">
              <a:lnSpc>
                <a:spcPct val="110000"/>
              </a:lnSpc>
              <a:spcAft>
                <a:spcPts val="0"/>
              </a:spcAft>
              <a:buFontTx/>
              <a:buNone/>
              <a:defRPr/>
            </a:pPr>
            <a:r>
              <a:rPr lang="en-US" sz="2000" dirty="0" smtClean="0">
                <a:solidFill>
                  <a:srgbClr val="002060"/>
                </a:solidFill>
              </a:rPr>
              <a:t>    - Geologically </a:t>
            </a:r>
            <a:r>
              <a:rPr lang="en-US" sz="2000" b="1" dirty="0" smtClean="0">
                <a:solidFill>
                  <a:srgbClr val="002060"/>
                </a:solidFill>
              </a:rPr>
              <a:t>isolated deep beds </a:t>
            </a:r>
          </a:p>
          <a:p>
            <a:pPr marL="450850" indent="-450850" eaLnBrk="1" fontAlgn="auto" hangingPunct="1">
              <a:lnSpc>
                <a:spcPct val="110000"/>
              </a:lnSpc>
              <a:spcAft>
                <a:spcPts val="0"/>
              </a:spcAft>
              <a:buFontTx/>
              <a:buNone/>
              <a:defRPr/>
            </a:pPr>
            <a:r>
              <a:rPr lang="en-US" sz="2000" dirty="0" smtClean="0">
                <a:solidFill>
                  <a:srgbClr val="002060"/>
                </a:solidFill>
              </a:rPr>
              <a:t>    - Deep aquifers should consist of </a:t>
            </a:r>
            <a:r>
              <a:rPr lang="en-US" sz="2000" b="1" dirty="0" smtClean="0">
                <a:solidFill>
                  <a:srgbClr val="002060"/>
                </a:solidFill>
              </a:rPr>
              <a:t>saline, non- potable water &amp; have stratigraphic seals </a:t>
            </a:r>
          </a:p>
          <a:p>
            <a:pPr marL="450850" indent="-273050" eaLnBrk="1" fontAlgn="auto" hangingPunct="1">
              <a:lnSpc>
                <a:spcPct val="110000"/>
              </a:lnSpc>
              <a:spcAft>
                <a:spcPts val="0"/>
              </a:spcAft>
              <a:buFontTx/>
              <a:buNone/>
              <a:defRPr/>
            </a:pPr>
            <a:r>
              <a:rPr lang="en-US" sz="2000" dirty="0" smtClean="0">
                <a:solidFill>
                  <a:srgbClr val="002060"/>
                </a:solidFill>
              </a:rPr>
              <a:t> - Structural integrity &amp; </a:t>
            </a:r>
            <a:r>
              <a:rPr lang="en-US" sz="2000" b="1" dirty="0" smtClean="0">
                <a:solidFill>
                  <a:srgbClr val="002060"/>
                </a:solidFill>
              </a:rPr>
              <a:t>no possibility of cavity roof caving</a:t>
            </a:r>
            <a:endParaRPr lang="en-US" sz="2000" dirty="0" smtClean="0"/>
          </a:p>
        </p:txBody>
      </p:sp>
      <p:pic>
        <p:nvPicPr>
          <p:cNvPr id="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0400" y="1447800"/>
            <a:ext cx="162447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2145154"/>
      </p:ext>
    </p:extLst>
  </p:cSld>
  <p:clrMapOvr>
    <a:masterClrMapping/>
  </p:clrMapOvr>
  <p:transition>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31</a:t>
            </a:fld>
            <a:endParaRPr lang="en-US" dirty="0"/>
          </a:p>
        </p:txBody>
      </p:sp>
      <p:sp>
        <p:nvSpPr>
          <p:cNvPr id="4"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6" name="Rectangle 5"/>
          <p:cNvSpPr>
            <a:spLocks noChangeAspect="1"/>
          </p:cNvSpPr>
          <p:nvPr/>
        </p:nvSpPr>
        <p:spPr>
          <a:xfrm>
            <a:off x="507023" y="666690"/>
            <a:ext cx="7189177"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smtClean="0"/>
              <a:t>Site Selection:</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7" name="Picture 3" descr="Picture4"/>
          <p:cNvPicPr>
            <a:picLocks noChangeAspect="1" noChangeArrowheads="1"/>
          </p:cNvPicPr>
          <p:nvPr/>
        </p:nvPicPr>
        <p:blipFill>
          <a:blip r:embed="rId2" cstate="print">
            <a:extLst>
              <a:ext uri="{28A0092B-C50C-407E-A947-70E740481C1C}">
                <a14:useLocalDpi xmlns:a14="http://schemas.microsoft.com/office/drawing/2010/main" val="0"/>
              </a:ext>
            </a:extLst>
          </a:blip>
          <a:srcRect t="8681"/>
          <a:stretch>
            <a:fillRect/>
          </a:stretch>
        </p:blipFill>
        <p:spPr bwMode="auto">
          <a:xfrm>
            <a:off x="568325" y="1336344"/>
            <a:ext cx="8042275" cy="506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92125" y="3657600"/>
            <a:ext cx="1336675" cy="2616200"/>
          </a:xfrm>
          <a:prstGeom prst="rect">
            <a:avLst/>
          </a:prstGeom>
          <a:noFill/>
        </p:spPr>
        <p:txBody>
          <a:bodyPr>
            <a:spAutoFit/>
          </a:bodyPr>
          <a:lstStyle/>
          <a:p>
            <a:pPr eaLnBrk="1" hangingPunct="1">
              <a:defRPr/>
            </a:pPr>
            <a:r>
              <a:rPr lang="en-IN" b="1" dirty="0">
                <a:solidFill>
                  <a:srgbClr val="996600"/>
                </a:solidFill>
              </a:rPr>
              <a:t>Factors:</a:t>
            </a:r>
          </a:p>
          <a:p>
            <a:pPr marL="285750" indent="-285750" eaLnBrk="1" hangingPunct="1">
              <a:buFont typeface="Arial" panose="020B0604020202020204" pitchFamily="34" charset="0"/>
              <a:buChar char="•"/>
              <a:defRPr/>
            </a:pPr>
            <a:r>
              <a:rPr lang="en-IN" sz="1600" dirty="0">
                <a:solidFill>
                  <a:srgbClr val="000000"/>
                </a:solidFill>
              </a:rPr>
              <a:t>Seam thickness</a:t>
            </a:r>
          </a:p>
          <a:p>
            <a:pPr marL="285750" indent="-285750" eaLnBrk="1" hangingPunct="1">
              <a:buFont typeface="Arial" panose="020B0604020202020204" pitchFamily="34" charset="0"/>
              <a:buChar char="•"/>
              <a:defRPr/>
            </a:pPr>
            <a:r>
              <a:rPr lang="en-IN" sz="1600" dirty="0">
                <a:solidFill>
                  <a:srgbClr val="000000"/>
                </a:solidFill>
              </a:rPr>
              <a:t>Depth</a:t>
            </a:r>
          </a:p>
          <a:p>
            <a:pPr marL="285750" indent="-285750" eaLnBrk="1" hangingPunct="1">
              <a:buFont typeface="Arial" panose="020B0604020202020204" pitchFamily="34" charset="0"/>
              <a:buChar char="•"/>
              <a:defRPr/>
            </a:pPr>
            <a:r>
              <a:rPr lang="en-IN" sz="1600" dirty="0">
                <a:solidFill>
                  <a:srgbClr val="000000"/>
                </a:solidFill>
              </a:rPr>
              <a:t>Coal rank</a:t>
            </a:r>
          </a:p>
          <a:p>
            <a:pPr marL="285750" indent="-285750" eaLnBrk="1" hangingPunct="1">
              <a:buFont typeface="Arial" panose="020B0604020202020204" pitchFamily="34" charset="0"/>
              <a:buChar char="•"/>
              <a:defRPr/>
            </a:pPr>
            <a:r>
              <a:rPr lang="en-IN" sz="1600" dirty="0">
                <a:solidFill>
                  <a:srgbClr val="000000"/>
                </a:solidFill>
              </a:rPr>
              <a:t>Ground water</a:t>
            </a:r>
          </a:p>
          <a:p>
            <a:pPr marL="285750" indent="-285750" eaLnBrk="1" hangingPunct="1">
              <a:buFont typeface="Arial" panose="020B0604020202020204" pitchFamily="34" charset="0"/>
              <a:buChar char="•"/>
              <a:defRPr/>
            </a:pPr>
            <a:r>
              <a:rPr lang="en-IN" sz="1600" dirty="0">
                <a:solidFill>
                  <a:srgbClr val="000000"/>
                </a:solidFill>
              </a:rPr>
              <a:t>Coal reserve</a:t>
            </a:r>
          </a:p>
          <a:p>
            <a:pPr marL="285750" indent="-285750" eaLnBrk="1" hangingPunct="1">
              <a:buFont typeface="Arial" panose="020B0604020202020204" pitchFamily="34" charset="0"/>
              <a:buChar char="•"/>
              <a:defRPr/>
            </a:pPr>
            <a:endParaRPr lang="en-IN" dirty="0">
              <a:solidFill>
                <a:srgbClr val="000000"/>
              </a:solidFill>
            </a:endParaRPr>
          </a:p>
        </p:txBody>
      </p:sp>
    </p:spTree>
    <p:extLst>
      <p:ext uri="{BB962C8B-B14F-4D97-AF65-F5344CB8AC3E}">
        <p14:creationId xmlns:p14="http://schemas.microsoft.com/office/powerpoint/2010/main" val="3547028691"/>
      </p:ext>
    </p:extLst>
  </p:cSld>
  <p:clrMapOvr>
    <a:masterClrMapping/>
  </p:clrMapOvr>
  <p:transition>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46"/>
          <p:cNvSpPr>
            <a:spLocks noChangeAspect="1"/>
          </p:cNvSpPr>
          <p:nvPr/>
        </p:nvSpPr>
        <p:spPr>
          <a:xfrm>
            <a:off x="359768" y="609600"/>
            <a:ext cx="7260232"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End usage of SYNGAS:</a:t>
            </a:r>
            <a:endParaRPr lang="en-US" sz="2800" i="1" dirty="0">
              <a:solidFill>
                <a:schemeClr val="bg1"/>
              </a:solidFill>
              <a:effectLst>
                <a:outerShdw blurRad="38100" dist="38100" dir="2700000" algn="tl">
                  <a:srgbClr val="000000">
                    <a:alpha val="43137"/>
                  </a:srgbClr>
                </a:outerShdw>
              </a:effectLst>
              <a:latin typeface="Trebuchet MS" pitchFamily="34" charset="0"/>
              <a:cs typeface="Calibri" pitchFamily="34" charset="0"/>
            </a:endParaRPr>
          </a:p>
        </p:txBody>
      </p:sp>
      <p:sp>
        <p:nvSpPr>
          <p:cNvPr id="48" name="Slide Number Placeholder 3"/>
          <p:cNvSpPr>
            <a:spLocks noGrp="1"/>
          </p:cNvSpPr>
          <p:nvPr>
            <p:ph type="sldNum" sz="quarter" idx="4294967295"/>
          </p:nvPr>
        </p:nvSpPr>
        <p:spPr>
          <a:xfrm>
            <a:off x="6553200" y="6416675"/>
            <a:ext cx="2133600" cy="365125"/>
          </a:xfrm>
          <a:prstGeom prst="rect">
            <a:avLst/>
          </a:prstGeom>
        </p:spPr>
        <p:txBody>
          <a:bodyPr/>
          <a:lstStyle/>
          <a:p>
            <a:pPr algn="r">
              <a:defRPr/>
            </a:pPr>
            <a:fld id="{63084D4D-1C67-4391-A653-60CFCB860006}" type="slidenum">
              <a:rPr lang="en-US" sz="1200">
                <a:solidFill>
                  <a:schemeClr val="tx1">
                    <a:tint val="75000"/>
                  </a:schemeClr>
                </a:solidFill>
                <a:latin typeface="Arial" charset="0"/>
                <a:cs typeface="Arial" charset="0"/>
              </a:rPr>
              <a:pPr algn="r">
                <a:defRPr/>
              </a:pPr>
              <a:t>32</a:t>
            </a:fld>
            <a:endParaRPr lang="en-US" sz="1200" dirty="0">
              <a:solidFill>
                <a:schemeClr val="tx1">
                  <a:tint val="75000"/>
                </a:schemeClr>
              </a:solidFill>
              <a:latin typeface="Arial" charset="0"/>
              <a:cs typeface="Arial" charset="0"/>
            </a:endParaRPr>
          </a:p>
        </p:txBody>
      </p:sp>
      <p:sp>
        <p:nvSpPr>
          <p:cNvPr id="49" name="TextBox 48"/>
          <p:cNvSpPr txBox="1">
            <a:spLocks noChangeArrowheads="1"/>
          </p:cNvSpPr>
          <p:nvPr/>
        </p:nvSpPr>
        <p:spPr bwMode="auto">
          <a:xfrm>
            <a:off x="2994251" y="6473825"/>
            <a:ext cx="2718935" cy="307771"/>
          </a:xfrm>
          <a:prstGeom prst="rect">
            <a:avLst/>
          </a:prstGeom>
          <a:noFill/>
          <a:ln w="9525">
            <a:noFill/>
            <a:miter lim="800000"/>
            <a:headEnd/>
            <a:tailEnd/>
          </a:ln>
        </p:spPr>
        <p:txBody>
          <a:bodyPr wrap="none" lIns="91433" tIns="45717" rIns="91433" bIns="45717">
            <a:spAutoFit/>
          </a:bodyPr>
          <a:lstStyle/>
          <a:p>
            <a:pPr algn="ctr"/>
            <a:r>
              <a:rPr lang="en-US" sz="1400" b="1" dirty="0">
                <a:solidFill>
                  <a:srgbClr val="C00000"/>
                </a:solidFill>
              </a:rPr>
              <a:t>#2 E&amp;P Company in the world</a:t>
            </a:r>
            <a:endParaRPr lang="en-IN" sz="1400" b="1" dirty="0">
              <a:solidFill>
                <a:srgbClr val="C00000"/>
              </a:solidFill>
            </a:endParaRPr>
          </a:p>
        </p:txBody>
      </p:sp>
      <p:pic>
        <p:nvPicPr>
          <p:cNvPr id="11"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371600"/>
            <a:ext cx="7200462" cy="496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40171822"/>
      </p:ext>
    </p:extLst>
  </p:cSld>
  <p:clrMapOvr>
    <a:masterClrMapping/>
  </p:clrMapOvr>
  <p:transition>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spect="1"/>
          </p:cNvSpPr>
          <p:nvPr/>
        </p:nvSpPr>
        <p:spPr>
          <a:xfrm>
            <a:off x="359768" y="609600"/>
            <a:ext cx="7260232"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solidFill>
                  <a:schemeClr val="bg1"/>
                </a:solidFill>
                <a:effectLst>
                  <a:outerShdw blurRad="38100" dist="38100" dir="2700000" algn="tl">
                    <a:srgbClr val="000000">
                      <a:alpha val="43137"/>
                    </a:srgbClr>
                  </a:outerShdw>
                </a:effectLst>
                <a:latin typeface="Trebuchet MS" pitchFamily="34" charset="0"/>
                <a:cs typeface="Calibri" pitchFamily="34" charset="0"/>
              </a:rPr>
              <a:t>Utilization of UCG SYNGAS:</a:t>
            </a:r>
            <a:endParaRPr lang="en-US" sz="2800" dirty="0">
              <a:solidFill>
                <a:schemeClr val="bg1"/>
              </a:solidFill>
              <a:effectLst>
                <a:outerShdw blurRad="38100" dist="38100" dir="2700000" algn="tl">
                  <a:srgbClr val="000000">
                    <a:alpha val="43137"/>
                  </a:srgbClr>
                </a:outerShdw>
              </a:effectLst>
              <a:latin typeface="Trebuchet MS" pitchFamily="34" charset="0"/>
              <a:cs typeface="Calibri" pitchFamily="34" charset="0"/>
            </a:endParaRPr>
          </a:p>
        </p:txBody>
      </p:sp>
      <p:sp>
        <p:nvSpPr>
          <p:cNvPr id="5" name="Slide Number Placeholder 3"/>
          <p:cNvSpPr>
            <a:spLocks noGrp="1"/>
          </p:cNvSpPr>
          <p:nvPr>
            <p:ph type="sldNum" sz="quarter" idx="4294967295"/>
          </p:nvPr>
        </p:nvSpPr>
        <p:spPr>
          <a:xfrm>
            <a:off x="6553200" y="6400800"/>
            <a:ext cx="2133600" cy="365125"/>
          </a:xfrm>
          <a:prstGeom prst="rect">
            <a:avLst/>
          </a:prstGeom>
        </p:spPr>
        <p:txBody>
          <a:bodyPr/>
          <a:lstStyle/>
          <a:p>
            <a:pPr algn="r">
              <a:defRPr/>
            </a:pPr>
            <a:fld id="{63084D4D-1C67-4391-A653-60CFCB860006}" type="slidenum">
              <a:rPr lang="en-US" sz="1200">
                <a:solidFill>
                  <a:schemeClr val="tx1">
                    <a:tint val="75000"/>
                  </a:schemeClr>
                </a:solidFill>
                <a:latin typeface="Arial" charset="0"/>
                <a:cs typeface="Arial" charset="0"/>
              </a:rPr>
              <a:pPr algn="r">
                <a:defRPr/>
              </a:pPr>
              <a:t>33</a:t>
            </a:fld>
            <a:endParaRPr lang="en-US" sz="1200" dirty="0">
              <a:solidFill>
                <a:schemeClr val="tx1">
                  <a:tint val="75000"/>
                </a:schemeClr>
              </a:solidFill>
              <a:latin typeface="Arial" charset="0"/>
              <a:cs typeface="Arial" charset="0"/>
            </a:endParaRPr>
          </a:p>
        </p:txBody>
      </p:sp>
      <p:sp>
        <p:nvSpPr>
          <p:cNvPr id="6" name="Rectangle 5"/>
          <p:cNvSpPr>
            <a:spLocks noChangeArrowheads="1"/>
          </p:cNvSpPr>
          <p:nvPr/>
        </p:nvSpPr>
        <p:spPr bwMode="auto">
          <a:xfrm>
            <a:off x="2438400" y="6473825"/>
            <a:ext cx="38100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 21 Energy Company in the World</a:t>
            </a:r>
          </a:p>
        </p:txBody>
      </p:sp>
      <p:sp>
        <p:nvSpPr>
          <p:cNvPr id="8" name="Rectangle 3"/>
          <p:cNvSpPr txBox="1">
            <a:spLocks noChangeArrowheads="1"/>
          </p:cNvSpPr>
          <p:nvPr/>
        </p:nvSpPr>
        <p:spPr>
          <a:xfrm>
            <a:off x="381000" y="1524000"/>
            <a:ext cx="8001000" cy="4419600"/>
          </a:xfrm>
          <a:prstGeom prst="rect">
            <a:avLst/>
          </a:prstGeom>
        </p:spPr>
        <p:txBody>
          <a:bodyPr>
            <a:no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1" fontAlgn="auto" hangingPunct="1">
              <a:spcAft>
                <a:spcPts val="0"/>
              </a:spcAft>
              <a:defRPr/>
            </a:pPr>
            <a:r>
              <a:rPr lang="en-US" sz="2200" dirty="0" smtClean="0">
                <a:solidFill>
                  <a:srgbClr val="002060"/>
                </a:solidFill>
              </a:rPr>
              <a:t>Primary product with air as oxidant: low BTU gas, best suited for onsite or near site use as a fuel for boilers, heaters, power generators, and kilns. (80-150 </a:t>
            </a:r>
            <a:r>
              <a:rPr lang="en-US" sz="2200" dirty="0" err="1" smtClean="0">
                <a:solidFill>
                  <a:srgbClr val="002060"/>
                </a:solidFill>
              </a:rPr>
              <a:t>btu</a:t>
            </a:r>
            <a:r>
              <a:rPr lang="en-US" sz="2200" dirty="0" smtClean="0">
                <a:solidFill>
                  <a:srgbClr val="002060"/>
                </a:solidFill>
              </a:rPr>
              <a:t>/</a:t>
            </a:r>
            <a:r>
              <a:rPr lang="en-US" sz="2200" dirty="0" err="1" smtClean="0">
                <a:solidFill>
                  <a:srgbClr val="002060"/>
                </a:solidFill>
              </a:rPr>
              <a:t>scf</a:t>
            </a:r>
            <a:r>
              <a:rPr lang="en-US" sz="2200" dirty="0" smtClean="0">
                <a:solidFill>
                  <a:srgbClr val="002060"/>
                </a:solidFill>
              </a:rPr>
              <a:t> )</a:t>
            </a:r>
          </a:p>
          <a:p>
            <a:pPr marL="0" indent="0" algn="just" eaLnBrk="1" fontAlgn="auto" hangingPunct="1">
              <a:spcAft>
                <a:spcPts val="0"/>
              </a:spcAft>
              <a:buNone/>
              <a:defRPr/>
            </a:pPr>
            <a:endParaRPr lang="en-US" sz="2200" dirty="0" smtClean="0">
              <a:solidFill>
                <a:srgbClr val="002060"/>
              </a:solidFill>
            </a:endParaRPr>
          </a:p>
          <a:p>
            <a:pPr algn="just" eaLnBrk="1" fontAlgn="auto" hangingPunct="1">
              <a:spcAft>
                <a:spcPts val="0"/>
              </a:spcAft>
              <a:defRPr/>
            </a:pPr>
            <a:r>
              <a:rPr lang="en-US" sz="2200" dirty="0" smtClean="0">
                <a:solidFill>
                  <a:srgbClr val="002060"/>
                </a:solidFill>
              </a:rPr>
              <a:t>As low heating value fuel, contains a sizable quantity of inert N2, and hence not cost effective for pipe transportation beyond 1 mile. For onsite use, it is a good source of heat. </a:t>
            </a:r>
            <a:endParaRPr lang="en-US" sz="2200" dirty="0">
              <a:solidFill>
                <a:srgbClr val="002060"/>
              </a:solidFill>
            </a:endParaRPr>
          </a:p>
          <a:p>
            <a:pPr marL="0" indent="0" algn="just" eaLnBrk="1" fontAlgn="auto" hangingPunct="1">
              <a:spcAft>
                <a:spcPts val="0"/>
              </a:spcAft>
              <a:buNone/>
              <a:defRPr/>
            </a:pPr>
            <a:endParaRPr lang="en-US" sz="2200" dirty="0" smtClean="0">
              <a:solidFill>
                <a:srgbClr val="002060"/>
              </a:solidFill>
            </a:endParaRPr>
          </a:p>
          <a:p>
            <a:pPr algn="just" eaLnBrk="1" fontAlgn="auto" hangingPunct="1">
              <a:spcAft>
                <a:spcPts val="0"/>
              </a:spcAft>
              <a:defRPr/>
            </a:pPr>
            <a:r>
              <a:rPr lang="en-US" sz="2200" dirty="0" smtClean="0">
                <a:solidFill>
                  <a:srgbClr val="002060"/>
                </a:solidFill>
              </a:rPr>
              <a:t>Oxygen/ steam : Medium heating value   (200-300 </a:t>
            </a:r>
            <a:r>
              <a:rPr lang="en-US" sz="2200" dirty="0" err="1" smtClean="0">
                <a:solidFill>
                  <a:srgbClr val="002060"/>
                </a:solidFill>
              </a:rPr>
              <a:t>btu</a:t>
            </a:r>
            <a:r>
              <a:rPr lang="en-US" sz="2200" dirty="0" smtClean="0">
                <a:solidFill>
                  <a:srgbClr val="002060"/>
                </a:solidFill>
              </a:rPr>
              <a:t>/</a:t>
            </a:r>
            <a:r>
              <a:rPr lang="en-US" sz="2200" dirty="0" err="1" smtClean="0">
                <a:solidFill>
                  <a:srgbClr val="002060"/>
                </a:solidFill>
              </a:rPr>
              <a:t>scf</a:t>
            </a:r>
            <a:r>
              <a:rPr lang="en-US" sz="2200" dirty="0" smtClean="0">
                <a:solidFill>
                  <a:srgbClr val="002060"/>
                </a:solidFill>
              </a:rPr>
              <a:t>)- Absence of N2, gas suitable for upgrade thru chemical processing to SNG and/or to several synthesis gas compositions:</a:t>
            </a:r>
          </a:p>
          <a:p>
            <a:pPr algn="just" eaLnBrk="1" fontAlgn="auto" hangingPunct="1">
              <a:spcAft>
                <a:spcPts val="0"/>
              </a:spcAft>
              <a:defRPr/>
            </a:pPr>
            <a:endParaRPr lang="en-US" sz="2200" dirty="0" smtClean="0">
              <a:solidFill>
                <a:schemeClr val="accent2"/>
              </a:solidFill>
            </a:endParaRPr>
          </a:p>
        </p:txBody>
      </p:sp>
    </p:spTree>
    <p:extLst>
      <p:ext uri="{BB962C8B-B14F-4D97-AF65-F5344CB8AC3E}">
        <p14:creationId xmlns:p14="http://schemas.microsoft.com/office/powerpoint/2010/main" val="987309829"/>
      </p:ext>
    </p:extLst>
  </p:cSld>
  <p:clrMapOvr>
    <a:masterClrMapping/>
  </p:clrMapOvr>
  <p:transition>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34</a:t>
            </a:fld>
            <a:endParaRPr lang="en-US"/>
          </a:p>
        </p:txBody>
      </p:sp>
      <p:sp>
        <p:nvSpPr>
          <p:cNvPr id="5"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
        <p:nvSpPr>
          <p:cNvPr id="8" name="Title 6"/>
          <p:cNvSpPr txBox="1">
            <a:spLocks noChangeAspect="1"/>
          </p:cNvSpPr>
          <p:nvPr/>
        </p:nvSpPr>
        <p:spPr bwMode="auto">
          <a:xfrm>
            <a:off x="532054" y="394157"/>
            <a:ext cx="7164146" cy="954107"/>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Up-gradation of </a:t>
            </a:r>
            <a:r>
              <a:rPr lang="en-IN" sz="2800" dirty="0" err="1" smtClean="0">
                <a:solidFill>
                  <a:schemeClr val="bg1"/>
                </a:solidFill>
                <a:effectLst>
                  <a:outerShdw blurRad="38100" dist="38100" dir="2700000" algn="tl">
                    <a:srgbClr val="000000">
                      <a:alpha val="43137"/>
                    </a:srgbClr>
                  </a:outerShdw>
                </a:effectLst>
                <a:latin typeface="Trebuchet MS" pitchFamily="34" charset="0"/>
              </a:rPr>
              <a:t>Ucg</a:t>
            </a:r>
            <a:r>
              <a:rPr lang="en-IN" sz="2800" dirty="0" smtClean="0">
                <a:solidFill>
                  <a:schemeClr val="bg1"/>
                </a:solidFill>
                <a:effectLst>
                  <a:outerShdw blurRad="38100" dist="38100" dir="2700000" algn="tl">
                    <a:srgbClr val="000000">
                      <a:alpha val="43137"/>
                    </a:srgbClr>
                  </a:outerShdw>
                </a:effectLst>
                <a:latin typeface="Trebuchet MS" pitchFamily="34" charset="0"/>
              </a:rPr>
              <a:t> syngas for different end usages:</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9" name="Picture 6"/>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168400" y="1905000"/>
            <a:ext cx="6807200" cy="3794125"/>
          </a:xfrm>
        </p:spPr>
      </p:pic>
      <p:sp>
        <p:nvSpPr>
          <p:cNvPr id="2" name="Rectangle 1"/>
          <p:cNvSpPr/>
          <p:nvPr/>
        </p:nvSpPr>
        <p:spPr>
          <a:xfrm>
            <a:off x="2286000" y="2362200"/>
            <a:ext cx="1371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3033904"/>
      </p:ext>
    </p:extLst>
  </p:cSld>
  <p:clrMapOvr>
    <a:masterClrMapping/>
  </p:clrMapOvr>
  <p:transition>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0531" name="Object 3"/>
          <p:cNvGraphicFramePr>
            <a:graphicFrameLocks noGrp="1" noChangeAspect="1"/>
          </p:cNvGraphicFramePr>
          <p:nvPr>
            <p:ph idx="1"/>
          </p:nvPr>
        </p:nvGraphicFramePr>
        <p:xfrm>
          <a:off x="1676400" y="1676400"/>
          <a:ext cx="5867400" cy="4400550"/>
        </p:xfrm>
        <a:graphic>
          <a:graphicData uri="http://schemas.openxmlformats.org/presentationml/2006/ole">
            <mc:AlternateContent xmlns:mc="http://schemas.openxmlformats.org/markup-compatibility/2006">
              <mc:Choice xmlns:v="urn:schemas-microsoft-com:vml" Requires="v">
                <p:oleObj spid="_x0000_s13381" name="Presentation" r:id="rId3" imgW="4571929" imgH="3429027" progId="PowerPoint.Show.8">
                  <p:embed/>
                </p:oleObj>
              </mc:Choice>
              <mc:Fallback>
                <p:oleObj name="Presentation" r:id="rId3" imgW="4571929" imgH="3429027" progId="PowerPoint.Show.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1676400"/>
                        <a:ext cx="5867400" cy="440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0534" name="Text Box 6"/>
          <p:cNvSpPr txBox="1">
            <a:spLocks noChangeArrowheads="1"/>
          </p:cNvSpPr>
          <p:nvPr/>
        </p:nvSpPr>
        <p:spPr bwMode="auto">
          <a:xfrm>
            <a:off x="1905000" y="381000"/>
            <a:ext cx="5562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5" name="Slide Number Placeholder 3"/>
          <p:cNvSpPr>
            <a:spLocks noGrp="1"/>
          </p:cNvSpPr>
          <p:nvPr>
            <p:ph type="sldNum" sz="quarter" idx="12"/>
          </p:nvPr>
        </p:nvSpPr>
        <p:spPr>
          <a:xfrm>
            <a:off x="6553200" y="6400800"/>
            <a:ext cx="2133600" cy="365125"/>
          </a:xfrm>
        </p:spPr>
        <p:txBody>
          <a:bodyPr/>
          <a:lstStyle/>
          <a:p>
            <a:pPr>
              <a:defRPr/>
            </a:pPr>
            <a:fld id="{63084D4D-1C67-4391-A653-60CFCB860006}" type="slidenum">
              <a:rPr lang="en-US" smtClean="0"/>
              <a:pPr>
                <a:defRPr/>
              </a:pPr>
              <a:t>35</a:t>
            </a:fld>
            <a:endParaRPr lang="en-US" dirty="0"/>
          </a:p>
        </p:txBody>
      </p:sp>
      <p:sp>
        <p:nvSpPr>
          <p:cNvPr id="6"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General Engineering design for Pilot :</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3967472192"/>
      </p:ext>
    </p:extLst>
  </p:cSld>
  <p:clrMapOvr>
    <a:masterClrMapping/>
  </p:clrMapOvr>
  <p:transition>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084D4D-1C67-4391-A653-60CFCB860006}" type="slidenum">
              <a:rPr lang="en-US" smtClean="0"/>
              <a:pPr>
                <a:defRPr/>
              </a:pPr>
              <a:t>36</a:t>
            </a:fld>
            <a:endParaRPr lang="en-US"/>
          </a:p>
        </p:txBody>
      </p:sp>
      <p:sp>
        <p:nvSpPr>
          <p:cNvPr id="6"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7"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Basic Processing of SYNGAS:</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576" y="1771650"/>
            <a:ext cx="7627024" cy="424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8454959"/>
      </p:ext>
    </p:extLst>
  </p:cSld>
  <p:clrMapOvr>
    <a:masterClrMapping/>
  </p:clrMapOvr>
  <p:transition>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676400"/>
            <a:ext cx="7098632"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37</a:t>
            </a:fld>
            <a:endParaRPr lang="en-US" dirty="0"/>
          </a:p>
        </p:txBody>
      </p:sp>
      <p:sp>
        <p:nvSpPr>
          <p:cNvPr id="7"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UCG – IGCC Power Plant:</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3038765248"/>
      </p:ext>
    </p:extLst>
  </p:cSld>
  <p:clrMapOvr>
    <a:masterClrMapping/>
  </p:clrMapOvr>
  <p:transition>
    <p:wip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38</a:t>
            </a:fld>
            <a:endParaRPr lang="en-US" dirty="0"/>
          </a:p>
        </p:txBody>
      </p:sp>
      <p:grpSp>
        <p:nvGrpSpPr>
          <p:cNvPr id="2" name="Group 1"/>
          <p:cNvGrpSpPr/>
          <p:nvPr/>
        </p:nvGrpSpPr>
        <p:grpSpPr>
          <a:xfrm>
            <a:off x="838199" y="1524000"/>
            <a:ext cx="7267575" cy="4572000"/>
            <a:chOff x="1033548" y="1544320"/>
            <a:chExt cx="5715000" cy="3962400"/>
          </a:xfrm>
        </p:grpSpPr>
        <p:pic>
          <p:nvPicPr>
            <p:cNvPr id="6144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548" y="1544320"/>
              <a:ext cx="571500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1033549" y="5278120"/>
              <a:ext cx="25908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Title 6"/>
          <p:cNvSpPr txBox="1">
            <a:spLocks noChangeAspect="1"/>
          </p:cNvSpPr>
          <p:nvPr/>
        </p:nvSpPr>
        <p:spPr bwMode="auto">
          <a:xfrm>
            <a:off x="532054" y="609599"/>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Ammonia</a:t>
            </a:r>
            <a:r>
              <a:rPr lang="en-US" sz="2800" b="1" dirty="0" smtClean="0">
                <a:solidFill>
                  <a:srgbClr val="996600"/>
                </a:solidFill>
              </a:rPr>
              <a:t> </a:t>
            </a:r>
            <a:r>
              <a:rPr lang="en-US" sz="2800" dirty="0" smtClean="0">
                <a:solidFill>
                  <a:schemeClr val="bg1"/>
                </a:solidFill>
                <a:effectLst>
                  <a:outerShdw blurRad="38100" dist="38100" dir="2700000" algn="tl">
                    <a:srgbClr val="000000">
                      <a:alpha val="43137"/>
                    </a:srgbClr>
                  </a:outerShdw>
                </a:effectLst>
                <a:latin typeface="Trebuchet MS" pitchFamily="34" charset="0"/>
              </a:rPr>
              <a:t>Production</a:t>
            </a:r>
            <a:r>
              <a:rPr lang="en-IN" sz="2800" dirty="0" smtClean="0">
                <a:solidFill>
                  <a:schemeClr val="bg1"/>
                </a:solidFill>
                <a:effectLst>
                  <a:outerShdw blurRad="38100" dist="38100" dir="2700000" algn="tl">
                    <a:srgbClr val="000000">
                      <a:alpha val="43137"/>
                    </a:srgbClr>
                  </a:outerShdw>
                </a:effectLst>
                <a:latin typeface="Trebuchet MS" pitchFamily="34" charset="0"/>
              </a:rPr>
              <a:t>:</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4116353250"/>
      </p:ext>
    </p:extLst>
  </p:cSld>
  <p:clrMapOvr>
    <a:masterClrMapping/>
  </p:clrMapOvr>
  <p:transition>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4781" y="1590674"/>
            <a:ext cx="6600404" cy="427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39</a:t>
            </a:fld>
            <a:endParaRPr lang="en-US" dirty="0"/>
          </a:p>
        </p:txBody>
      </p:sp>
      <p:sp>
        <p:nvSpPr>
          <p:cNvPr id="7" name="Title 6"/>
          <p:cNvSpPr txBox="1">
            <a:spLocks noChangeAspect="1"/>
          </p:cNvSpPr>
          <p:nvPr/>
        </p:nvSpPr>
        <p:spPr bwMode="auto">
          <a:xfrm>
            <a:off x="532054" y="609599"/>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Fischer Tropsch Process</a:t>
            </a:r>
            <a:r>
              <a:rPr lang="en-IN" sz="2800" dirty="0" smtClean="0">
                <a:solidFill>
                  <a:schemeClr val="bg1"/>
                </a:solidFill>
                <a:effectLst>
                  <a:outerShdw blurRad="38100" dist="38100" dir="2700000" algn="tl">
                    <a:srgbClr val="000000">
                      <a:alpha val="43137"/>
                    </a:srgbClr>
                  </a:outerShdw>
                </a:effectLst>
                <a:latin typeface="Trebuchet MS" pitchFamily="34" charset="0"/>
              </a:rPr>
              <a:t>:</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495757391"/>
      </p:ext>
    </p:extLst>
  </p:cSld>
  <p:clrMapOvr>
    <a:masterClrMapping/>
  </p:clrMapOvr>
  <p:transition>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084D4D-1C67-4391-A653-60CFCB860006}" type="slidenum">
              <a:rPr lang="en-US" smtClean="0"/>
              <a:pPr>
                <a:defRPr/>
              </a:pPr>
              <a:t>4</a:t>
            </a:fld>
            <a:endParaRPr lang="en-US"/>
          </a:p>
        </p:txBody>
      </p:sp>
      <p:sp>
        <p:nvSpPr>
          <p:cNvPr id="5"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
        <p:nvSpPr>
          <p:cNvPr id="6" name="Title 6"/>
          <p:cNvSpPr txBox="1">
            <a:spLocks noChangeAspect="1"/>
          </p:cNvSpPr>
          <p:nvPr/>
        </p:nvSpPr>
        <p:spPr bwMode="auto">
          <a:xfrm>
            <a:off x="532054" y="682331"/>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a:solidFill>
                  <a:schemeClr val="bg1"/>
                </a:solidFill>
                <a:effectLst>
                  <a:outerShdw blurRad="38100" dist="38100" dir="2700000" algn="tl">
                    <a:srgbClr val="000000">
                      <a:alpha val="43137"/>
                    </a:srgbClr>
                  </a:outerShdw>
                </a:effectLst>
                <a:latin typeface="Trebuchet MS" pitchFamily="34" charset="0"/>
              </a:rPr>
              <a:t>What is Underground Coal Gasification</a:t>
            </a:r>
            <a:r>
              <a:rPr lang="en-US" sz="2800" dirty="0" smtClean="0">
                <a:solidFill>
                  <a:schemeClr val="bg1"/>
                </a:solidFill>
                <a:effectLst>
                  <a:outerShdw blurRad="38100" dist="38100" dir="2700000" algn="tl">
                    <a:srgbClr val="000000">
                      <a:alpha val="43137"/>
                    </a:srgbClr>
                  </a:outerShdw>
                </a:effectLst>
                <a:latin typeface="Trebuchet MS" pitchFamily="34" charset="0"/>
              </a:rPr>
              <a:t>?</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8" name="Rectangle 3"/>
          <p:cNvSpPr txBox="1">
            <a:spLocks noChangeArrowheads="1"/>
          </p:cNvSpPr>
          <p:nvPr/>
        </p:nvSpPr>
        <p:spPr bwMode="auto">
          <a:xfrm>
            <a:off x="479425" y="1447800"/>
            <a:ext cx="4321175"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6350" indent="-6350" algn="just" eaLnBrk="1" fontAlgn="auto" hangingPunct="1">
              <a:lnSpc>
                <a:spcPct val="90000"/>
              </a:lnSpc>
              <a:spcAft>
                <a:spcPts val="0"/>
              </a:spcAft>
              <a:buFontTx/>
              <a:buNone/>
              <a:tabLst>
                <a:tab pos="0" algn="l"/>
                <a:tab pos="85725" algn="l"/>
              </a:tabLst>
              <a:defRPr/>
            </a:pPr>
            <a:r>
              <a:rPr lang="en-GB" sz="2000" b="1" dirty="0" smtClean="0">
                <a:solidFill>
                  <a:srgbClr val="FFFF00"/>
                </a:solidFill>
              </a:rPr>
              <a:t>	</a:t>
            </a:r>
            <a:r>
              <a:rPr lang="en-GB" sz="2000" b="1" dirty="0" smtClean="0">
                <a:solidFill>
                  <a:srgbClr val="002060"/>
                </a:solidFill>
              </a:rPr>
              <a:t>Underground coal gasification (UCG) converts coal / lignite    in-situ into a gaseous product, commonly known as synthesis gas or syngas.</a:t>
            </a:r>
          </a:p>
          <a:p>
            <a:pPr marL="274320" indent="-274320" eaLnBrk="1" fontAlgn="auto" hangingPunct="1">
              <a:lnSpc>
                <a:spcPct val="90000"/>
              </a:lnSpc>
              <a:spcAft>
                <a:spcPts val="0"/>
              </a:spcAft>
              <a:buFontTx/>
              <a:buNone/>
              <a:defRPr/>
            </a:pPr>
            <a:endParaRPr lang="en-GB" sz="2000" b="1" dirty="0" smtClean="0">
              <a:solidFill>
                <a:schemeClr val="accent2"/>
              </a:solidFill>
            </a:endParaRPr>
          </a:p>
          <a:p>
            <a:pPr marL="274320" indent="-274320" eaLnBrk="1" fontAlgn="auto" hangingPunct="1">
              <a:lnSpc>
                <a:spcPct val="90000"/>
              </a:lnSpc>
              <a:spcAft>
                <a:spcPts val="0"/>
              </a:spcAft>
              <a:buFontTx/>
              <a:buNone/>
              <a:defRPr/>
            </a:pPr>
            <a:r>
              <a:rPr lang="en-GB" sz="2000" dirty="0" smtClean="0">
                <a:solidFill>
                  <a:srgbClr val="CC9900"/>
                </a:solidFill>
                <a:latin typeface="Arial Black" pitchFamily="34" charset="0"/>
              </a:rPr>
              <a:t>UCG Process</a:t>
            </a:r>
            <a:r>
              <a:rPr lang="en-GB" sz="2000" dirty="0">
                <a:solidFill>
                  <a:srgbClr val="CC9900"/>
                </a:solidFill>
                <a:latin typeface="Arial Black" pitchFamily="34" charset="0"/>
              </a:rPr>
              <a:t>:</a:t>
            </a:r>
          </a:p>
          <a:p>
            <a:pPr marL="531813" lvl="1" indent="-258763" algn="just" eaLnBrk="1" fontAlgn="auto" hangingPunct="1">
              <a:lnSpc>
                <a:spcPct val="90000"/>
              </a:lnSpc>
              <a:spcAft>
                <a:spcPts val="0"/>
              </a:spcAft>
              <a:buFont typeface="Wingdings 2"/>
              <a:buChar char=""/>
              <a:defRPr/>
            </a:pPr>
            <a:endParaRPr lang="en-GB" sz="1800" dirty="0" smtClean="0"/>
          </a:p>
          <a:p>
            <a:pPr marL="531813" lvl="1" indent="-258763" algn="just" eaLnBrk="1" fontAlgn="auto" hangingPunct="1">
              <a:lnSpc>
                <a:spcPct val="90000"/>
              </a:lnSpc>
              <a:spcAft>
                <a:spcPts val="0"/>
              </a:spcAft>
              <a:buFont typeface="Wingdings 2"/>
              <a:buChar char=""/>
              <a:defRPr/>
            </a:pPr>
            <a:r>
              <a:rPr lang="en-GB" sz="1800" dirty="0" smtClean="0"/>
              <a:t>Drilling of adjacent bore holes in the coal seam.</a:t>
            </a:r>
          </a:p>
          <a:p>
            <a:pPr marL="531813" lvl="1" indent="-258763" algn="just" eaLnBrk="1" fontAlgn="auto" hangingPunct="1">
              <a:lnSpc>
                <a:spcPct val="90000"/>
              </a:lnSpc>
              <a:spcAft>
                <a:spcPts val="0"/>
              </a:spcAft>
              <a:buFont typeface="Wingdings 2"/>
              <a:buChar char=""/>
              <a:defRPr/>
            </a:pPr>
            <a:r>
              <a:rPr lang="en-GB" sz="1800" dirty="0" smtClean="0"/>
              <a:t>Down hole ignition of the coal seam.</a:t>
            </a:r>
          </a:p>
          <a:p>
            <a:pPr marL="531813" lvl="1" indent="-258763" algn="just" eaLnBrk="1" fontAlgn="auto" hangingPunct="1">
              <a:lnSpc>
                <a:spcPct val="90000"/>
              </a:lnSpc>
              <a:spcAft>
                <a:spcPts val="0"/>
              </a:spcAft>
              <a:buFont typeface="Wingdings 2"/>
              <a:buChar char=""/>
              <a:defRPr/>
            </a:pPr>
            <a:r>
              <a:rPr lang="en-GB" sz="1800" dirty="0" smtClean="0"/>
              <a:t>Injection of a pressurised oxidant such as air/oxygen  and steam.</a:t>
            </a:r>
          </a:p>
          <a:p>
            <a:pPr marL="531813" lvl="1" indent="-258763" algn="just" eaLnBrk="1" fontAlgn="auto" hangingPunct="1">
              <a:lnSpc>
                <a:spcPct val="90000"/>
              </a:lnSpc>
              <a:spcAft>
                <a:spcPts val="0"/>
              </a:spcAft>
              <a:buFont typeface="Wingdings 2"/>
              <a:buChar char=""/>
              <a:defRPr/>
            </a:pPr>
            <a:r>
              <a:rPr lang="en-GB" sz="1800" dirty="0" smtClean="0"/>
              <a:t>Removal of product gas to surface.</a:t>
            </a:r>
            <a:endParaRPr lang="en-GB" sz="1600" dirty="0" smtClean="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4575" y="1755685"/>
            <a:ext cx="4123740" cy="41947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9208318"/>
      </p:ext>
    </p:extLst>
  </p:cSld>
  <p:clrMapOvr>
    <a:masterClrMapping/>
  </p:clrMapOvr>
  <p:transition>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600200"/>
            <a:ext cx="7391400" cy="4525963"/>
          </a:xfrm>
        </p:spPr>
        <p:txBody>
          <a:bodyPr/>
          <a:lstStyle/>
          <a:p>
            <a:r>
              <a:rPr lang="en-US" sz="2000" dirty="0" smtClean="0">
                <a:solidFill>
                  <a:srgbClr val="0000FF"/>
                </a:solidFill>
              </a:rPr>
              <a:t>Various companies ONGC, CIL, GIPCL, GMDC, NLC are associated with UCG.</a:t>
            </a:r>
          </a:p>
          <a:p>
            <a:r>
              <a:rPr lang="en-US" sz="2000" dirty="0" smtClean="0">
                <a:solidFill>
                  <a:srgbClr val="0000FF"/>
                </a:solidFill>
              </a:rPr>
              <a:t>5 Sites </a:t>
            </a:r>
            <a:r>
              <a:rPr lang="en-US" sz="2000" dirty="0">
                <a:solidFill>
                  <a:srgbClr val="0000FF"/>
                </a:solidFill>
              </a:rPr>
              <a:t>(</a:t>
            </a:r>
            <a:r>
              <a:rPr lang="en-US" sz="2000" dirty="0" smtClean="0">
                <a:solidFill>
                  <a:srgbClr val="0000FF"/>
                </a:solidFill>
              </a:rPr>
              <a:t>lignite) identified suitable for UCG by ONGC.</a:t>
            </a:r>
          </a:p>
          <a:p>
            <a:r>
              <a:rPr lang="en-US" sz="2000" dirty="0" err="1" smtClean="0">
                <a:solidFill>
                  <a:srgbClr val="0000FF"/>
                </a:solidFill>
              </a:rPr>
              <a:t>Vastan</a:t>
            </a:r>
            <a:r>
              <a:rPr lang="en-US" sz="2000" dirty="0" smtClean="0">
                <a:solidFill>
                  <a:srgbClr val="0000FF"/>
                </a:solidFill>
              </a:rPr>
              <a:t> (Gujarat ) lignite block prioritize for UCG pilot.</a:t>
            </a:r>
          </a:p>
          <a:p>
            <a:r>
              <a:rPr lang="en-US" sz="2000" dirty="0" smtClean="0">
                <a:solidFill>
                  <a:srgbClr val="0000FF"/>
                </a:solidFill>
              </a:rPr>
              <a:t>Detailed Engineering design for pilot is in hand </a:t>
            </a:r>
          </a:p>
          <a:p>
            <a:r>
              <a:rPr lang="en-US" sz="2000" dirty="0" smtClean="0">
                <a:solidFill>
                  <a:srgbClr val="0000FF"/>
                </a:solidFill>
              </a:rPr>
              <a:t>Block has been awarded by </a:t>
            </a:r>
            <a:r>
              <a:rPr lang="en-US" sz="2000" dirty="0" err="1" smtClean="0">
                <a:solidFill>
                  <a:srgbClr val="0000FF"/>
                </a:solidFill>
              </a:rPr>
              <a:t>MoC</a:t>
            </a:r>
            <a:r>
              <a:rPr lang="en-US" sz="2000" dirty="0" smtClean="0">
                <a:solidFill>
                  <a:srgbClr val="0000FF"/>
                </a:solidFill>
              </a:rPr>
              <a:t> to GIPCL.</a:t>
            </a:r>
          </a:p>
          <a:p>
            <a:r>
              <a:rPr lang="en-US" sz="2000" dirty="0" smtClean="0">
                <a:solidFill>
                  <a:srgbClr val="0000FF"/>
                </a:solidFill>
              </a:rPr>
              <a:t>ONGC and GIPCL are in process for field trial.</a:t>
            </a:r>
            <a:endParaRPr lang="en-US" sz="2000" dirty="0">
              <a:solidFill>
                <a:srgbClr val="0000FF"/>
              </a:solidFill>
            </a:endParaRPr>
          </a:p>
        </p:txBody>
      </p:sp>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40</a:t>
            </a:fld>
            <a:endParaRPr lang="en-US"/>
          </a:p>
        </p:txBody>
      </p:sp>
      <p:sp>
        <p:nvSpPr>
          <p:cNvPr id="5" name="Title 6"/>
          <p:cNvSpPr txBox="1">
            <a:spLocks noChangeAspect="1"/>
          </p:cNvSpPr>
          <p:nvPr/>
        </p:nvSpPr>
        <p:spPr bwMode="auto">
          <a:xfrm>
            <a:off x="532054" y="609599"/>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Indian </a:t>
            </a:r>
            <a:r>
              <a:rPr lang="en-US" sz="2800" dirty="0">
                <a:solidFill>
                  <a:schemeClr val="bg1"/>
                </a:solidFill>
                <a:effectLst>
                  <a:outerShdw blurRad="38100" dist="38100" dir="2700000" algn="tl">
                    <a:srgbClr val="000000">
                      <a:alpha val="43137"/>
                    </a:srgbClr>
                  </a:outerShdw>
                </a:effectLst>
                <a:latin typeface="Trebuchet MS" pitchFamily="34" charset="0"/>
              </a:rPr>
              <a:t>efforts</a:t>
            </a:r>
            <a:r>
              <a:rPr lang="en-IN" sz="2800" dirty="0">
                <a:solidFill>
                  <a:schemeClr val="bg1"/>
                </a:solidFill>
                <a:effectLst>
                  <a:outerShdw blurRad="38100" dist="38100" dir="2700000" algn="tl">
                    <a:srgbClr val="000000">
                      <a:alpha val="43137"/>
                    </a:srgbClr>
                  </a:outerShdw>
                </a:effectLst>
                <a:latin typeface="Trebuchet MS" pitchFamily="34" charset="0"/>
              </a:rPr>
              <a:t>:</a:t>
            </a:r>
          </a:p>
        </p:txBody>
      </p:sp>
    </p:spTree>
    <p:extLst>
      <p:ext uri="{BB962C8B-B14F-4D97-AF65-F5344CB8AC3E}">
        <p14:creationId xmlns:p14="http://schemas.microsoft.com/office/powerpoint/2010/main" val="162054248"/>
      </p:ext>
    </p:extLst>
  </p:cSld>
  <p:clrMapOvr>
    <a:masterClrMapping/>
  </p:clrMapOvr>
  <p:transition>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41</a:t>
            </a:fld>
            <a:endParaRPr lang="en-US"/>
          </a:p>
        </p:txBody>
      </p:sp>
      <p:sp>
        <p:nvSpPr>
          <p:cNvPr id="5" name="Title 6"/>
          <p:cNvSpPr txBox="1">
            <a:spLocks noChangeAspect="1"/>
          </p:cNvSpPr>
          <p:nvPr/>
        </p:nvSpPr>
        <p:spPr bwMode="auto">
          <a:xfrm>
            <a:off x="990600" y="2453045"/>
            <a:ext cx="7164146" cy="646331"/>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defRPr/>
            </a:pPr>
            <a:r>
              <a:rPr lang="en-US" sz="3600" dirty="0" smtClean="0">
                <a:solidFill>
                  <a:schemeClr val="bg1"/>
                </a:solidFill>
                <a:effectLst>
                  <a:outerShdw blurRad="38100" dist="38100" dir="2700000" algn="tl">
                    <a:srgbClr val="000000">
                      <a:alpha val="43137"/>
                    </a:srgbClr>
                  </a:outerShdw>
                </a:effectLst>
                <a:latin typeface="Trebuchet MS" pitchFamily="34" charset="0"/>
              </a:rPr>
              <a:t>Case Histories:</a:t>
            </a:r>
            <a:endParaRPr lang="en-IN" sz="36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2708367076"/>
      </p:ext>
    </p:extLst>
  </p:cSld>
  <p:clrMapOvr>
    <a:masterClrMapping/>
  </p:clrMapOvr>
  <p:transition>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63084D4D-1C67-4391-A653-60CFCB860006}" type="slidenum">
              <a:rPr lang="en-US" smtClean="0"/>
              <a:pPr>
                <a:defRPr/>
              </a:pPr>
              <a:t>42</a:t>
            </a:fld>
            <a:endParaRPr lang="en-US"/>
          </a:p>
        </p:txBody>
      </p:sp>
      <p:sp>
        <p:nvSpPr>
          <p:cNvPr id="6"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7"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UCG – International Scenario 2010:</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9" name="Picture 2" descr="27"/>
          <p:cNvPicPr>
            <a:picLocks noChangeAspect="1" noChangeArrowheads="1"/>
          </p:cNvPicPr>
          <p:nvPr/>
        </p:nvPicPr>
        <p:blipFill>
          <a:blip r:embed="rId2">
            <a:extLst>
              <a:ext uri="{28A0092B-C50C-407E-A947-70E740481C1C}">
                <a14:useLocalDpi xmlns:a14="http://schemas.microsoft.com/office/drawing/2010/main" val="0"/>
              </a:ext>
            </a:extLst>
          </a:blip>
          <a:srcRect b="10770"/>
          <a:stretch>
            <a:fillRect/>
          </a:stretch>
        </p:blipFill>
        <p:spPr bwMode="auto">
          <a:xfrm>
            <a:off x="914400" y="1440148"/>
            <a:ext cx="7239000" cy="4919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37279498"/>
      </p:ext>
    </p:extLst>
  </p:cSld>
  <p:clrMapOvr>
    <a:masterClrMapping/>
  </p:clrMapOvr>
  <p:transition>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43</a:t>
            </a:fld>
            <a:endParaRPr lang="en-US"/>
          </a:p>
        </p:txBody>
      </p:sp>
      <p:sp>
        <p:nvSpPr>
          <p:cNvPr id="5"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
        <p:nvSpPr>
          <p:cNvPr id="8"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IN" sz="2800" dirty="0" smtClean="0">
                <a:solidFill>
                  <a:schemeClr val="bg1"/>
                </a:solidFill>
                <a:effectLst>
                  <a:outerShdw blurRad="38100" dist="38100" dir="2700000" algn="tl">
                    <a:srgbClr val="000000">
                      <a:alpha val="43137"/>
                    </a:srgbClr>
                  </a:outerShdw>
                </a:effectLst>
                <a:latin typeface="Trebuchet MS" pitchFamily="34" charset="0"/>
              </a:rPr>
              <a:t>UCG – Worldwide Sites:</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18" name="Picture 2" descr="untitl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95400"/>
            <a:ext cx="6934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 name="AutoShape 4"/>
          <p:cNvSpPr>
            <a:spLocks noChangeArrowheads="1"/>
          </p:cNvSpPr>
          <p:nvPr/>
        </p:nvSpPr>
        <p:spPr bwMode="auto">
          <a:xfrm>
            <a:off x="5410200" y="27432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0" name="AutoShape 5"/>
          <p:cNvSpPr>
            <a:spLocks noChangeArrowheads="1"/>
          </p:cNvSpPr>
          <p:nvPr/>
        </p:nvSpPr>
        <p:spPr bwMode="auto">
          <a:xfrm>
            <a:off x="5334000" y="29718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1" name="AutoShape 6"/>
          <p:cNvSpPr>
            <a:spLocks noChangeArrowheads="1"/>
          </p:cNvSpPr>
          <p:nvPr/>
        </p:nvSpPr>
        <p:spPr bwMode="auto">
          <a:xfrm>
            <a:off x="6248400" y="25908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2" name="AutoShape 7"/>
          <p:cNvSpPr>
            <a:spLocks noChangeArrowheads="1"/>
          </p:cNvSpPr>
          <p:nvPr/>
        </p:nvSpPr>
        <p:spPr bwMode="auto">
          <a:xfrm>
            <a:off x="6324600" y="27432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eaLnBrk="1" hangingPunct="1"/>
            <a:endParaRPr lang="en-US" sz="1800"/>
          </a:p>
        </p:txBody>
      </p:sp>
      <p:sp>
        <p:nvSpPr>
          <p:cNvPr id="23" name="AutoShape 8"/>
          <p:cNvSpPr>
            <a:spLocks noChangeArrowheads="1"/>
          </p:cNvSpPr>
          <p:nvPr/>
        </p:nvSpPr>
        <p:spPr bwMode="auto">
          <a:xfrm>
            <a:off x="6934200" y="41910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4" name="AutoShape 9"/>
          <p:cNvSpPr>
            <a:spLocks noChangeArrowheads="1"/>
          </p:cNvSpPr>
          <p:nvPr/>
        </p:nvSpPr>
        <p:spPr bwMode="auto">
          <a:xfrm>
            <a:off x="6858000" y="43434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5" name="AutoShape 10"/>
          <p:cNvSpPr>
            <a:spLocks noChangeArrowheads="1"/>
          </p:cNvSpPr>
          <p:nvPr/>
        </p:nvSpPr>
        <p:spPr bwMode="auto">
          <a:xfrm>
            <a:off x="4648200" y="42672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6" name="AutoShape 11"/>
          <p:cNvSpPr>
            <a:spLocks noChangeArrowheads="1"/>
          </p:cNvSpPr>
          <p:nvPr/>
        </p:nvSpPr>
        <p:spPr bwMode="auto">
          <a:xfrm>
            <a:off x="1905000" y="2286000"/>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7" name="AutoShape 12"/>
          <p:cNvSpPr>
            <a:spLocks noChangeArrowheads="1"/>
          </p:cNvSpPr>
          <p:nvPr/>
        </p:nvSpPr>
        <p:spPr bwMode="auto">
          <a:xfrm>
            <a:off x="7406148" y="4436808"/>
            <a:ext cx="152400" cy="1524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
        <p:nvSpPr>
          <p:cNvPr id="28" name="AutoShape 13"/>
          <p:cNvSpPr>
            <a:spLocks noChangeArrowheads="1"/>
          </p:cNvSpPr>
          <p:nvPr/>
        </p:nvSpPr>
        <p:spPr bwMode="auto">
          <a:xfrm>
            <a:off x="3429000" y="5380704"/>
            <a:ext cx="228600" cy="228600"/>
          </a:xfrm>
          <a:prstGeom prst="sun">
            <a:avLst>
              <a:gd name="adj" fmla="val 25000"/>
            </a:avLst>
          </a:prstGeom>
          <a:noFill/>
          <a:ln w="9525">
            <a:solidFill>
              <a:srgbClr val="00FF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endParaRPr lang="en-IN"/>
          </a:p>
        </p:txBody>
      </p:sp>
    </p:spTree>
    <p:extLst>
      <p:ext uri="{BB962C8B-B14F-4D97-AF65-F5344CB8AC3E}">
        <p14:creationId xmlns:p14="http://schemas.microsoft.com/office/powerpoint/2010/main" val="110278147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10000" fill="hold"/>
                                        <p:tgtEl>
                                          <p:spTgt spid="19"/>
                                        </p:tgtEl>
                                        <p:attrNameLst>
                                          <p:attrName>r</p:attrName>
                                        </p:attrNameLst>
                                      </p:cBhvr>
                                    </p:animRot>
                                  </p:childTnLst>
                                </p:cTn>
                              </p:par>
                              <p:par>
                                <p:cTn id="7" presetID="8" presetClass="emph" presetSubtype="0" fill="hold" grpId="0" nodeType="withEffect">
                                  <p:stCondLst>
                                    <p:cond delay="0"/>
                                  </p:stCondLst>
                                  <p:childTnLst>
                                    <p:animRot by="21600000">
                                      <p:cBhvr>
                                        <p:cTn id="8" dur="10000" fill="hold"/>
                                        <p:tgtEl>
                                          <p:spTgt spid="20"/>
                                        </p:tgtEl>
                                        <p:attrNameLst>
                                          <p:attrName>r</p:attrName>
                                        </p:attrNameLst>
                                      </p:cBhvr>
                                    </p:animRot>
                                  </p:childTnLst>
                                </p:cTn>
                              </p:par>
                              <p:par>
                                <p:cTn id="9" presetID="8" presetClass="emph" presetSubtype="0" fill="hold" grpId="0" nodeType="withEffect">
                                  <p:stCondLst>
                                    <p:cond delay="0"/>
                                  </p:stCondLst>
                                  <p:childTnLst>
                                    <p:animRot by="21600000">
                                      <p:cBhvr>
                                        <p:cTn id="10" dur="10000" fill="hold"/>
                                        <p:tgtEl>
                                          <p:spTgt spid="21"/>
                                        </p:tgtEl>
                                        <p:attrNameLst>
                                          <p:attrName>r</p:attrName>
                                        </p:attrNameLst>
                                      </p:cBhvr>
                                    </p:animRot>
                                  </p:childTnLst>
                                </p:cTn>
                              </p:par>
                              <p:par>
                                <p:cTn id="11" presetID="8" presetClass="emph" presetSubtype="0" fill="hold" grpId="0" nodeType="withEffect">
                                  <p:stCondLst>
                                    <p:cond delay="0"/>
                                  </p:stCondLst>
                                  <p:childTnLst>
                                    <p:animRot by="43200000">
                                      <p:cBhvr>
                                        <p:cTn id="12" dur="10000" fill="hold"/>
                                        <p:tgtEl>
                                          <p:spTgt spid="22"/>
                                        </p:tgtEl>
                                        <p:attrNameLst>
                                          <p:attrName>r</p:attrName>
                                        </p:attrNameLst>
                                      </p:cBhvr>
                                    </p:animRot>
                                  </p:childTnLst>
                                </p:cTn>
                              </p:par>
                              <p:par>
                                <p:cTn id="13" presetID="8" presetClass="emph" presetSubtype="0" fill="hold" grpId="0" nodeType="withEffect">
                                  <p:stCondLst>
                                    <p:cond delay="0"/>
                                  </p:stCondLst>
                                  <p:childTnLst>
                                    <p:animRot by="21600000">
                                      <p:cBhvr>
                                        <p:cTn id="14" dur="10000" fill="hold"/>
                                        <p:tgtEl>
                                          <p:spTgt spid="23"/>
                                        </p:tgtEl>
                                        <p:attrNameLst>
                                          <p:attrName>r</p:attrName>
                                        </p:attrNameLst>
                                      </p:cBhvr>
                                    </p:animRot>
                                  </p:childTnLst>
                                </p:cTn>
                              </p:par>
                              <p:par>
                                <p:cTn id="15" presetID="8" presetClass="emph" presetSubtype="0" fill="hold" grpId="0" nodeType="withEffect">
                                  <p:stCondLst>
                                    <p:cond delay="0"/>
                                  </p:stCondLst>
                                  <p:childTnLst>
                                    <p:animRot by="21600000">
                                      <p:cBhvr>
                                        <p:cTn id="16" dur="10000" fill="hold"/>
                                        <p:tgtEl>
                                          <p:spTgt spid="24"/>
                                        </p:tgtEl>
                                        <p:attrNameLst>
                                          <p:attrName>r</p:attrName>
                                        </p:attrNameLst>
                                      </p:cBhvr>
                                    </p:animRot>
                                  </p:childTnLst>
                                </p:cTn>
                              </p:par>
                              <p:par>
                                <p:cTn id="17" presetID="8" presetClass="emph" presetSubtype="0" fill="hold" grpId="0" nodeType="withEffect">
                                  <p:stCondLst>
                                    <p:cond delay="0"/>
                                  </p:stCondLst>
                                  <p:childTnLst>
                                    <p:animRot by="21600000">
                                      <p:cBhvr>
                                        <p:cTn id="18" dur="10000" fill="hold"/>
                                        <p:tgtEl>
                                          <p:spTgt spid="25"/>
                                        </p:tgtEl>
                                        <p:attrNameLst>
                                          <p:attrName>r</p:attrName>
                                        </p:attrNameLst>
                                      </p:cBhvr>
                                    </p:animRot>
                                  </p:childTnLst>
                                </p:cTn>
                              </p:par>
                              <p:par>
                                <p:cTn id="19" presetID="8" presetClass="emph" presetSubtype="0" fill="hold" grpId="0" nodeType="withEffect">
                                  <p:stCondLst>
                                    <p:cond delay="0"/>
                                  </p:stCondLst>
                                  <p:childTnLst>
                                    <p:animRot by="21600000">
                                      <p:cBhvr>
                                        <p:cTn id="20" dur="10000" fill="hold"/>
                                        <p:tgtEl>
                                          <p:spTgt spid="26"/>
                                        </p:tgtEl>
                                        <p:attrNameLst>
                                          <p:attrName>r</p:attrName>
                                        </p:attrNameLst>
                                      </p:cBhvr>
                                    </p:animRot>
                                  </p:childTnLst>
                                </p:cTn>
                              </p:par>
                              <p:par>
                                <p:cTn id="21" presetID="8" presetClass="emph" presetSubtype="0" fill="hold" grpId="0" nodeType="withEffect">
                                  <p:stCondLst>
                                    <p:cond delay="0"/>
                                  </p:stCondLst>
                                  <p:childTnLst>
                                    <p:animRot by="21600000">
                                      <p:cBhvr>
                                        <p:cTn id="22" dur="10000" fill="hold"/>
                                        <p:tgtEl>
                                          <p:spTgt spid="27"/>
                                        </p:tgtEl>
                                        <p:attrNameLst>
                                          <p:attrName>r</p:attrName>
                                        </p:attrNameLst>
                                      </p:cBhvr>
                                    </p:animRot>
                                  </p:childTnLst>
                                </p:cTn>
                              </p:par>
                              <p:par>
                                <p:cTn id="23" presetID="8" presetClass="emph" presetSubtype="0" fill="hold" grpId="0" nodeType="withEffect">
                                  <p:stCondLst>
                                    <p:cond delay="0"/>
                                  </p:stCondLst>
                                  <p:childTnLst>
                                    <p:animRot by="21600000">
                                      <p:cBhvr>
                                        <p:cTn id="24" dur="10000" fill="hold"/>
                                        <p:tgtEl>
                                          <p:spTgt spid="2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AAB47AAD-E500-4371-A75C-CB0B8EE02AE0}" type="slidenum">
              <a:rPr lang="en-US" smtClean="0"/>
              <a:pPr>
                <a:defRPr/>
              </a:pPr>
              <a:t>44</a:t>
            </a:fld>
            <a:endParaRPr lang="en-US" dirty="0"/>
          </a:p>
        </p:txBody>
      </p:sp>
      <p:sp>
        <p:nvSpPr>
          <p:cNvPr id="4"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6" name="Rectangle 5"/>
          <p:cNvSpPr>
            <a:spLocks noChangeAspect="1"/>
          </p:cNvSpPr>
          <p:nvPr/>
        </p:nvSpPr>
        <p:spPr>
          <a:xfrm>
            <a:off x="507023" y="457200"/>
            <a:ext cx="7189177" cy="954107"/>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en-US" sz="2800" dirty="0">
                <a:solidFill>
                  <a:schemeClr val="bg1"/>
                </a:solidFill>
                <a:effectLst>
                  <a:outerShdw blurRad="38100" dist="38100" dir="2700000" algn="tl">
                    <a:srgbClr val="000000">
                      <a:alpha val="43137"/>
                    </a:srgbClr>
                  </a:outerShdw>
                </a:effectLst>
                <a:latin typeface="Trebuchet MS" pitchFamily="34" charset="0"/>
              </a:rPr>
              <a:t>Worldwide</a:t>
            </a:r>
            <a:r>
              <a:rPr lang="en-US" sz="2000" b="1" dirty="0">
                <a:solidFill>
                  <a:srgbClr val="9966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UCG</a:t>
            </a:r>
            <a:r>
              <a:rPr lang="en-US" sz="2000" b="1" dirty="0">
                <a:solidFill>
                  <a:srgbClr val="9966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Experience</a:t>
            </a:r>
            <a:r>
              <a:rPr lang="en-US" sz="2000" b="1" dirty="0">
                <a:solidFill>
                  <a:srgbClr val="996600"/>
                </a:solidFill>
              </a:rPr>
              <a:t> </a:t>
            </a:r>
            <a:r>
              <a:rPr lang="en-US" sz="2000" dirty="0">
                <a:solidFill>
                  <a:srgbClr val="996600"/>
                </a:solidFill>
              </a:rPr>
              <a:t/>
            </a:r>
            <a:br>
              <a:rPr lang="en-US" sz="2000" dirty="0">
                <a:solidFill>
                  <a:srgbClr val="996600"/>
                </a:solidFill>
              </a:rPr>
            </a:br>
            <a:r>
              <a:rPr lang="en-US" sz="2800" dirty="0">
                <a:solidFill>
                  <a:schemeClr val="bg1"/>
                </a:solidFill>
                <a:effectLst>
                  <a:outerShdw blurRad="38100" dist="38100" dir="2700000" algn="tl">
                    <a:srgbClr val="000000">
                      <a:alpha val="43137"/>
                    </a:srgbClr>
                  </a:outerShdw>
                </a:effectLst>
                <a:latin typeface="Trebuchet MS" pitchFamily="34" charset="0"/>
              </a:rPr>
              <a:t>Coal</a:t>
            </a:r>
            <a:r>
              <a:rPr lang="en-US" sz="2000" b="1" dirty="0">
                <a:solidFill>
                  <a:srgbClr val="9966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Seam</a:t>
            </a:r>
            <a:r>
              <a:rPr lang="en-US" sz="2000" b="1" dirty="0">
                <a:solidFill>
                  <a:srgbClr val="9966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Depth</a:t>
            </a:r>
            <a:r>
              <a:rPr lang="en-US" sz="2000" b="1" dirty="0">
                <a:solidFill>
                  <a:srgbClr val="996600"/>
                </a:solidFill>
              </a:rPr>
              <a:t> </a:t>
            </a:r>
            <a:r>
              <a:rPr lang="en-US" sz="2800" dirty="0">
                <a:solidFill>
                  <a:schemeClr val="bg1"/>
                </a:solidFill>
                <a:effectLst>
                  <a:outerShdw blurRad="38100" dist="38100" dir="2700000" algn="tl">
                    <a:srgbClr val="000000">
                      <a:alpha val="43137"/>
                    </a:srgbClr>
                  </a:outerShdw>
                </a:effectLst>
                <a:latin typeface="Trebuchet MS" pitchFamily="34" charset="0"/>
              </a:rPr>
              <a:t>&amp; </a:t>
            </a:r>
            <a:r>
              <a:rPr lang="en-US" sz="2800" dirty="0" smtClean="0">
                <a:solidFill>
                  <a:schemeClr val="bg1"/>
                </a:solidFill>
                <a:effectLst>
                  <a:outerShdw blurRad="38100" dist="38100" dir="2700000" algn="tl">
                    <a:srgbClr val="000000">
                      <a:alpha val="43137"/>
                    </a:srgbClr>
                  </a:outerShdw>
                </a:effectLst>
                <a:latin typeface="Trebuchet MS" pitchFamily="34" charset="0"/>
              </a:rPr>
              <a:t>Thickness: </a:t>
            </a:r>
            <a:endParaRPr lang="en-US" sz="2800" dirty="0">
              <a:solidFill>
                <a:schemeClr val="bg1"/>
              </a:solidFill>
              <a:effectLst>
                <a:outerShdw blurRad="38100" dist="38100" dir="2700000" algn="tl">
                  <a:srgbClr val="000000">
                    <a:alpha val="43137"/>
                  </a:srgbClr>
                </a:outerShdw>
              </a:effectLst>
              <a:latin typeface="Trebuchet MS" pitchFamily="34" charset="0"/>
            </a:endParaRPr>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21663" y="1475096"/>
            <a:ext cx="7185025" cy="4873625"/>
          </a:xfrm>
          <a:prstGeom prst="rect">
            <a:avLst/>
          </a:prstGeom>
          <a:noFill/>
        </p:spPr>
      </p:pic>
    </p:spTree>
    <p:extLst>
      <p:ext uri="{BB962C8B-B14F-4D97-AF65-F5344CB8AC3E}">
        <p14:creationId xmlns:p14="http://schemas.microsoft.com/office/powerpoint/2010/main" val="3490045531"/>
      </p:ext>
    </p:extLst>
  </p:cSld>
  <p:clrMapOvr>
    <a:masterClrMapping/>
  </p:clrMapOvr>
  <p:transition>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45</a:t>
            </a:fld>
            <a:endParaRPr lang="en-US"/>
          </a:p>
        </p:txBody>
      </p:sp>
      <p:sp>
        <p:nvSpPr>
          <p:cNvPr id="5"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Current </a:t>
            </a:r>
            <a:r>
              <a:rPr lang="en-US" sz="2800" dirty="0">
                <a:solidFill>
                  <a:schemeClr val="bg1"/>
                </a:solidFill>
                <a:effectLst>
                  <a:outerShdw blurRad="38100" dist="38100" dir="2700000" algn="tl">
                    <a:srgbClr val="000000">
                      <a:alpha val="43137"/>
                    </a:srgbClr>
                  </a:outerShdw>
                </a:effectLst>
                <a:latin typeface="Trebuchet MS" pitchFamily="34" charset="0"/>
              </a:rPr>
              <a:t>UCG Projects</a:t>
            </a:r>
            <a:r>
              <a:rPr lang="en-IN" sz="2800" dirty="0">
                <a:solidFill>
                  <a:schemeClr val="bg1"/>
                </a:solidFill>
                <a:effectLst>
                  <a:outerShdw blurRad="38100" dist="38100" dir="2700000" algn="tl">
                    <a:srgbClr val="000000">
                      <a:alpha val="43137"/>
                    </a:srgbClr>
                  </a:outerShdw>
                </a:effectLst>
                <a:latin typeface="Trebuchet MS" pitchFamily="34" charset="0"/>
              </a:rPr>
              <a:t>:</a:t>
            </a:r>
          </a:p>
        </p:txBody>
      </p:sp>
      <p:sp>
        <p:nvSpPr>
          <p:cNvPr id="6" name="Rectangle 3"/>
          <p:cNvSpPr>
            <a:spLocks noGrp="1" noChangeArrowheads="1"/>
          </p:cNvSpPr>
          <p:nvPr>
            <p:ph sz="quarter" idx="1"/>
          </p:nvPr>
        </p:nvSpPr>
        <p:spPr>
          <a:xfrm>
            <a:off x="685800" y="1600200"/>
            <a:ext cx="7924800" cy="2438399"/>
          </a:xfrm>
        </p:spPr>
        <p:txBody>
          <a:bodyPr/>
          <a:lstStyle/>
          <a:p>
            <a:pPr eaLnBrk="1" hangingPunct="1"/>
            <a:r>
              <a:rPr lang="en-US" sz="2400" dirty="0" smtClean="0">
                <a:solidFill>
                  <a:srgbClr val="002060"/>
                </a:solidFill>
              </a:rPr>
              <a:t>Chinchilla UCG project by Linc Energy in Australia.</a:t>
            </a:r>
          </a:p>
          <a:p>
            <a:pPr eaLnBrk="1" hangingPunct="1"/>
            <a:r>
              <a:rPr lang="en-US" sz="2400" dirty="0" smtClean="0">
                <a:solidFill>
                  <a:srgbClr val="002060"/>
                </a:solidFill>
              </a:rPr>
              <a:t>Carbon Energy UCG project at Surat Basin, Australia.</a:t>
            </a:r>
          </a:p>
          <a:p>
            <a:pPr eaLnBrk="1" hangingPunct="1"/>
            <a:r>
              <a:rPr lang="en-US" sz="2400" dirty="0" smtClean="0">
                <a:solidFill>
                  <a:srgbClr val="002060"/>
                </a:solidFill>
              </a:rPr>
              <a:t>Eskom Plant in South Africa.</a:t>
            </a:r>
          </a:p>
          <a:p>
            <a:pPr eaLnBrk="1" hangingPunct="1"/>
            <a:r>
              <a:rPr lang="en-US" sz="2400" dirty="0" smtClean="0">
                <a:solidFill>
                  <a:srgbClr val="002060"/>
                </a:solidFill>
              </a:rPr>
              <a:t>Angren, Uzbekistan Commercial project.</a:t>
            </a:r>
          </a:p>
          <a:p>
            <a:pPr eaLnBrk="1" hangingPunct="1"/>
            <a:r>
              <a:rPr lang="en-US" sz="2400" dirty="0" smtClean="0">
                <a:solidFill>
                  <a:srgbClr val="002060"/>
                </a:solidFill>
              </a:rPr>
              <a:t>UCG Pilot at </a:t>
            </a:r>
            <a:r>
              <a:rPr lang="en-US" sz="2400" dirty="0" err="1" smtClean="0">
                <a:solidFill>
                  <a:srgbClr val="002060"/>
                </a:solidFill>
              </a:rPr>
              <a:t>Thar</a:t>
            </a:r>
            <a:r>
              <a:rPr lang="en-US" sz="2400" dirty="0" smtClean="0">
                <a:solidFill>
                  <a:srgbClr val="002060"/>
                </a:solidFill>
              </a:rPr>
              <a:t>, Pakistan</a:t>
            </a:r>
          </a:p>
        </p:txBody>
      </p:sp>
    </p:spTree>
    <p:extLst>
      <p:ext uri="{BB962C8B-B14F-4D97-AF65-F5344CB8AC3E}">
        <p14:creationId xmlns:p14="http://schemas.microsoft.com/office/powerpoint/2010/main" val="1494048980"/>
      </p:ext>
    </p:extLst>
  </p:cSld>
  <p:clrMapOvr>
    <a:masterClrMapping/>
  </p:clrMapOvr>
  <p:transition>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46</a:t>
            </a:fld>
            <a:endParaRPr lang="en-US"/>
          </a:p>
        </p:txBody>
      </p:sp>
      <p:sp>
        <p:nvSpPr>
          <p:cNvPr id="6" name="Rectangle 3"/>
          <p:cNvSpPr>
            <a:spLocks noGrp="1" noChangeArrowheads="1"/>
          </p:cNvSpPr>
          <p:nvPr>
            <p:ph sz="quarter" idx="1"/>
          </p:nvPr>
        </p:nvSpPr>
        <p:spPr>
          <a:xfrm>
            <a:off x="685800" y="1447800"/>
            <a:ext cx="7772400" cy="5181600"/>
          </a:xfrm>
        </p:spPr>
        <p:txBody>
          <a:bodyPr>
            <a:normAutofit/>
          </a:bodyPr>
          <a:lstStyle/>
          <a:p>
            <a:pPr algn="just" eaLnBrk="1" fontAlgn="auto" hangingPunct="1">
              <a:lnSpc>
                <a:spcPct val="80000"/>
              </a:lnSpc>
              <a:spcAft>
                <a:spcPts val="0"/>
              </a:spcAft>
              <a:defRPr/>
            </a:pPr>
            <a:r>
              <a:rPr lang="en-US" sz="2000" dirty="0" smtClean="0">
                <a:solidFill>
                  <a:srgbClr val="0000FF"/>
                </a:solidFill>
              </a:rPr>
              <a:t>UCG process started in 1999</a:t>
            </a:r>
          </a:p>
          <a:p>
            <a:pPr marL="274320" indent="-274320" algn="just" eaLnBrk="1" fontAlgn="auto" hangingPunct="1">
              <a:lnSpc>
                <a:spcPct val="80000"/>
              </a:lnSpc>
              <a:spcAft>
                <a:spcPts val="0"/>
              </a:spcAft>
              <a:buFontTx/>
              <a:buNone/>
              <a:defRPr/>
            </a:pPr>
            <a:endParaRPr lang="en-US" sz="2000" b="1" dirty="0" smtClean="0">
              <a:solidFill>
                <a:srgbClr val="0000FF"/>
              </a:solidFill>
            </a:endParaRPr>
          </a:p>
          <a:p>
            <a:pPr marL="274320" indent="-274320" algn="just" eaLnBrk="1" fontAlgn="auto" hangingPunct="1">
              <a:lnSpc>
                <a:spcPct val="80000"/>
              </a:lnSpc>
              <a:spcAft>
                <a:spcPts val="0"/>
              </a:spcAft>
              <a:buFontTx/>
              <a:buNone/>
              <a:defRPr/>
            </a:pPr>
            <a:r>
              <a:rPr lang="en-US" sz="2000" b="1" dirty="0" smtClean="0">
                <a:solidFill>
                  <a:srgbClr val="0000FF"/>
                </a:solidFill>
              </a:rPr>
              <a:t>The salient features of the UCG process are as follows:</a:t>
            </a:r>
          </a:p>
          <a:p>
            <a:pPr marL="274320" indent="-274320" algn="just" eaLnBrk="1" fontAlgn="auto" hangingPunct="1">
              <a:lnSpc>
                <a:spcPct val="80000"/>
              </a:lnSpc>
              <a:spcAft>
                <a:spcPts val="0"/>
              </a:spcAft>
              <a:buFontTx/>
              <a:buNone/>
              <a:defRPr/>
            </a:pPr>
            <a:endParaRPr lang="en-US" sz="2000" b="1" dirty="0" smtClean="0">
              <a:solidFill>
                <a:srgbClr val="0000FF"/>
              </a:solidFill>
            </a:endParaRPr>
          </a:p>
          <a:p>
            <a:pPr algn="just" eaLnBrk="1" fontAlgn="auto" hangingPunct="1">
              <a:lnSpc>
                <a:spcPct val="80000"/>
              </a:lnSpc>
              <a:spcAft>
                <a:spcPts val="0"/>
              </a:spcAft>
              <a:defRPr/>
            </a:pPr>
            <a:r>
              <a:rPr lang="en-US" sz="1800" dirty="0" smtClean="0">
                <a:solidFill>
                  <a:srgbClr val="0000FF"/>
                </a:solidFill>
              </a:rPr>
              <a:t>35000 </a:t>
            </a:r>
            <a:r>
              <a:rPr lang="en-US" sz="1800" dirty="0" err="1" smtClean="0">
                <a:solidFill>
                  <a:srgbClr val="0000FF"/>
                </a:solidFill>
              </a:rPr>
              <a:t>tonnes</a:t>
            </a:r>
            <a:r>
              <a:rPr lang="en-US" sz="1800" dirty="0" smtClean="0">
                <a:solidFill>
                  <a:srgbClr val="0000FF"/>
                </a:solidFill>
              </a:rPr>
              <a:t> of coal gasified- more than in any other UCG trial. Within the Rocky Mountain 1 trial- considered the most successful UCG trial in the United States- only 10,000 </a:t>
            </a:r>
            <a:r>
              <a:rPr lang="en-US" sz="1800" dirty="0" err="1" smtClean="0">
                <a:solidFill>
                  <a:srgbClr val="0000FF"/>
                </a:solidFill>
              </a:rPr>
              <a:t>tonnes</a:t>
            </a:r>
            <a:r>
              <a:rPr lang="en-US" sz="1800" dirty="0" smtClean="0">
                <a:solidFill>
                  <a:srgbClr val="0000FF"/>
                </a:solidFill>
              </a:rPr>
              <a:t> were gasified.</a:t>
            </a:r>
          </a:p>
          <a:p>
            <a:pPr algn="just" eaLnBrk="1" fontAlgn="auto" hangingPunct="1">
              <a:lnSpc>
                <a:spcPct val="80000"/>
              </a:lnSpc>
              <a:spcAft>
                <a:spcPts val="0"/>
              </a:spcAft>
              <a:defRPr/>
            </a:pPr>
            <a:endParaRPr lang="en-US" sz="1800" dirty="0" smtClean="0">
              <a:solidFill>
                <a:srgbClr val="0000FF"/>
              </a:solidFill>
            </a:endParaRPr>
          </a:p>
          <a:p>
            <a:pPr algn="just" eaLnBrk="1" fontAlgn="auto" hangingPunct="1">
              <a:lnSpc>
                <a:spcPct val="80000"/>
              </a:lnSpc>
              <a:spcAft>
                <a:spcPts val="0"/>
              </a:spcAft>
              <a:defRPr/>
            </a:pPr>
            <a:r>
              <a:rPr lang="en-US" sz="1800" dirty="0" smtClean="0">
                <a:solidFill>
                  <a:srgbClr val="0000FF"/>
                </a:solidFill>
              </a:rPr>
              <a:t>80 million Nm3 of gas produced at 4.5-5.7 MJ/m3.</a:t>
            </a:r>
          </a:p>
          <a:p>
            <a:pPr algn="just" eaLnBrk="1" fontAlgn="auto" hangingPunct="1">
              <a:lnSpc>
                <a:spcPct val="80000"/>
              </a:lnSpc>
              <a:spcAft>
                <a:spcPts val="0"/>
              </a:spcAft>
              <a:defRPr/>
            </a:pPr>
            <a:endParaRPr lang="en-US" sz="1800" dirty="0" smtClean="0">
              <a:solidFill>
                <a:srgbClr val="0000FF"/>
              </a:solidFill>
            </a:endParaRPr>
          </a:p>
          <a:p>
            <a:pPr algn="just" eaLnBrk="1" fontAlgn="auto" hangingPunct="1">
              <a:lnSpc>
                <a:spcPct val="80000"/>
              </a:lnSpc>
              <a:spcAft>
                <a:spcPts val="0"/>
              </a:spcAft>
              <a:defRPr/>
            </a:pPr>
            <a:r>
              <a:rPr lang="en-US" sz="1800" dirty="0" smtClean="0">
                <a:solidFill>
                  <a:srgbClr val="0000FF"/>
                </a:solidFill>
              </a:rPr>
              <a:t>A maximum capacity of 80000 Nm3/</a:t>
            </a:r>
            <a:r>
              <a:rPr lang="en-US" sz="1800" dirty="0" err="1" smtClean="0">
                <a:solidFill>
                  <a:srgbClr val="0000FF"/>
                </a:solidFill>
              </a:rPr>
              <a:t>hr</a:t>
            </a:r>
            <a:r>
              <a:rPr lang="en-US" sz="1800" dirty="0" smtClean="0">
                <a:solidFill>
                  <a:srgbClr val="0000FF"/>
                </a:solidFill>
              </a:rPr>
              <a:t> or 675 </a:t>
            </a:r>
            <a:r>
              <a:rPr lang="en-US" sz="1800" dirty="0" err="1" smtClean="0">
                <a:solidFill>
                  <a:srgbClr val="0000FF"/>
                </a:solidFill>
              </a:rPr>
              <a:t>tonnes</a:t>
            </a:r>
            <a:r>
              <a:rPr lang="en-US" sz="1800" dirty="0" smtClean="0">
                <a:solidFill>
                  <a:srgbClr val="0000FF"/>
                </a:solidFill>
              </a:rPr>
              <a:t> of coal per day was reached at the Chinchilla plant. In comparison, the Rocky Mountain 1 trial achieved a maximum gasification rate of 200 </a:t>
            </a:r>
            <a:r>
              <a:rPr lang="en-US" sz="1800" dirty="0" err="1" smtClean="0">
                <a:solidFill>
                  <a:srgbClr val="0000FF"/>
                </a:solidFill>
              </a:rPr>
              <a:t>tonnes</a:t>
            </a:r>
            <a:r>
              <a:rPr lang="en-US" sz="1800" dirty="0" smtClean="0">
                <a:solidFill>
                  <a:srgbClr val="0000FF"/>
                </a:solidFill>
              </a:rPr>
              <a:t> of coal per day.</a:t>
            </a:r>
          </a:p>
          <a:p>
            <a:pPr algn="just" eaLnBrk="1" fontAlgn="auto" hangingPunct="1">
              <a:lnSpc>
                <a:spcPct val="80000"/>
              </a:lnSpc>
              <a:spcAft>
                <a:spcPts val="0"/>
              </a:spcAft>
              <a:defRPr/>
            </a:pPr>
            <a:endParaRPr lang="en-US" sz="1800" dirty="0" smtClean="0">
              <a:solidFill>
                <a:srgbClr val="0000FF"/>
              </a:solidFill>
            </a:endParaRPr>
          </a:p>
          <a:p>
            <a:pPr algn="just" eaLnBrk="1" fontAlgn="auto" hangingPunct="1">
              <a:lnSpc>
                <a:spcPct val="80000"/>
              </a:lnSpc>
              <a:spcAft>
                <a:spcPts val="0"/>
              </a:spcAft>
              <a:defRPr/>
            </a:pPr>
            <a:r>
              <a:rPr lang="en-US" sz="1800" dirty="0" smtClean="0">
                <a:solidFill>
                  <a:srgbClr val="0000FF"/>
                </a:solidFill>
              </a:rPr>
              <a:t>The Chinchilla trial proved availability of gas production over 30 months-by far the longest ever recorded outside the ex-USSR.</a:t>
            </a:r>
          </a:p>
          <a:p>
            <a:pPr algn="just" eaLnBrk="1" fontAlgn="auto" hangingPunct="1">
              <a:lnSpc>
                <a:spcPct val="80000"/>
              </a:lnSpc>
              <a:spcAft>
                <a:spcPts val="0"/>
              </a:spcAft>
              <a:defRPr/>
            </a:pPr>
            <a:endParaRPr lang="en-US" sz="2000" dirty="0" smtClean="0"/>
          </a:p>
        </p:txBody>
      </p:sp>
      <p:sp>
        <p:nvSpPr>
          <p:cNvPr id="8" name="Title 6"/>
          <p:cNvSpPr txBox="1">
            <a:spLocks noChangeAspect="1"/>
          </p:cNvSpPr>
          <p:nvPr/>
        </p:nvSpPr>
        <p:spPr bwMode="auto">
          <a:xfrm>
            <a:off x="457200" y="685800"/>
            <a:ext cx="7164146" cy="461665"/>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400" dirty="0" smtClean="0">
                <a:solidFill>
                  <a:schemeClr val="bg1"/>
                </a:solidFill>
                <a:effectLst>
                  <a:outerShdw blurRad="38100" dist="38100" dir="2700000" algn="tl">
                    <a:srgbClr val="000000">
                      <a:alpha val="43137"/>
                    </a:srgbClr>
                  </a:outerShdw>
                </a:effectLst>
                <a:latin typeface="Trebuchet MS" pitchFamily="34" charset="0"/>
              </a:rPr>
              <a:t>Chinchilla UCG project by Linc Energy in Australia:</a:t>
            </a:r>
            <a:endParaRPr lang="en-IN" sz="24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728883121"/>
      </p:ext>
    </p:extLst>
  </p:cSld>
  <p:clrMapOvr>
    <a:masterClrMapping/>
  </p:clrMapOvr>
  <p:transition>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47</a:t>
            </a:fld>
            <a:endParaRPr lang="en-US"/>
          </a:p>
        </p:txBody>
      </p:sp>
      <p:sp>
        <p:nvSpPr>
          <p:cNvPr id="6" name="Content Placeholder 2"/>
          <p:cNvSpPr>
            <a:spLocks noGrp="1"/>
          </p:cNvSpPr>
          <p:nvPr>
            <p:ph sz="quarter" idx="1"/>
          </p:nvPr>
        </p:nvSpPr>
        <p:spPr>
          <a:xfrm>
            <a:off x="685800" y="1524000"/>
            <a:ext cx="7467600" cy="4873752"/>
          </a:xfrm>
        </p:spPr>
        <p:txBody>
          <a:bodyPr/>
          <a:lstStyle/>
          <a:p>
            <a:r>
              <a:rPr lang="en-US" sz="2400" dirty="0" smtClean="0">
                <a:solidFill>
                  <a:srgbClr val="0000FF"/>
                </a:solidFill>
              </a:rPr>
              <a:t>4 gasifier panels studied.</a:t>
            </a:r>
          </a:p>
          <a:p>
            <a:r>
              <a:rPr lang="en-US" sz="2400" dirty="0" smtClean="0">
                <a:solidFill>
                  <a:srgbClr val="0000FF"/>
                </a:solidFill>
              </a:rPr>
              <a:t>Directional wells (1 km long) for linkage.</a:t>
            </a:r>
          </a:p>
          <a:p>
            <a:r>
              <a:rPr lang="en-US" sz="2400" dirty="0" smtClean="0">
                <a:solidFill>
                  <a:srgbClr val="0000FF"/>
                </a:solidFill>
              </a:rPr>
              <a:t>Coiled tubing used for drilling.</a:t>
            </a:r>
          </a:p>
          <a:p>
            <a:r>
              <a:rPr lang="en-US" sz="2400" dirty="0" smtClean="0">
                <a:solidFill>
                  <a:srgbClr val="0000FF"/>
                </a:solidFill>
              </a:rPr>
              <a:t>Trial with oxygen carried out.</a:t>
            </a:r>
          </a:p>
          <a:p>
            <a:r>
              <a:rPr lang="en-US" sz="2400" dirty="0" smtClean="0">
                <a:solidFill>
                  <a:srgbClr val="0000FF"/>
                </a:solidFill>
              </a:rPr>
              <a:t>Demo FT facility for aviation fuel using UCG syngas.</a:t>
            </a:r>
          </a:p>
          <a:p>
            <a:r>
              <a:rPr lang="en-US" sz="2400" dirty="0" smtClean="0">
                <a:solidFill>
                  <a:srgbClr val="0000FF"/>
                </a:solidFill>
              </a:rPr>
              <a:t>De-commissioning of the process –Environment agency vigilant.</a:t>
            </a:r>
          </a:p>
          <a:p>
            <a:r>
              <a:rPr lang="en-US" sz="2400" dirty="0" smtClean="0">
                <a:solidFill>
                  <a:srgbClr val="0000FF"/>
                </a:solidFill>
              </a:rPr>
              <a:t>Carbon Energy made trial in Blood wood site with oxygen,  waiting for permission from Environment agency for commercialization.</a:t>
            </a:r>
            <a:endParaRPr lang="en-US" sz="2400" dirty="0">
              <a:solidFill>
                <a:srgbClr val="0000FF"/>
              </a:solidFill>
            </a:endParaRPr>
          </a:p>
        </p:txBody>
      </p:sp>
      <p:sp>
        <p:nvSpPr>
          <p:cNvPr id="7" name="Title 6"/>
          <p:cNvSpPr txBox="1">
            <a:spLocks noChangeAspect="1"/>
          </p:cNvSpPr>
          <p:nvPr/>
        </p:nvSpPr>
        <p:spPr bwMode="auto">
          <a:xfrm>
            <a:off x="457200" y="685800"/>
            <a:ext cx="7164146" cy="461665"/>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400" dirty="0" smtClean="0">
                <a:solidFill>
                  <a:schemeClr val="bg1"/>
                </a:solidFill>
                <a:effectLst>
                  <a:outerShdw blurRad="38100" dist="38100" dir="2700000" algn="tl">
                    <a:srgbClr val="000000">
                      <a:alpha val="43137"/>
                    </a:srgbClr>
                  </a:outerShdw>
                </a:effectLst>
                <a:latin typeface="Trebuchet MS" pitchFamily="34" charset="0"/>
              </a:rPr>
              <a:t>UCG projects in Australia:</a:t>
            </a:r>
            <a:endParaRPr lang="en-IN" sz="24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1831006050"/>
      </p:ext>
    </p:extLst>
  </p:cSld>
  <p:clrMapOvr>
    <a:masterClrMapping/>
  </p:clrMapOvr>
  <p:transition>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48</a:t>
            </a:fld>
            <a:endParaRPr lang="en-US" dirty="0"/>
          </a:p>
        </p:txBody>
      </p:sp>
      <p:sp>
        <p:nvSpPr>
          <p:cNvPr id="18" name="Rectangle 32"/>
          <p:cNvSpPr>
            <a:spLocks noChangeArrowheads="1"/>
          </p:cNvSpPr>
          <p:nvPr/>
        </p:nvSpPr>
        <p:spPr bwMode="auto">
          <a:xfrm>
            <a:off x="32004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sp>
        <p:nvSpPr>
          <p:cNvPr id="19"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Thar-Pakistan: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8" name="Rectangle 3"/>
          <p:cNvSpPr>
            <a:spLocks noGrp="1" noChangeArrowheads="1"/>
          </p:cNvSpPr>
          <p:nvPr>
            <p:ph sz="quarter" idx="1"/>
          </p:nvPr>
        </p:nvSpPr>
        <p:spPr>
          <a:xfrm>
            <a:off x="762000" y="1447800"/>
            <a:ext cx="7467600" cy="4873625"/>
          </a:xfrm>
        </p:spPr>
        <p:txBody>
          <a:bodyPr/>
          <a:lstStyle/>
          <a:p>
            <a:pPr algn="just" eaLnBrk="1" hangingPunct="1">
              <a:buFontTx/>
              <a:buNone/>
            </a:pPr>
            <a:r>
              <a:rPr lang="en-US" b="1" dirty="0" smtClean="0">
                <a:solidFill>
                  <a:srgbClr val="CC9900"/>
                </a:solidFill>
              </a:rPr>
              <a:t>Thar Block</a:t>
            </a:r>
          </a:p>
          <a:p>
            <a:pPr algn="just" eaLnBrk="1" hangingPunct="1">
              <a:buFontTx/>
              <a:buNone/>
            </a:pPr>
            <a:endParaRPr lang="en-US" b="1" dirty="0" smtClean="0">
              <a:solidFill>
                <a:srgbClr val="CC9900"/>
              </a:solidFill>
            </a:endParaRPr>
          </a:p>
          <a:p>
            <a:pPr algn="just" eaLnBrk="1" hangingPunct="1">
              <a:lnSpc>
                <a:spcPct val="110000"/>
              </a:lnSpc>
            </a:pPr>
            <a:r>
              <a:rPr lang="en-US" sz="1900" dirty="0" smtClean="0">
                <a:solidFill>
                  <a:srgbClr val="0000FF"/>
                </a:solidFill>
              </a:rPr>
              <a:t>Lignite reserves: 185 BT, Area: 900 </a:t>
            </a:r>
            <a:r>
              <a:rPr lang="en-US" sz="1900" dirty="0" err="1" smtClean="0">
                <a:solidFill>
                  <a:srgbClr val="0000FF"/>
                </a:solidFill>
              </a:rPr>
              <a:t>Sq</a:t>
            </a:r>
            <a:r>
              <a:rPr lang="en-US" sz="1900" dirty="0" smtClean="0">
                <a:solidFill>
                  <a:srgbClr val="0000FF"/>
                </a:solidFill>
              </a:rPr>
              <a:t> Km, Depth-122-180 m, thickness: 0.3-42 m, Avg. thickness: 21 m</a:t>
            </a:r>
          </a:p>
          <a:p>
            <a:pPr algn="just" eaLnBrk="1" hangingPunct="1">
              <a:lnSpc>
                <a:spcPct val="110000"/>
              </a:lnSpc>
            </a:pPr>
            <a:endParaRPr lang="en-US" sz="1900" dirty="0" smtClean="0">
              <a:solidFill>
                <a:srgbClr val="0000FF"/>
              </a:solidFill>
            </a:endParaRPr>
          </a:p>
          <a:p>
            <a:pPr algn="just" eaLnBrk="1" hangingPunct="1"/>
            <a:r>
              <a:rPr lang="en-US" sz="1900" dirty="0" smtClean="0">
                <a:solidFill>
                  <a:srgbClr val="0000FF"/>
                </a:solidFill>
              </a:rPr>
              <a:t>No. of blocks: 12, Two (3 &amp; 5) allocated for UCG</a:t>
            </a:r>
          </a:p>
          <a:p>
            <a:pPr algn="just" eaLnBrk="1" hangingPunct="1"/>
            <a:endParaRPr lang="en-US" sz="1900" dirty="0" smtClean="0">
              <a:solidFill>
                <a:srgbClr val="0000FF"/>
              </a:solidFill>
            </a:endParaRPr>
          </a:p>
          <a:p>
            <a:pPr algn="just" eaLnBrk="1" hangingPunct="1"/>
            <a:r>
              <a:rPr lang="en-US" sz="1900" dirty="0" smtClean="0">
                <a:solidFill>
                  <a:srgbClr val="0000FF"/>
                </a:solidFill>
              </a:rPr>
              <a:t>Block 5: 64 </a:t>
            </a:r>
            <a:r>
              <a:rPr lang="en-US" sz="1900" dirty="0" err="1" smtClean="0">
                <a:solidFill>
                  <a:srgbClr val="0000FF"/>
                </a:solidFill>
              </a:rPr>
              <a:t>sq</a:t>
            </a:r>
            <a:r>
              <a:rPr lang="en-US" sz="1900" dirty="0" smtClean="0">
                <a:solidFill>
                  <a:srgbClr val="0000FF"/>
                </a:solidFill>
              </a:rPr>
              <a:t> km, Reserves: 1.4 BT</a:t>
            </a:r>
          </a:p>
          <a:p>
            <a:pPr algn="just" eaLnBrk="1" hangingPunct="1">
              <a:buFontTx/>
              <a:buNone/>
            </a:pPr>
            <a:endParaRPr lang="en-US" sz="1900" dirty="0" smtClean="0">
              <a:solidFill>
                <a:srgbClr val="0000FF"/>
              </a:solidFill>
            </a:endParaRPr>
          </a:p>
          <a:p>
            <a:pPr algn="just" eaLnBrk="1" hangingPunct="1">
              <a:lnSpc>
                <a:spcPct val="110000"/>
              </a:lnSpc>
              <a:buFontTx/>
              <a:buNone/>
            </a:pPr>
            <a:r>
              <a:rPr lang="en-US" sz="1900" dirty="0" smtClean="0">
                <a:solidFill>
                  <a:srgbClr val="0000FF"/>
                </a:solidFill>
              </a:rPr>
              <a:t>   - 4 coal seams below the casing depth, thickness 0.86 m to 3.58 m, 4 coal seams above the cased depth (130-145 m)</a:t>
            </a:r>
          </a:p>
          <a:p>
            <a:pPr eaLnBrk="1" hangingPunct="1">
              <a:buFontTx/>
              <a:buNone/>
            </a:pPr>
            <a:endParaRPr lang="en-US" dirty="0" smtClean="0">
              <a:solidFill>
                <a:srgbClr val="0000FF"/>
              </a:solidFill>
            </a:endParaRPr>
          </a:p>
        </p:txBody>
      </p:sp>
    </p:spTree>
    <p:extLst>
      <p:ext uri="{BB962C8B-B14F-4D97-AF65-F5344CB8AC3E}">
        <p14:creationId xmlns:p14="http://schemas.microsoft.com/office/powerpoint/2010/main" val="1496500438"/>
      </p:ext>
    </p:extLst>
  </p:cSld>
  <p:clrMapOvr>
    <a:masterClrMapping/>
  </p:clrMapOvr>
  <p:transition>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49</a:t>
            </a:fld>
            <a:endParaRPr lang="en-US"/>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b="5209"/>
          <a:stretch>
            <a:fillRect/>
          </a:stretch>
        </p:blipFill>
        <p:spPr bwMode="auto">
          <a:xfrm>
            <a:off x="2133600" y="1136859"/>
            <a:ext cx="5410200" cy="518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Thar-Pakistan: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3589432158"/>
      </p:ext>
    </p:extLst>
  </p:cSld>
  <p:clrMapOvr>
    <a:masterClrMapping/>
  </p:clrMapOvr>
  <p:transition>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6"/>
          <p:cNvSpPr>
            <a:spLocks noGrp="1" noChangeArrowheads="1"/>
          </p:cNvSpPr>
          <p:nvPr>
            <p:ph type="body" idx="4294967295"/>
          </p:nvPr>
        </p:nvSpPr>
        <p:spPr>
          <a:xfrm>
            <a:off x="685800" y="1811338"/>
            <a:ext cx="7397750" cy="3979862"/>
          </a:xfrm>
        </p:spPr>
        <p:txBody>
          <a:bodyPr/>
          <a:lstStyle/>
          <a:p>
            <a:pPr marL="360000" indent="-360000" algn="just">
              <a:spcBef>
                <a:spcPts val="0"/>
              </a:spcBef>
              <a:spcAft>
                <a:spcPts val="1200"/>
              </a:spcAft>
            </a:pPr>
            <a:r>
              <a:rPr lang="en-US" sz="2000" dirty="0" smtClean="0"/>
              <a:t>Growing energy requirement worldwide. </a:t>
            </a:r>
          </a:p>
          <a:p>
            <a:pPr marL="360000" indent="-360000" algn="just">
              <a:spcBef>
                <a:spcPts val="0"/>
              </a:spcBef>
              <a:spcAft>
                <a:spcPts val="1200"/>
              </a:spcAft>
            </a:pPr>
            <a:r>
              <a:rPr lang="en-US" sz="2000" dirty="0" smtClean="0"/>
              <a:t>Limited hydrocarbon reserves.</a:t>
            </a:r>
          </a:p>
          <a:p>
            <a:pPr marL="360000" indent="-360000" algn="just">
              <a:spcBef>
                <a:spcPts val="0"/>
              </a:spcBef>
              <a:spcAft>
                <a:spcPts val="1200"/>
              </a:spcAft>
            </a:pPr>
            <a:r>
              <a:rPr lang="en-US" sz="2000" dirty="0" smtClean="0"/>
              <a:t>Coal 82% of non-renewables.</a:t>
            </a:r>
          </a:p>
          <a:p>
            <a:pPr marL="360000" indent="-360000" algn="just">
              <a:spcBef>
                <a:spcPts val="0"/>
              </a:spcBef>
              <a:spcAft>
                <a:spcPts val="1200"/>
              </a:spcAft>
            </a:pPr>
            <a:r>
              <a:rPr lang="en-US" sz="2000" dirty="0" smtClean="0"/>
              <a:t>India – fourth largest reserves of coal in the world.</a:t>
            </a:r>
          </a:p>
          <a:p>
            <a:pPr marL="360000" indent="-360000" algn="just">
              <a:spcBef>
                <a:spcPts val="0"/>
              </a:spcBef>
              <a:spcAft>
                <a:spcPts val="1200"/>
              </a:spcAft>
            </a:pPr>
            <a:r>
              <a:rPr lang="en-US" sz="2000" dirty="0" smtClean="0"/>
              <a:t>Only 20-30% Coal/ lignite mineable. Huge scope for UCG to extract energy from un-mineable coal/ lignite.</a:t>
            </a:r>
          </a:p>
        </p:txBody>
      </p:sp>
      <p:sp>
        <p:nvSpPr>
          <p:cNvPr id="4" name="Title 6"/>
          <p:cNvSpPr txBox="1">
            <a:spLocks noChangeAspect="1"/>
          </p:cNvSpPr>
          <p:nvPr/>
        </p:nvSpPr>
        <p:spPr bwMode="auto">
          <a:xfrm>
            <a:off x="532054" y="682331"/>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Why UCG???</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6"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5</a:t>
            </a:fld>
            <a:endParaRPr lang="en-US" dirty="0"/>
          </a:p>
        </p:txBody>
      </p:sp>
      <p:sp>
        <p:nvSpPr>
          <p:cNvPr id="7" name="Rectangle 32"/>
          <p:cNvSpPr>
            <a:spLocks noChangeArrowheads="1"/>
          </p:cNvSpPr>
          <p:nvPr/>
        </p:nvSpPr>
        <p:spPr bwMode="auto">
          <a:xfrm>
            <a:off x="32004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Most valuable Indian PSU</a:t>
            </a:r>
          </a:p>
        </p:txBody>
      </p:sp>
    </p:spTree>
    <p:extLst>
      <p:ext uri="{BB962C8B-B14F-4D97-AF65-F5344CB8AC3E}">
        <p14:creationId xmlns:p14="http://schemas.microsoft.com/office/powerpoint/2010/main" val="3967051070"/>
      </p:ext>
    </p:extLst>
  </p:cSld>
  <p:clrMapOvr>
    <a:masterClrMapping/>
  </p:clrMapOvr>
  <p:transition>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50</a:t>
            </a:fld>
            <a:endParaRPr lang="en-US"/>
          </a:p>
        </p:txBody>
      </p:sp>
      <p:sp>
        <p:nvSpPr>
          <p:cNvPr id="5" name="Rectangle 3"/>
          <p:cNvSpPr>
            <a:spLocks noGrp="1" noChangeArrowheads="1"/>
          </p:cNvSpPr>
          <p:nvPr>
            <p:ph sz="quarter" idx="1"/>
          </p:nvPr>
        </p:nvSpPr>
        <p:spPr>
          <a:xfrm>
            <a:off x="304800" y="1295400"/>
            <a:ext cx="8382000" cy="5181600"/>
          </a:xfrm>
        </p:spPr>
        <p:txBody>
          <a:bodyPr/>
          <a:lstStyle/>
          <a:p>
            <a:pPr algn="just" eaLnBrk="1" hangingPunct="1">
              <a:lnSpc>
                <a:spcPct val="90000"/>
              </a:lnSpc>
            </a:pPr>
            <a:r>
              <a:rPr lang="en-US" sz="1900" dirty="0" smtClean="0">
                <a:solidFill>
                  <a:srgbClr val="0000FF"/>
                </a:solidFill>
              </a:rPr>
              <a:t>Initially planned directional drilling, drilling price quoted was 4 times that of whole of the gasifier</a:t>
            </a:r>
          </a:p>
          <a:p>
            <a:pPr algn="just" eaLnBrk="1" hangingPunct="1">
              <a:lnSpc>
                <a:spcPct val="80000"/>
              </a:lnSpc>
            </a:pPr>
            <a:endParaRPr lang="en-US" sz="1900" dirty="0" smtClean="0">
              <a:solidFill>
                <a:srgbClr val="0000FF"/>
              </a:solidFill>
            </a:endParaRPr>
          </a:p>
          <a:p>
            <a:pPr algn="just" eaLnBrk="1" hangingPunct="1"/>
            <a:r>
              <a:rPr lang="en-US" sz="1900" dirty="0" smtClean="0">
                <a:solidFill>
                  <a:srgbClr val="0000FF"/>
                </a:solidFill>
              </a:rPr>
              <a:t>Decided to drill vertical wells with reverse combustion technique for linking, total of 36 wells with spacing of 25-30 m as reverse combustion gives satisfactory results in this range</a:t>
            </a:r>
          </a:p>
          <a:p>
            <a:pPr algn="just" eaLnBrk="1" hangingPunct="1">
              <a:lnSpc>
                <a:spcPct val="80000"/>
              </a:lnSpc>
              <a:buFontTx/>
              <a:buNone/>
            </a:pPr>
            <a:endParaRPr lang="en-US" sz="1900" dirty="0" smtClean="0">
              <a:solidFill>
                <a:srgbClr val="0000FF"/>
              </a:solidFill>
            </a:endParaRPr>
          </a:p>
          <a:p>
            <a:pPr algn="just" eaLnBrk="1" hangingPunct="1">
              <a:lnSpc>
                <a:spcPct val="90000"/>
              </a:lnSpc>
            </a:pPr>
            <a:r>
              <a:rPr lang="en-US" sz="1900" dirty="0" smtClean="0">
                <a:solidFill>
                  <a:srgbClr val="0000FF"/>
                </a:solidFill>
              </a:rPr>
              <a:t>Drilling with 15” bit for 8 ½” OD casing, casing cemented behind to isolate water aquifers at the depth 180-300 ft. </a:t>
            </a:r>
          </a:p>
          <a:p>
            <a:pPr algn="just" eaLnBrk="1" hangingPunct="1">
              <a:lnSpc>
                <a:spcPct val="80000"/>
              </a:lnSpc>
              <a:buFontTx/>
              <a:buNone/>
            </a:pPr>
            <a:r>
              <a:rPr lang="en-US" sz="1900" b="1" dirty="0" smtClean="0">
                <a:solidFill>
                  <a:srgbClr val="0000FF"/>
                </a:solidFill>
              </a:rPr>
              <a:t> </a:t>
            </a:r>
          </a:p>
          <a:p>
            <a:pPr algn="just" eaLnBrk="1" hangingPunct="1">
              <a:lnSpc>
                <a:spcPct val="80000"/>
              </a:lnSpc>
              <a:buFontTx/>
              <a:buNone/>
            </a:pPr>
            <a:r>
              <a:rPr lang="en-US" sz="1900" dirty="0" smtClean="0">
                <a:solidFill>
                  <a:srgbClr val="FF00FF"/>
                </a:solidFill>
              </a:rPr>
              <a:t>Pilot operated in Dec.’2011 </a:t>
            </a:r>
          </a:p>
          <a:p>
            <a:pPr algn="just" eaLnBrk="1" hangingPunct="1">
              <a:lnSpc>
                <a:spcPct val="80000"/>
              </a:lnSpc>
              <a:buFontTx/>
              <a:buNone/>
            </a:pPr>
            <a:endParaRPr lang="en-US" sz="1900" dirty="0" smtClean="0">
              <a:solidFill>
                <a:srgbClr val="FF00FF"/>
              </a:solidFill>
            </a:endParaRPr>
          </a:p>
          <a:p>
            <a:pPr algn="just" eaLnBrk="1" hangingPunct="1">
              <a:lnSpc>
                <a:spcPct val="80000"/>
              </a:lnSpc>
              <a:buFontTx/>
              <a:buNone/>
            </a:pPr>
            <a:r>
              <a:rPr lang="en-US" sz="1900" dirty="0" smtClean="0">
                <a:solidFill>
                  <a:srgbClr val="FF00FF"/>
                </a:solidFill>
              </a:rPr>
              <a:t>Agencies involved: (</a:t>
            </a:r>
            <a:r>
              <a:rPr lang="en-US" sz="1900" dirty="0" err="1" smtClean="0">
                <a:solidFill>
                  <a:srgbClr val="FF00FF"/>
                </a:solidFill>
              </a:rPr>
              <a:t>i</a:t>
            </a:r>
            <a:r>
              <a:rPr lang="en-US" sz="1900" dirty="0" smtClean="0">
                <a:solidFill>
                  <a:srgbClr val="FF00FF"/>
                </a:solidFill>
              </a:rPr>
              <a:t>) Pakistan Atomic Energy  Commission  (PAEC)</a:t>
            </a:r>
          </a:p>
          <a:p>
            <a:pPr algn="just" eaLnBrk="1" hangingPunct="1">
              <a:lnSpc>
                <a:spcPct val="80000"/>
              </a:lnSpc>
              <a:buFontTx/>
              <a:buNone/>
            </a:pPr>
            <a:r>
              <a:rPr lang="en-US" sz="1900" dirty="0" smtClean="0">
                <a:solidFill>
                  <a:srgbClr val="FF00FF"/>
                </a:solidFill>
              </a:rPr>
              <a:t>                               (ii) National Engineering &amp; Scientific Commission</a:t>
            </a:r>
          </a:p>
          <a:p>
            <a:pPr algn="just" eaLnBrk="1" hangingPunct="1">
              <a:lnSpc>
                <a:spcPct val="80000"/>
              </a:lnSpc>
              <a:buFontTx/>
              <a:buNone/>
            </a:pPr>
            <a:r>
              <a:rPr lang="en-US" sz="1900" dirty="0" smtClean="0">
                <a:solidFill>
                  <a:srgbClr val="FF00FF"/>
                </a:solidFill>
              </a:rPr>
              <a:t>                                     (NESCOM)</a:t>
            </a:r>
          </a:p>
          <a:p>
            <a:pPr algn="just" eaLnBrk="1" hangingPunct="1">
              <a:lnSpc>
                <a:spcPct val="80000"/>
              </a:lnSpc>
              <a:buFontTx/>
              <a:buNone/>
            </a:pPr>
            <a:r>
              <a:rPr lang="en-US" sz="1800" b="1" dirty="0" smtClean="0">
                <a:solidFill>
                  <a:srgbClr val="FF00FF"/>
                </a:solidFill>
              </a:rPr>
              <a:t>             </a:t>
            </a:r>
          </a:p>
        </p:txBody>
      </p:sp>
      <p:sp>
        <p:nvSpPr>
          <p:cNvPr id="6"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Thar-Pakistan: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503084818"/>
      </p:ext>
    </p:extLst>
  </p:cSld>
  <p:clrMapOvr>
    <a:masterClrMapping/>
  </p:clrMapOvr>
  <p:transition>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51</a:t>
            </a:fld>
            <a:endParaRPr lang="en-US"/>
          </a:p>
        </p:txBody>
      </p:sp>
      <p:sp>
        <p:nvSpPr>
          <p:cNvPr id="5"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Thar-Pakistan: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6" name="Rectangle 2"/>
          <p:cNvSpPr>
            <a:spLocks noGrp="1" noChangeArrowheads="1"/>
          </p:cNvSpPr>
          <p:nvPr>
            <p:ph type="title"/>
          </p:nvPr>
        </p:nvSpPr>
        <p:spPr>
          <a:xfrm>
            <a:off x="457200" y="1116013"/>
            <a:ext cx="7467600" cy="1143000"/>
          </a:xfrm>
        </p:spPr>
        <p:txBody>
          <a:bodyPr/>
          <a:lstStyle/>
          <a:p>
            <a:pPr eaLnBrk="1" fontAlgn="auto" hangingPunct="1">
              <a:spcAft>
                <a:spcPts val="0"/>
              </a:spcAft>
              <a:defRPr/>
            </a:pPr>
            <a:r>
              <a:rPr lang="en-US" b="1" smtClean="0">
                <a:solidFill>
                  <a:schemeClr val="hlink"/>
                </a:solidFill>
              </a:rPr>
              <a:t>Difficulties faced</a:t>
            </a:r>
          </a:p>
        </p:txBody>
      </p:sp>
      <p:sp>
        <p:nvSpPr>
          <p:cNvPr id="7" name="Rectangle 3"/>
          <p:cNvSpPr>
            <a:spLocks noGrp="1" noChangeArrowheads="1"/>
          </p:cNvSpPr>
          <p:nvPr>
            <p:ph sz="quarter" idx="1"/>
          </p:nvPr>
        </p:nvSpPr>
        <p:spPr>
          <a:xfrm>
            <a:off x="457200" y="2441575"/>
            <a:ext cx="7467600" cy="4873625"/>
          </a:xfrm>
        </p:spPr>
        <p:txBody>
          <a:bodyPr/>
          <a:lstStyle/>
          <a:p>
            <a:pPr algn="just" eaLnBrk="1" hangingPunct="1">
              <a:lnSpc>
                <a:spcPct val="120000"/>
              </a:lnSpc>
            </a:pPr>
            <a:r>
              <a:rPr lang="en-US" sz="2400" dirty="0" smtClean="0">
                <a:solidFill>
                  <a:srgbClr val="0000FF"/>
                </a:solidFill>
              </a:rPr>
              <a:t>In few of the wells of gasifier water aquifer could not be isolated after cementation of the casing</a:t>
            </a:r>
          </a:p>
          <a:p>
            <a:pPr algn="just" eaLnBrk="1" hangingPunct="1">
              <a:lnSpc>
                <a:spcPct val="120000"/>
              </a:lnSpc>
            </a:pPr>
            <a:endParaRPr lang="en-US" sz="2400" dirty="0" smtClean="0">
              <a:solidFill>
                <a:srgbClr val="0000FF"/>
              </a:solidFill>
            </a:endParaRPr>
          </a:p>
          <a:p>
            <a:pPr algn="just" eaLnBrk="1" hangingPunct="1"/>
            <a:r>
              <a:rPr lang="en-US" sz="2400" dirty="0" smtClean="0">
                <a:solidFill>
                  <a:srgbClr val="0000FF"/>
                </a:solidFill>
              </a:rPr>
              <a:t>Water level could not  be brought down even after excessive pumping</a:t>
            </a:r>
          </a:p>
          <a:p>
            <a:pPr algn="just" eaLnBrk="1" hangingPunct="1"/>
            <a:endParaRPr lang="en-US" sz="2400" dirty="0" smtClean="0">
              <a:solidFill>
                <a:srgbClr val="0000FF"/>
              </a:solidFill>
            </a:endParaRPr>
          </a:p>
          <a:p>
            <a:pPr algn="just" eaLnBrk="1" hangingPunct="1">
              <a:lnSpc>
                <a:spcPct val="120000"/>
              </a:lnSpc>
            </a:pPr>
            <a:r>
              <a:rPr lang="en-US" sz="2400" dirty="0" smtClean="0">
                <a:solidFill>
                  <a:srgbClr val="0000FF"/>
                </a:solidFill>
              </a:rPr>
              <a:t>Problematic wells were identified through pump tests and excluded from gasifier</a:t>
            </a:r>
          </a:p>
        </p:txBody>
      </p:sp>
    </p:spTree>
    <p:extLst>
      <p:ext uri="{BB962C8B-B14F-4D97-AF65-F5344CB8AC3E}">
        <p14:creationId xmlns:p14="http://schemas.microsoft.com/office/powerpoint/2010/main" val="2099673695"/>
      </p:ext>
    </p:extLst>
  </p:cSld>
  <p:clrMapOvr>
    <a:masterClrMapping/>
  </p:clrMapOvr>
  <p:transition>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52</a:t>
            </a:fld>
            <a:endParaRPr lang="en-US"/>
          </a:p>
        </p:txBody>
      </p:sp>
      <p:sp>
        <p:nvSpPr>
          <p:cNvPr id="5" name="Title 6"/>
          <p:cNvSpPr txBox="1">
            <a:spLocks noChangeAspect="1"/>
          </p:cNvSpPr>
          <p:nvPr/>
        </p:nvSpPr>
        <p:spPr bwMode="auto">
          <a:xfrm>
            <a:off x="533400" y="528033"/>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 </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
        <p:nvSpPr>
          <p:cNvPr id="6" name="Rectangle 2"/>
          <p:cNvSpPr>
            <a:spLocks noGrp="1" noChangeArrowheads="1"/>
          </p:cNvSpPr>
          <p:nvPr>
            <p:ph type="title"/>
          </p:nvPr>
        </p:nvSpPr>
        <p:spPr>
          <a:xfrm>
            <a:off x="685800" y="304800"/>
            <a:ext cx="7772400" cy="1000125"/>
          </a:xfrm>
        </p:spPr>
        <p:txBody>
          <a:bodyPr/>
          <a:lstStyle/>
          <a:p>
            <a:pPr eaLnBrk="1" fontAlgn="auto" hangingPunct="1">
              <a:spcAft>
                <a:spcPts val="0"/>
              </a:spcAft>
              <a:defRPr/>
            </a:pPr>
            <a:r>
              <a:rPr lang="en-US" b="1" dirty="0" err="1" smtClean="0">
                <a:solidFill>
                  <a:schemeClr val="hlink"/>
                </a:solidFill>
              </a:rPr>
              <a:t>Thar-Gasifier</a:t>
            </a:r>
            <a:r>
              <a:rPr lang="en-US" b="1" dirty="0" smtClean="0">
                <a:solidFill>
                  <a:schemeClr val="hlink"/>
                </a:solidFill>
              </a:rPr>
              <a:t> Layout</a:t>
            </a:r>
          </a:p>
        </p:txBody>
      </p:sp>
      <p:pic>
        <p:nvPicPr>
          <p:cNvPr id="7" name="Picture 4" descr="untitled123"/>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0" y="1371600"/>
            <a:ext cx="4364038" cy="44958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Slide Number Placeholder 5"/>
          <p:cNvSpPr txBox="1">
            <a:spLocks/>
          </p:cNvSpPr>
          <p:nvPr/>
        </p:nvSpPr>
        <p:spPr bwMode="auto">
          <a:xfrm>
            <a:off x="8129588" y="5810250"/>
            <a:ext cx="609600" cy="5207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algn="ctr" rtl="0" fontAlgn="base">
              <a:spcBef>
                <a:spcPct val="0"/>
              </a:spcBef>
              <a:spcAft>
                <a:spcPct val="0"/>
              </a:spcAft>
              <a:defRPr sz="2400" kern="1200">
                <a:solidFill>
                  <a:schemeClr val="tx1"/>
                </a:solidFill>
                <a:latin typeface="Times New Roman" pitchFamily="18" charset="0"/>
                <a:ea typeface="+mn-ea"/>
                <a:cs typeface="Arial" charset="0"/>
              </a:defRPr>
            </a:lvl1pPr>
            <a:lvl2pPr marL="742950" indent="-285750" algn="l" rtl="0" fontAlgn="base">
              <a:spcBef>
                <a:spcPct val="0"/>
              </a:spcBef>
              <a:spcAft>
                <a:spcPct val="0"/>
              </a:spcAft>
              <a:defRPr sz="2400" kern="1200">
                <a:solidFill>
                  <a:schemeClr val="tx1"/>
                </a:solidFill>
                <a:latin typeface="Times New Roman" pitchFamily="18" charset="0"/>
                <a:ea typeface="+mn-ea"/>
                <a:cs typeface="Arial" charset="0"/>
              </a:defRPr>
            </a:lvl2pPr>
            <a:lvl3pPr marL="1143000" indent="-228600" algn="l" rtl="0" fontAlgn="base">
              <a:spcBef>
                <a:spcPct val="0"/>
              </a:spcBef>
              <a:spcAft>
                <a:spcPct val="0"/>
              </a:spcAft>
              <a:defRPr sz="2400" kern="1200">
                <a:solidFill>
                  <a:schemeClr val="tx1"/>
                </a:solidFill>
                <a:latin typeface="Times New Roman" pitchFamily="18" charset="0"/>
                <a:ea typeface="+mn-ea"/>
                <a:cs typeface="Arial" charset="0"/>
              </a:defRPr>
            </a:lvl3pPr>
            <a:lvl4pPr marL="1600200" indent="-228600" algn="l" rtl="0" fontAlgn="base">
              <a:spcBef>
                <a:spcPct val="0"/>
              </a:spcBef>
              <a:spcAft>
                <a:spcPct val="0"/>
              </a:spcAft>
              <a:defRPr sz="2400" kern="1200">
                <a:solidFill>
                  <a:schemeClr val="tx1"/>
                </a:solidFill>
                <a:latin typeface="Times New Roman" pitchFamily="18" charset="0"/>
                <a:ea typeface="+mn-ea"/>
                <a:cs typeface="Arial" charset="0"/>
              </a:defRPr>
            </a:lvl4pPr>
            <a:lvl5pPr marL="2057400" indent="-228600" algn="l" rtl="0" fontAlgn="base">
              <a:spcBef>
                <a:spcPct val="0"/>
              </a:spcBef>
              <a:spcAft>
                <a:spcPct val="0"/>
              </a:spcAft>
              <a:defRPr sz="2400" kern="1200">
                <a:solidFill>
                  <a:schemeClr val="tx1"/>
                </a:solidFill>
                <a:latin typeface="Times New Roman" pitchFamily="18" charset="0"/>
                <a:ea typeface="+mn-ea"/>
                <a:cs typeface="Arial" charset="0"/>
              </a:defRPr>
            </a:lvl5pPr>
            <a:lvl6pPr marL="25146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Arial" charset="0"/>
              </a:defRPr>
            </a:lvl6pPr>
            <a:lvl7pPr marL="29718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Arial" charset="0"/>
              </a:defRPr>
            </a:lvl7pPr>
            <a:lvl8pPr marL="34290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Arial" charset="0"/>
              </a:defRPr>
            </a:lvl8pPr>
            <a:lvl9pPr marL="3886200" indent="-228600" algn="l" defTabSz="914400" rtl="0" eaLnBrk="0" fontAlgn="base" latinLnBrk="0" hangingPunct="0">
              <a:spcBef>
                <a:spcPct val="0"/>
              </a:spcBef>
              <a:spcAft>
                <a:spcPct val="0"/>
              </a:spcAft>
              <a:defRPr sz="2400" kern="1200">
                <a:solidFill>
                  <a:schemeClr val="tx1"/>
                </a:solidFill>
                <a:latin typeface="Times New Roman" pitchFamily="18" charset="0"/>
                <a:ea typeface="+mn-ea"/>
                <a:cs typeface="Arial" charset="0"/>
              </a:defRPr>
            </a:lvl9pPr>
          </a:lstStyle>
          <a:p>
            <a:fld id="{38B077D7-A8F9-4C46-8963-2FB20746C0DC}" type="slidenum">
              <a:rPr lang="en-US" sz="1400" smtClean="0">
                <a:solidFill>
                  <a:srgbClr val="000000"/>
                </a:solidFill>
                <a:latin typeface="Arial" charset="0"/>
              </a:rPr>
              <a:pPr/>
              <a:t>52</a:t>
            </a:fld>
            <a:endParaRPr lang="en-US" sz="1400">
              <a:solidFill>
                <a:srgbClr val="000000"/>
              </a:solidFill>
              <a:latin typeface="Arial" charset="0"/>
            </a:endParaRPr>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295400"/>
            <a:ext cx="4419600"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 Box 7"/>
          <p:cNvSpPr txBox="1">
            <a:spLocks noChangeArrowheads="1"/>
          </p:cNvSpPr>
          <p:nvPr/>
        </p:nvSpPr>
        <p:spPr bwMode="auto">
          <a:xfrm>
            <a:off x="228600" y="6400800"/>
            <a:ext cx="4038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0" hangingPunct="0">
              <a:spcBef>
                <a:spcPct val="50000"/>
              </a:spcBef>
            </a:pPr>
            <a:r>
              <a:rPr lang="en-US" sz="1800" smtClean="0">
                <a:solidFill>
                  <a:srgbClr val="FF00FF"/>
                </a:solidFill>
                <a:latin typeface="Arial" charset="0"/>
              </a:rPr>
              <a:t>Layout plan of the gasifier</a:t>
            </a:r>
          </a:p>
        </p:txBody>
      </p:sp>
      <p:sp>
        <p:nvSpPr>
          <p:cNvPr id="11" name="Text Box 8"/>
          <p:cNvSpPr txBox="1">
            <a:spLocks noChangeArrowheads="1"/>
          </p:cNvSpPr>
          <p:nvPr/>
        </p:nvSpPr>
        <p:spPr bwMode="auto">
          <a:xfrm>
            <a:off x="4648200" y="6096000"/>
            <a:ext cx="4038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eaLnBrk="0" hangingPunct="0">
              <a:spcBef>
                <a:spcPct val="50000"/>
              </a:spcBef>
            </a:pPr>
            <a:r>
              <a:rPr lang="en-US" sz="1800" smtClean="0">
                <a:solidFill>
                  <a:srgbClr val="FF00FF"/>
                </a:solidFill>
                <a:latin typeface="Arial" charset="0"/>
              </a:rPr>
              <a:t>Permeable water bearing body as intercepted in the gasifier wells</a:t>
            </a:r>
          </a:p>
        </p:txBody>
      </p:sp>
    </p:spTree>
    <p:extLst>
      <p:ext uri="{BB962C8B-B14F-4D97-AF65-F5344CB8AC3E}">
        <p14:creationId xmlns:p14="http://schemas.microsoft.com/office/powerpoint/2010/main" val="1879525737"/>
      </p:ext>
    </p:extLst>
  </p:cSld>
  <p:clrMapOvr>
    <a:masterClrMapping/>
  </p:clrMapOvr>
  <p:transition>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53</a:t>
            </a:fld>
            <a:endParaRPr lang="en-US"/>
          </a:p>
        </p:txBody>
      </p:sp>
      <p:sp>
        <p:nvSpPr>
          <p:cNvPr id="6" name="Rectangle 3"/>
          <p:cNvSpPr>
            <a:spLocks noGrp="1" noChangeArrowheads="1"/>
          </p:cNvSpPr>
          <p:nvPr>
            <p:ph sz="quarter" idx="1"/>
          </p:nvPr>
        </p:nvSpPr>
        <p:spPr>
          <a:xfrm>
            <a:off x="457200" y="1676400"/>
            <a:ext cx="8229600" cy="4068763"/>
          </a:xfrm>
        </p:spPr>
        <p:txBody>
          <a:bodyPr/>
          <a:lstStyle/>
          <a:p>
            <a:pPr algn="just" eaLnBrk="1" hangingPunct="1">
              <a:lnSpc>
                <a:spcPct val="110000"/>
              </a:lnSpc>
            </a:pPr>
            <a:r>
              <a:rPr lang="en-US" sz="1900" dirty="0" smtClean="0">
                <a:solidFill>
                  <a:srgbClr val="0000FF"/>
                </a:solidFill>
              </a:rPr>
              <a:t>As per media reports, funds have been approved by Pak Govt. for trial for 10 MW power production </a:t>
            </a:r>
          </a:p>
          <a:p>
            <a:pPr algn="just" eaLnBrk="1" hangingPunct="1">
              <a:buFontTx/>
              <a:buNone/>
            </a:pPr>
            <a:endParaRPr lang="en-US" sz="1900" dirty="0" smtClean="0">
              <a:solidFill>
                <a:srgbClr val="0000FF"/>
              </a:solidFill>
            </a:endParaRPr>
          </a:p>
          <a:p>
            <a:pPr algn="just" eaLnBrk="1" hangingPunct="1">
              <a:lnSpc>
                <a:spcPct val="110000"/>
              </a:lnSpc>
            </a:pPr>
            <a:r>
              <a:rPr lang="en-US" sz="1900" dirty="0" smtClean="0">
                <a:solidFill>
                  <a:srgbClr val="0000FF"/>
                </a:solidFill>
              </a:rPr>
              <a:t>Based on the above results, 100 MW electricity planned to be produced after 3 </a:t>
            </a:r>
            <a:r>
              <a:rPr lang="en-US" sz="1900" dirty="0" err="1" smtClean="0">
                <a:solidFill>
                  <a:srgbClr val="0000FF"/>
                </a:solidFill>
              </a:rPr>
              <a:t>yrs</a:t>
            </a:r>
            <a:r>
              <a:rPr lang="en-US" sz="1900" dirty="0" smtClean="0">
                <a:solidFill>
                  <a:srgbClr val="0000FF"/>
                </a:solidFill>
              </a:rPr>
              <a:t> (As per syngas refiner dated 31</a:t>
            </a:r>
            <a:r>
              <a:rPr lang="en-US" sz="1900" baseline="30000" dirty="0" smtClean="0">
                <a:solidFill>
                  <a:srgbClr val="0000FF"/>
                </a:solidFill>
              </a:rPr>
              <a:t>st</a:t>
            </a:r>
            <a:r>
              <a:rPr lang="en-US" sz="1900" dirty="0" smtClean="0">
                <a:solidFill>
                  <a:srgbClr val="0000FF"/>
                </a:solidFill>
              </a:rPr>
              <a:t> may 2012)</a:t>
            </a:r>
          </a:p>
        </p:txBody>
      </p:sp>
      <p:sp>
        <p:nvSpPr>
          <p:cNvPr id="7" name="Title 6"/>
          <p:cNvSpPr txBox="1">
            <a:spLocks noChangeAspect="1"/>
          </p:cNvSpPr>
          <p:nvPr/>
        </p:nvSpPr>
        <p:spPr bwMode="auto">
          <a:xfrm>
            <a:off x="532054" y="609600"/>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800" dirty="0" smtClean="0">
                <a:solidFill>
                  <a:schemeClr val="bg1"/>
                </a:solidFill>
                <a:effectLst>
                  <a:outerShdw blurRad="38100" dist="38100" dir="2700000" algn="tl">
                    <a:srgbClr val="000000">
                      <a:alpha val="43137"/>
                    </a:srgbClr>
                  </a:outerShdw>
                </a:effectLst>
                <a:latin typeface="Trebuchet MS" pitchFamily="34" charset="0"/>
              </a:rPr>
              <a:t>Thar-Pakistan Future Plan:</a:t>
            </a:r>
            <a:endParaRPr lang="en-IN" sz="2800" dirty="0">
              <a:solidFill>
                <a:schemeClr val="bg1"/>
              </a:solidFill>
              <a:effectLst>
                <a:outerShdw blurRad="38100" dist="38100" dir="2700000" algn="tl">
                  <a:srgbClr val="000000">
                    <a:alpha val="43137"/>
                  </a:srgbClr>
                </a:outerShdw>
              </a:effectLst>
              <a:latin typeface="Trebuchet MS" pitchFamily="34" charset="0"/>
            </a:endParaRPr>
          </a:p>
        </p:txBody>
      </p:sp>
    </p:spTree>
    <p:extLst>
      <p:ext uri="{BB962C8B-B14F-4D97-AF65-F5344CB8AC3E}">
        <p14:creationId xmlns:p14="http://schemas.microsoft.com/office/powerpoint/2010/main" val="2819312754"/>
      </p:ext>
    </p:extLst>
  </p:cSld>
  <p:clrMapOvr>
    <a:masterClrMapping/>
  </p:clrMapOvr>
  <p:transition>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012950"/>
            <a:ext cx="271145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905000"/>
            <a:ext cx="1447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Box 11"/>
          <p:cNvSpPr txBox="1">
            <a:spLocks noChangeArrowheads="1"/>
          </p:cNvSpPr>
          <p:nvPr/>
        </p:nvSpPr>
        <p:spPr bwMode="auto">
          <a:xfrm>
            <a:off x="4038600" y="3886200"/>
            <a:ext cx="42672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en-US" sz="4400" b="1" dirty="0">
                <a:latin typeface="Batang" pitchFamily="18" charset="-127"/>
                <a:ea typeface="Batang" pitchFamily="18" charset="-127"/>
              </a:rPr>
              <a:t>Thank </a:t>
            </a:r>
            <a:r>
              <a:rPr lang="en-US" sz="4400" b="1" dirty="0" smtClean="0">
                <a:latin typeface="Batang" pitchFamily="18" charset="-127"/>
                <a:ea typeface="Batang" pitchFamily="18" charset="-127"/>
              </a:rPr>
              <a:t>You...</a:t>
            </a:r>
            <a:endParaRPr lang="en-IN" sz="4400" b="1" dirty="0">
              <a:latin typeface="Batang" pitchFamily="18" charset="-127"/>
              <a:ea typeface="Batang" pitchFamily="18" charset="-127"/>
            </a:endParaRPr>
          </a:p>
        </p:txBody>
      </p:sp>
    </p:spTree>
    <p:extLst>
      <p:ext uri="{BB962C8B-B14F-4D97-AF65-F5344CB8AC3E}">
        <p14:creationId xmlns:p14="http://schemas.microsoft.com/office/powerpoint/2010/main" val="99327157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3084D4D-1C67-4391-A653-60CFCB860006}" type="slidenum">
              <a:rPr lang="en-US" smtClean="0"/>
              <a:pPr>
                <a:defRPr/>
              </a:pPr>
              <a:t>6</a:t>
            </a:fld>
            <a:endParaRPr lang="en-US" dirty="0"/>
          </a:p>
        </p:txBody>
      </p:sp>
      <p:sp>
        <p:nvSpPr>
          <p:cNvPr id="5" name="Rectangle 4"/>
          <p:cNvSpPr>
            <a:spLocks noChangeAspect="1"/>
          </p:cNvSpPr>
          <p:nvPr/>
        </p:nvSpPr>
        <p:spPr>
          <a:xfrm>
            <a:off x="457200" y="647076"/>
            <a:ext cx="7198056"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a:effectLst>
                  <a:outerShdw blurRad="38100" dist="38100" dir="2700000" algn="tl">
                    <a:srgbClr val="000000">
                      <a:alpha val="43137"/>
                    </a:srgbClr>
                  </a:outerShdw>
                </a:effectLst>
                <a:latin typeface="Trebuchet MS" pitchFamily="34" charset="0"/>
              </a:rPr>
              <a:t>World</a:t>
            </a:r>
            <a:r>
              <a:rPr lang="en-US" sz="2800" dirty="0">
                <a:solidFill>
                  <a:srgbClr val="002060"/>
                </a:solidFill>
              </a:rPr>
              <a:t> </a:t>
            </a:r>
            <a:r>
              <a:rPr lang="en-US" sz="2800" dirty="0">
                <a:effectLst>
                  <a:outerShdw blurRad="38100" dist="38100" dir="2700000" algn="tl">
                    <a:srgbClr val="000000">
                      <a:alpha val="43137"/>
                    </a:srgbClr>
                  </a:outerShdw>
                </a:effectLst>
                <a:latin typeface="Trebuchet MS" pitchFamily="34" charset="0"/>
              </a:rPr>
              <a:t>Energy</a:t>
            </a:r>
            <a:r>
              <a:rPr lang="en-US" sz="2800" dirty="0">
                <a:solidFill>
                  <a:srgbClr val="002060"/>
                </a:solidFill>
              </a:rPr>
              <a:t> </a:t>
            </a:r>
            <a:r>
              <a:rPr lang="en-US" sz="2800" dirty="0" smtClean="0">
                <a:effectLst>
                  <a:outerShdw blurRad="38100" dist="38100" dir="2700000" algn="tl">
                    <a:srgbClr val="000000">
                      <a:alpha val="43137"/>
                    </a:srgbClr>
                  </a:outerShdw>
                </a:effectLst>
                <a:latin typeface="Trebuchet MS" pitchFamily="34" charset="0"/>
              </a:rPr>
              <a:t>Scenario:</a:t>
            </a:r>
            <a:endParaRPr lang="en-US" sz="2800" dirty="0">
              <a:effectLst>
                <a:outerShdw blurRad="38100" dist="38100" dir="2700000" algn="tl">
                  <a:srgbClr val="000000">
                    <a:alpha val="43137"/>
                  </a:srgbClr>
                </a:outerShdw>
              </a:effectLst>
              <a:latin typeface="Trebuchet MS" pitchFamily="34" charset="0"/>
            </a:endParaRPr>
          </a:p>
        </p:txBody>
      </p:sp>
      <p:sp>
        <p:nvSpPr>
          <p:cNvPr id="7" name="TextBox 5"/>
          <p:cNvSpPr txBox="1">
            <a:spLocks noChangeArrowheads="1"/>
          </p:cNvSpPr>
          <p:nvPr/>
        </p:nvSpPr>
        <p:spPr bwMode="auto">
          <a:xfrm>
            <a:off x="2869223" y="6466999"/>
            <a:ext cx="3276599" cy="307777"/>
          </a:xfrm>
          <a:prstGeom prst="rect">
            <a:avLst/>
          </a:prstGeom>
          <a:noFill/>
          <a:ln w="9525">
            <a:noFill/>
            <a:miter lim="800000"/>
            <a:headEnd/>
            <a:tailEnd/>
          </a:ln>
        </p:spPr>
        <p:txBody>
          <a:bodyPr wrap="square">
            <a:spAutoFit/>
          </a:bodyPr>
          <a:lstStyle/>
          <a:p>
            <a:pPr algn="ctr"/>
            <a:r>
              <a:rPr lang="en-US" sz="1400" b="1" dirty="0">
                <a:solidFill>
                  <a:srgbClr val="C00000"/>
                </a:solidFill>
              </a:rPr>
              <a:t>A FORTUNE Global 500 Company</a:t>
            </a:r>
            <a:endParaRPr lang="en-IN" sz="1400" b="1" dirty="0">
              <a:solidFill>
                <a:srgbClr val="C00000"/>
              </a:solidFill>
            </a:endParaRPr>
          </a:p>
        </p:txBody>
      </p:sp>
      <p:sp>
        <p:nvSpPr>
          <p:cNvPr id="10" name="Title 2"/>
          <p:cNvSpPr>
            <a:spLocks noGrp="1"/>
          </p:cNvSpPr>
          <p:nvPr>
            <p:ph type="title"/>
          </p:nvPr>
        </p:nvSpPr>
        <p:spPr>
          <a:xfrm>
            <a:off x="381000" y="5656548"/>
            <a:ext cx="8229600" cy="744252"/>
          </a:xfrm>
        </p:spPr>
        <p:txBody>
          <a:bodyPr>
            <a:noAutofit/>
          </a:bodyPr>
          <a:lstStyle/>
          <a:p>
            <a:pPr marL="109728" eaLnBrk="1" fontAlgn="auto" hangingPunct="1">
              <a:spcAft>
                <a:spcPts val="0"/>
              </a:spcAft>
              <a:buClr>
                <a:schemeClr val="accent1"/>
              </a:buClr>
              <a:buSzPct val="68000"/>
              <a:defRPr/>
            </a:pPr>
            <a:r>
              <a:rPr lang="en-US" sz="1600" dirty="0">
                <a:solidFill>
                  <a:srgbClr val="002060"/>
                </a:solidFill>
              </a:rPr>
              <a:t>Total Primary Energy Supply by resource 1993, 2011 and 2020 (Source: WEC Survey of Energy Resources 1995, World Energy Resources 2013 and WEC World Energy Scenarios to 2050</a:t>
            </a:r>
            <a:r>
              <a:rPr lang="en-US" sz="1600" dirty="0" smtClean="0">
                <a:solidFill>
                  <a:srgbClr val="002060"/>
                </a:solidFill>
              </a:rPr>
              <a:t>)</a:t>
            </a:r>
            <a:endParaRPr lang="en-US" sz="1600" dirty="0">
              <a:solidFill>
                <a:srgbClr val="002060"/>
              </a:solidFill>
            </a:endParaRPr>
          </a:p>
        </p:txBody>
      </p:sp>
      <p:pic>
        <p:nvPicPr>
          <p:cNvPr id="11" name="Picture 2"/>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431808" y="1295400"/>
            <a:ext cx="6188192" cy="4267200"/>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1182839"/>
      </p:ext>
    </p:extLst>
  </p:cSld>
  <p:clrMapOvr>
    <a:masterClrMapping/>
  </p:clrMapOvr>
  <p:transition>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3394" name="Picture 2" descr="india coal map"/>
          <p:cNvPicPr>
            <a:picLocks noChangeAspect="1" noChangeArrowheads="1"/>
          </p:cNvPicPr>
          <p:nvPr/>
        </p:nvPicPr>
        <p:blipFill>
          <a:blip r:embed="rId3" cstate="print"/>
          <a:srcRect l="1218" r="2637"/>
          <a:stretch>
            <a:fillRect/>
          </a:stretch>
        </p:blipFill>
        <p:spPr bwMode="auto">
          <a:xfrm>
            <a:off x="76200" y="609600"/>
            <a:ext cx="5240338" cy="5638800"/>
          </a:xfrm>
          <a:prstGeom prst="rect">
            <a:avLst/>
          </a:prstGeom>
          <a:noFill/>
          <a:ln w="9525">
            <a:noFill/>
            <a:miter lim="800000"/>
            <a:headEnd/>
            <a:tailEnd/>
          </a:ln>
        </p:spPr>
      </p:pic>
      <p:sp>
        <p:nvSpPr>
          <p:cNvPr id="1083395" name="Rectangle 3"/>
          <p:cNvSpPr>
            <a:spLocks noChangeArrowheads="1"/>
          </p:cNvSpPr>
          <p:nvPr/>
        </p:nvSpPr>
        <p:spPr bwMode="auto">
          <a:xfrm>
            <a:off x="5410200" y="2071836"/>
            <a:ext cx="3657600" cy="2923877"/>
          </a:xfrm>
          <a:prstGeom prst="rect">
            <a:avLst/>
          </a:prstGeom>
          <a:noFill/>
          <a:ln w="9525">
            <a:noFill/>
            <a:miter lim="800000"/>
            <a:headEnd/>
            <a:tailEnd/>
          </a:ln>
          <a:effectLst/>
        </p:spPr>
        <p:txBody>
          <a:bodyPr anchor="ctr">
            <a:spAutoFit/>
          </a:bodyPr>
          <a:lstStyle/>
          <a:p>
            <a:pPr algn="ctr"/>
            <a:r>
              <a:rPr lang="en-GB" sz="2800" b="1" dirty="0" smtClean="0">
                <a:solidFill>
                  <a:srgbClr val="FF0000"/>
                </a:solidFill>
                <a:effectLst>
                  <a:outerShdw blurRad="38100" dist="38100" dir="2700000" algn="tl">
                    <a:srgbClr val="000000"/>
                  </a:outerShdw>
                </a:effectLst>
              </a:rPr>
              <a:t>Coal/Lignite </a:t>
            </a:r>
            <a:r>
              <a:rPr lang="en-GB" sz="2800" b="1" dirty="0">
                <a:solidFill>
                  <a:srgbClr val="FF0000"/>
                </a:solidFill>
                <a:effectLst>
                  <a:outerShdw blurRad="38100" dist="38100" dir="2700000" algn="tl">
                    <a:srgbClr val="000000"/>
                  </a:outerShdw>
                </a:effectLst>
              </a:rPr>
              <a:t>resources of India</a:t>
            </a:r>
          </a:p>
          <a:p>
            <a:pPr algn="ctr"/>
            <a:endParaRPr lang="en-GB" sz="2800" b="1" dirty="0">
              <a:solidFill>
                <a:schemeClr val="tx2"/>
              </a:solidFill>
              <a:effectLst>
                <a:outerShdw blurRad="38100" dist="38100" dir="2700000" algn="tl">
                  <a:srgbClr val="000000"/>
                </a:outerShdw>
              </a:effectLst>
            </a:endParaRPr>
          </a:p>
          <a:p>
            <a:r>
              <a:rPr lang="en-GB" sz="2000" b="1" dirty="0">
                <a:latin typeface="Arial" pitchFamily="34" charset="0"/>
              </a:rPr>
              <a:t>Coal </a:t>
            </a:r>
            <a:r>
              <a:rPr lang="en-GB" sz="2000" b="1" dirty="0" smtClean="0">
                <a:latin typeface="Arial" pitchFamily="34" charset="0"/>
              </a:rPr>
              <a:t>up to </a:t>
            </a:r>
            <a:r>
              <a:rPr lang="en-GB" sz="2000" b="1" dirty="0">
                <a:latin typeface="Arial" pitchFamily="34" charset="0"/>
              </a:rPr>
              <a:t>a depth of 1200 m  </a:t>
            </a:r>
            <a:r>
              <a:rPr lang="en-GB" sz="2000" b="1" dirty="0">
                <a:latin typeface="Arial" pitchFamily="34" charset="0"/>
                <a:sym typeface="Wingdings" pitchFamily="2" charset="2"/>
              </a:rPr>
              <a:t></a:t>
            </a:r>
            <a:r>
              <a:rPr lang="en-GB" sz="2000" b="1" dirty="0">
                <a:latin typeface="Arial" pitchFamily="34" charset="0"/>
              </a:rPr>
              <a:t>  </a:t>
            </a:r>
            <a:r>
              <a:rPr lang="en-GB" sz="2000" b="1" dirty="0" smtClean="0">
                <a:latin typeface="Arial" pitchFamily="34" charset="0"/>
              </a:rPr>
              <a:t>306 </a:t>
            </a:r>
            <a:r>
              <a:rPr lang="en-GB" sz="2000" b="1" dirty="0">
                <a:latin typeface="Arial" pitchFamily="34" charset="0"/>
              </a:rPr>
              <a:t>Bt</a:t>
            </a:r>
          </a:p>
          <a:p>
            <a:endParaRPr lang="en-GB" sz="2000" b="1" dirty="0">
              <a:latin typeface="Arial" pitchFamily="34" charset="0"/>
            </a:endParaRPr>
          </a:p>
          <a:p>
            <a:r>
              <a:rPr lang="en-US" b="1" dirty="0" smtClean="0">
                <a:solidFill>
                  <a:srgbClr val="0000FF"/>
                </a:solidFill>
                <a:latin typeface="Arial" pitchFamily="34" charset="0"/>
              </a:rPr>
              <a:t> </a:t>
            </a:r>
            <a:r>
              <a:rPr lang="en-GB" sz="2000" b="1" dirty="0" smtClean="0">
                <a:latin typeface="Arial" pitchFamily="34" charset="0"/>
              </a:rPr>
              <a:t>Lignite </a:t>
            </a:r>
            <a:r>
              <a:rPr lang="en-GB" sz="2000" b="1" dirty="0">
                <a:latin typeface="Arial" pitchFamily="34" charset="0"/>
              </a:rPr>
              <a:t>reserves</a:t>
            </a:r>
          </a:p>
          <a:p>
            <a:r>
              <a:rPr lang="en-GB" sz="2000" b="1" dirty="0">
                <a:latin typeface="Arial" pitchFamily="34" charset="0"/>
                <a:sym typeface="Wingdings" pitchFamily="2" charset="2"/>
              </a:rPr>
              <a:t></a:t>
            </a:r>
            <a:r>
              <a:rPr lang="en-GB" sz="2000" b="1" dirty="0">
                <a:latin typeface="Arial" pitchFamily="34" charset="0"/>
              </a:rPr>
              <a:t>  </a:t>
            </a:r>
            <a:r>
              <a:rPr lang="en-GB" sz="2000" b="1" dirty="0" smtClean="0">
                <a:latin typeface="Arial" pitchFamily="34" charset="0"/>
              </a:rPr>
              <a:t>44  Bt</a:t>
            </a:r>
            <a:endParaRPr lang="en-GB" sz="2000" b="1" dirty="0">
              <a:latin typeface="Arial" pitchFamily="34" charset="0"/>
            </a:endParaRPr>
          </a:p>
        </p:txBody>
      </p:sp>
      <p:sp>
        <p:nvSpPr>
          <p:cNvPr id="4"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7</a:t>
            </a:fld>
            <a:endParaRPr lang="en-US" dirty="0"/>
          </a:p>
        </p:txBody>
      </p:sp>
      <p:sp>
        <p:nvSpPr>
          <p:cNvPr id="5" name="Subtitle 2"/>
          <p:cNvSpPr txBox="1">
            <a:spLocks/>
          </p:cNvSpPr>
          <p:nvPr/>
        </p:nvSpPr>
        <p:spPr bwMode="auto">
          <a:xfrm>
            <a:off x="1423240" y="6454420"/>
            <a:ext cx="6297521" cy="344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US" sz="1400" b="1" dirty="0">
                <a:solidFill>
                  <a:srgbClr val="C00000"/>
                </a:solidFill>
              </a:rPr>
              <a:t>World’s Number 3 Exploration &amp; Production Company : </a:t>
            </a:r>
            <a:r>
              <a:rPr lang="en-US" sz="1400" b="1" dirty="0" err="1">
                <a:solidFill>
                  <a:srgbClr val="C00000"/>
                </a:solidFill>
              </a:rPr>
              <a:t>Platts</a:t>
            </a:r>
            <a:endParaRPr lang="en-US" sz="1400" b="1" dirty="0">
              <a:solidFill>
                <a:srgbClr val="C00000"/>
              </a:solidFill>
            </a:endParaRPr>
          </a:p>
        </p:txBody>
      </p:sp>
    </p:spTree>
    <p:extLst>
      <p:ext uri="{BB962C8B-B14F-4D97-AF65-F5344CB8AC3E}">
        <p14:creationId xmlns:p14="http://schemas.microsoft.com/office/powerpoint/2010/main" val="2809880550"/>
      </p:ext>
    </p:extLst>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1257300" y="1536700"/>
            <a:ext cx="6591300" cy="4787900"/>
          </a:xfrm>
        </p:spPr>
        <p:txBody>
          <a:bodyPr/>
          <a:lstStyle/>
          <a:p>
            <a:pPr eaLnBrk="1" hangingPunct="1">
              <a:lnSpc>
                <a:spcPct val="80000"/>
              </a:lnSpc>
              <a:buFontTx/>
              <a:buNone/>
            </a:pPr>
            <a:r>
              <a:rPr lang="en-US" sz="1800" dirty="0" smtClean="0"/>
              <a:t>UNMINABLE COAL RESOURCES	              :  245 BT</a:t>
            </a:r>
          </a:p>
          <a:p>
            <a:pPr eaLnBrk="1" hangingPunct="1">
              <a:lnSpc>
                <a:spcPct val="80000"/>
              </a:lnSpc>
              <a:buFontTx/>
              <a:buNone/>
            </a:pPr>
            <a:endParaRPr lang="en-US" sz="1800" dirty="0" smtClean="0"/>
          </a:p>
          <a:p>
            <a:pPr eaLnBrk="1" hangingPunct="1">
              <a:lnSpc>
                <a:spcPct val="80000"/>
              </a:lnSpc>
              <a:buFontTx/>
              <a:buNone/>
            </a:pPr>
            <a:r>
              <a:rPr lang="en-US" sz="1800" dirty="0" smtClean="0"/>
              <a:t>UNMINABLE LIGINITE RESOURCES	: 39 BT</a:t>
            </a:r>
          </a:p>
          <a:p>
            <a:pPr eaLnBrk="1" hangingPunct="1">
              <a:lnSpc>
                <a:spcPct val="80000"/>
              </a:lnSpc>
              <a:buFontTx/>
              <a:buNone/>
            </a:pPr>
            <a:endParaRPr lang="en-US" sz="1800" dirty="0" smtClean="0"/>
          </a:p>
          <a:p>
            <a:pPr eaLnBrk="1" hangingPunct="1">
              <a:lnSpc>
                <a:spcPct val="80000"/>
              </a:lnSpc>
              <a:buFontTx/>
              <a:buNone/>
            </a:pPr>
            <a:r>
              <a:rPr lang="en-US" sz="1800" dirty="0" smtClean="0"/>
              <a:t>TOTAL UNMINABLE RESOUCES	              : 284 BT</a:t>
            </a:r>
          </a:p>
          <a:p>
            <a:pPr eaLnBrk="1" hangingPunct="1">
              <a:lnSpc>
                <a:spcPct val="80000"/>
              </a:lnSpc>
              <a:buFontTx/>
              <a:buNone/>
            </a:pPr>
            <a:endParaRPr lang="en-US" sz="1800" dirty="0" smtClean="0"/>
          </a:p>
          <a:p>
            <a:pPr eaLnBrk="1" hangingPunct="1">
              <a:lnSpc>
                <a:spcPct val="80000"/>
              </a:lnSpc>
              <a:buFontTx/>
              <a:buNone/>
            </a:pPr>
            <a:r>
              <a:rPr lang="en-US" sz="1800" dirty="0" smtClean="0"/>
              <a:t>RESERVES AMENABLE TO UCG	              : 10 %</a:t>
            </a:r>
          </a:p>
          <a:p>
            <a:pPr eaLnBrk="1" hangingPunct="1">
              <a:lnSpc>
                <a:spcPct val="80000"/>
              </a:lnSpc>
              <a:buFontTx/>
              <a:buNone/>
            </a:pPr>
            <a:endParaRPr lang="en-US" sz="1800" dirty="0" smtClean="0"/>
          </a:p>
          <a:p>
            <a:pPr eaLnBrk="1" hangingPunct="1">
              <a:lnSpc>
                <a:spcPct val="80000"/>
              </a:lnSpc>
              <a:buFontTx/>
              <a:buNone/>
            </a:pPr>
            <a:r>
              <a:rPr lang="en-US" sz="1800" dirty="0" smtClean="0"/>
              <a:t>RECOVERABLE RESOURCES		: 28.4 BT</a:t>
            </a:r>
          </a:p>
          <a:p>
            <a:pPr eaLnBrk="1" hangingPunct="1">
              <a:lnSpc>
                <a:spcPct val="80000"/>
              </a:lnSpc>
              <a:buFontTx/>
              <a:buNone/>
            </a:pPr>
            <a:endParaRPr lang="en-US" sz="1800" dirty="0" smtClean="0"/>
          </a:p>
          <a:p>
            <a:pPr eaLnBrk="1" hangingPunct="1">
              <a:lnSpc>
                <a:spcPct val="80000"/>
              </a:lnSpc>
              <a:buFontTx/>
              <a:buNone/>
            </a:pPr>
            <a:r>
              <a:rPr lang="en-US" sz="1800" dirty="0" smtClean="0"/>
              <a:t>UCG GAS (considering 2500 m</a:t>
            </a:r>
            <a:r>
              <a:rPr lang="en-US" sz="1800" baseline="30000" dirty="0" smtClean="0"/>
              <a:t>3</a:t>
            </a:r>
            <a:r>
              <a:rPr lang="en-US" sz="1800" dirty="0" smtClean="0"/>
              <a:t>/ton)	: 75 Trillion m</a:t>
            </a:r>
            <a:r>
              <a:rPr lang="en-US" sz="1800" baseline="30000" dirty="0" smtClean="0"/>
              <a:t>3</a:t>
            </a:r>
          </a:p>
          <a:p>
            <a:pPr eaLnBrk="1" hangingPunct="1">
              <a:lnSpc>
                <a:spcPct val="80000"/>
              </a:lnSpc>
              <a:buFontTx/>
              <a:buNone/>
            </a:pPr>
            <a:endParaRPr lang="en-US" sz="1800" dirty="0" smtClean="0"/>
          </a:p>
          <a:p>
            <a:pPr eaLnBrk="1" hangingPunct="1">
              <a:lnSpc>
                <a:spcPct val="80000"/>
              </a:lnSpc>
              <a:buFontTx/>
              <a:buNone/>
            </a:pPr>
            <a:r>
              <a:rPr lang="en-US" sz="1800" dirty="0" smtClean="0"/>
              <a:t>CALORIFIC VALUE OF PRODUCED GAS	: 3 – 5 MJ / m</a:t>
            </a:r>
            <a:r>
              <a:rPr lang="en-US" sz="1800" baseline="30000" dirty="0"/>
              <a:t>3</a:t>
            </a:r>
            <a:endParaRPr lang="en-US" sz="1800" dirty="0" smtClean="0"/>
          </a:p>
          <a:p>
            <a:pPr eaLnBrk="1" hangingPunct="1">
              <a:lnSpc>
                <a:spcPct val="80000"/>
              </a:lnSpc>
              <a:buFontTx/>
              <a:buNone/>
            </a:pPr>
            <a:endParaRPr lang="en-US" sz="1800" dirty="0" smtClean="0"/>
          </a:p>
          <a:p>
            <a:pPr eaLnBrk="1" hangingPunct="1">
              <a:lnSpc>
                <a:spcPct val="80000"/>
              </a:lnSpc>
              <a:buFontTx/>
              <a:buNone/>
            </a:pPr>
            <a:r>
              <a:rPr lang="en-US" sz="1800" dirty="0" smtClean="0"/>
              <a:t>NATURAL GAS EQUIVALENT		: 7.5 Trillion m</a:t>
            </a:r>
            <a:r>
              <a:rPr lang="en-US" sz="1800" baseline="30000" dirty="0"/>
              <a:t>3</a:t>
            </a:r>
            <a:endParaRPr lang="en-US" sz="1800" dirty="0" smtClean="0"/>
          </a:p>
          <a:p>
            <a:pPr eaLnBrk="1" hangingPunct="1">
              <a:lnSpc>
                <a:spcPct val="80000"/>
              </a:lnSpc>
              <a:buFontTx/>
              <a:buNone/>
            </a:pPr>
            <a:endParaRPr lang="en-US" sz="1800" dirty="0" smtClean="0"/>
          </a:p>
          <a:p>
            <a:pPr eaLnBrk="1" hangingPunct="1">
              <a:lnSpc>
                <a:spcPct val="80000"/>
              </a:lnSpc>
              <a:buFontTx/>
              <a:buNone/>
            </a:pPr>
            <a:r>
              <a:rPr lang="en-US" sz="1800" dirty="0" smtClean="0"/>
              <a:t>CALORIFIC VALUE OF NATURAL GAS	: 38 MJ / m</a:t>
            </a:r>
            <a:r>
              <a:rPr lang="en-US" sz="1800" baseline="30000" dirty="0"/>
              <a:t>3</a:t>
            </a:r>
            <a:endParaRPr lang="en-US" sz="1800" dirty="0" smtClean="0"/>
          </a:p>
          <a:p>
            <a:pPr eaLnBrk="1" hangingPunct="1">
              <a:lnSpc>
                <a:spcPct val="80000"/>
              </a:lnSpc>
              <a:buFontTx/>
              <a:buNone/>
            </a:pPr>
            <a:endParaRPr lang="en-US" sz="1800" dirty="0" smtClean="0"/>
          </a:p>
        </p:txBody>
      </p:sp>
      <p:sp>
        <p:nvSpPr>
          <p:cNvPr id="4" name="Slide Number Placeholder 3"/>
          <p:cNvSpPr>
            <a:spLocks noGrp="1"/>
          </p:cNvSpPr>
          <p:nvPr>
            <p:ph type="sldNum" sz="quarter" idx="12"/>
          </p:nvPr>
        </p:nvSpPr>
        <p:spPr>
          <a:xfrm>
            <a:off x="6553200" y="6356350"/>
            <a:ext cx="2133600" cy="365125"/>
          </a:xfrm>
        </p:spPr>
        <p:txBody>
          <a:bodyPr/>
          <a:lstStyle/>
          <a:p>
            <a:pPr>
              <a:defRPr/>
            </a:pPr>
            <a:fld id="{63084D4D-1C67-4391-A653-60CFCB860006}" type="slidenum">
              <a:rPr lang="en-US" smtClean="0"/>
              <a:pPr>
                <a:defRPr/>
              </a:pPr>
              <a:t>8</a:t>
            </a:fld>
            <a:endParaRPr lang="en-US" dirty="0"/>
          </a:p>
        </p:txBody>
      </p:sp>
      <p:sp>
        <p:nvSpPr>
          <p:cNvPr id="5" name="Rectangle 4"/>
          <p:cNvSpPr>
            <a:spLocks noChangeAspect="1"/>
          </p:cNvSpPr>
          <p:nvPr/>
        </p:nvSpPr>
        <p:spPr>
          <a:xfrm>
            <a:off x="457200" y="647076"/>
            <a:ext cx="7198056" cy="52322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defRPr/>
            </a:pPr>
            <a:r>
              <a:rPr lang="en-US" sz="2800" dirty="0" smtClean="0">
                <a:effectLst>
                  <a:outerShdw blurRad="38100" dist="38100" dir="2700000" algn="tl">
                    <a:srgbClr val="000000">
                      <a:alpha val="43137"/>
                    </a:srgbClr>
                  </a:outerShdw>
                </a:effectLst>
                <a:latin typeface="Trebuchet MS" pitchFamily="34" charset="0"/>
              </a:rPr>
              <a:t>Potential of UCG in INDIA:</a:t>
            </a:r>
            <a:endParaRPr lang="en-US" sz="2800" dirty="0">
              <a:effectLst>
                <a:outerShdw blurRad="38100" dist="38100" dir="2700000" algn="tl">
                  <a:srgbClr val="000000">
                    <a:alpha val="43137"/>
                  </a:srgbClr>
                </a:outerShdw>
              </a:effectLst>
              <a:latin typeface="Trebuchet MS" pitchFamily="34" charset="0"/>
            </a:endParaRPr>
          </a:p>
        </p:txBody>
      </p:sp>
      <p:sp>
        <p:nvSpPr>
          <p:cNvPr id="7" name="Subtitle 2"/>
          <p:cNvSpPr txBox="1">
            <a:spLocks/>
          </p:cNvSpPr>
          <p:nvPr/>
        </p:nvSpPr>
        <p:spPr bwMode="auto">
          <a:xfrm>
            <a:off x="381000" y="6477000"/>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20000"/>
              </a:spcBef>
              <a:buFont typeface="Arial" pitchFamily="34" charset="0"/>
              <a:buNone/>
            </a:pPr>
            <a:r>
              <a:rPr lang="en-US" sz="1400" b="1" dirty="0">
                <a:solidFill>
                  <a:srgbClr val="C00000"/>
                </a:solidFill>
              </a:rPr>
              <a:t>33 overseas Assets in 16 countries</a:t>
            </a:r>
          </a:p>
        </p:txBody>
      </p:sp>
    </p:spTree>
    <p:extLst>
      <p:ext uri="{BB962C8B-B14F-4D97-AF65-F5344CB8AC3E}">
        <p14:creationId xmlns:p14="http://schemas.microsoft.com/office/powerpoint/2010/main" val="2669840930"/>
      </p:ext>
    </p:extLst>
  </p:cSld>
  <p:clrMapOvr>
    <a:masterClrMapping/>
  </p:clrMapOvr>
  <p:transition>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C9456F8F-8253-42FB-86D3-8615C80EE0D6}" type="slidenum">
              <a:rPr lang="en-US" smtClean="0"/>
              <a:pPr>
                <a:defRPr/>
              </a:pPr>
              <a:t>9</a:t>
            </a:fld>
            <a:endParaRPr lang="en-US" dirty="0"/>
          </a:p>
        </p:txBody>
      </p:sp>
      <p:sp>
        <p:nvSpPr>
          <p:cNvPr id="31" name="Rectangle 7"/>
          <p:cNvSpPr>
            <a:spLocks noChangeArrowheads="1"/>
          </p:cNvSpPr>
          <p:nvPr/>
        </p:nvSpPr>
        <p:spPr bwMode="auto">
          <a:xfrm>
            <a:off x="3124200" y="6473825"/>
            <a:ext cx="3200400" cy="307777"/>
          </a:xfrm>
          <a:prstGeom prst="rect">
            <a:avLst/>
          </a:prstGeom>
          <a:noFill/>
          <a:ln w="9525">
            <a:noFill/>
            <a:miter lim="800000"/>
            <a:headEnd/>
            <a:tailEnd/>
          </a:ln>
        </p:spPr>
        <p:txBody>
          <a:bodyPr>
            <a:spAutoFit/>
          </a:bodyPr>
          <a:lstStyle/>
          <a:p>
            <a:pPr marL="228600" indent="-228600" algn="ctr" eaLnBrk="0" hangingPunct="0">
              <a:spcBef>
                <a:spcPct val="30000"/>
              </a:spcBef>
              <a:buClr>
                <a:srgbClr val="C00000"/>
              </a:buClr>
            </a:pPr>
            <a:r>
              <a:rPr lang="en-US" sz="1400" b="1" dirty="0">
                <a:solidFill>
                  <a:srgbClr val="C00000"/>
                </a:solidFill>
              </a:rPr>
              <a:t>ONGC a Wealth Creator</a:t>
            </a:r>
          </a:p>
        </p:txBody>
      </p:sp>
      <p:sp>
        <p:nvSpPr>
          <p:cNvPr id="32" name="Title 6"/>
          <p:cNvSpPr txBox="1">
            <a:spLocks noChangeAspect="1"/>
          </p:cNvSpPr>
          <p:nvPr/>
        </p:nvSpPr>
        <p:spPr bwMode="auto">
          <a:xfrm>
            <a:off x="491110" y="636896"/>
            <a:ext cx="7164146" cy="523220"/>
          </a:xfrm>
          <a:prstGeom prst="rect">
            <a:avLst/>
          </a:prstGeom>
          <a:extLst>
            <a:ext uri="{91240B29-F687-4F45-9708-019B960494DF}">
              <a14:hiddenLine xmlns:a14="http://schemas.microsoft.com/office/drawing/2010/main" w="9525">
                <a:solidFill>
                  <a:srgbClr val="000000"/>
                </a:solidFill>
                <a:miter lim="800000"/>
                <a:headEnd/>
                <a:tailEnd/>
              </a14:hiddenLine>
            </a:ext>
          </a:extLst>
        </p:spPr>
        <p:style>
          <a:lnRef idx="0">
            <a:schemeClr val="accent2"/>
          </a:lnRef>
          <a:fillRef idx="3">
            <a:schemeClr val="accent2"/>
          </a:fillRef>
          <a:effectRef idx="3">
            <a:schemeClr val="accent2"/>
          </a:effectRef>
          <a:fontRef idx="minor">
            <a:schemeClr val="lt1"/>
          </a:fontRef>
        </p:style>
        <p:txBody>
          <a:bodyPr vert="horz" wrap="square" lIns="91440" tIns="45720" rIns="91440" bIns="45720" numCol="1" anchor="ctr" anchorCtr="0" compatLnSpc="1">
            <a:prstTxWarp prst="textNoShape">
              <a:avLst/>
            </a:prstTxWarp>
            <a:spAutoFit/>
          </a:bodyPr>
          <a:lstStyle>
            <a:lvl1pPr algn="ctr" rtl="0" eaLnBrk="0" fontAlgn="base" hangingPunct="0">
              <a:spcBef>
                <a:spcPct val="0"/>
              </a:spcBef>
              <a:spcAft>
                <a:spcPct val="0"/>
              </a:spcAft>
              <a:defRPr sz="4400" kern="1200">
                <a:solidFill>
                  <a:schemeClr val="lt1"/>
                </a:solidFill>
                <a:latin typeface="+mn-lt"/>
                <a:ea typeface="+mn-ea"/>
                <a:cs typeface="+mn-cs"/>
              </a:defRPr>
            </a:lvl1pPr>
            <a:lvl2pPr algn="ctr" rtl="0" eaLnBrk="0" fontAlgn="base" hangingPunct="0">
              <a:spcBef>
                <a:spcPct val="0"/>
              </a:spcBef>
              <a:spcAft>
                <a:spcPct val="0"/>
              </a:spcAft>
              <a:defRPr sz="4400">
                <a:solidFill>
                  <a:schemeClr val="lt1"/>
                </a:solidFill>
                <a:latin typeface="+mn-lt"/>
                <a:ea typeface="+mn-ea"/>
                <a:cs typeface="+mn-cs"/>
              </a:defRPr>
            </a:lvl2pPr>
            <a:lvl3pPr algn="ctr" rtl="0" eaLnBrk="0" fontAlgn="base" hangingPunct="0">
              <a:spcBef>
                <a:spcPct val="0"/>
              </a:spcBef>
              <a:spcAft>
                <a:spcPct val="0"/>
              </a:spcAft>
              <a:defRPr sz="4400">
                <a:solidFill>
                  <a:schemeClr val="lt1"/>
                </a:solidFill>
                <a:latin typeface="+mn-lt"/>
                <a:ea typeface="+mn-ea"/>
                <a:cs typeface="+mn-cs"/>
              </a:defRPr>
            </a:lvl3pPr>
            <a:lvl4pPr algn="ctr" rtl="0" eaLnBrk="0" fontAlgn="base" hangingPunct="0">
              <a:spcBef>
                <a:spcPct val="0"/>
              </a:spcBef>
              <a:spcAft>
                <a:spcPct val="0"/>
              </a:spcAft>
              <a:defRPr sz="4400">
                <a:solidFill>
                  <a:schemeClr val="lt1"/>
                </a:solidFill>
                <a:latin typeface="+mn-lt"/>
                <a:ea typeface="+mn-ea"/>
                <a:cs typeface="+mn-cs"/>
              </a:defRPr>
            </a:lvl4pPr>
            <a:lvl5pPr algn="ctr" rtl="0" eaLnBrk="0" fontAlgn="base" hangingPunct="0">
              <a:spcBef>
                <a:spcPct val="0"/>
              </a:spcBef>
              <a:spcAft>
                <a:spcPct val="0"/>
              </a:spcAft>
              <a:defRPr sz="4400">
                <a:solidFill>
                  <a:schemeClr val="lt1"/>
                </a:solidFill>
                <a:latin typeface="+mn-lt"/>
                <a:ea typeface="+mn-ea"/>
                <a:cs typeface="+mn-cs"/>
              </a:defRPr>
            </a:lvl5pPr>
            <a:lvl6pPr marL="457200" algn="ctr" rtl="0" fontAlgn="base">
              <a:spcBef>
                <a:spcPct val="0"/>
              </a:spcBef>
              <a:spcAft>
                <a:spcPct val="0"/>
              </a:spcAft>
              <a:defRPr sz="4400">
                <a:solidFill>
                  <a:schemeClr val="lt1"/>
                </a:solidFill>
                <a:latin typeface="+mn-lt"/>
                <a:ea typeface="+mn-ea"/>
                <a:cs typeface="+mn-cs"/>
              </a:defRPr>
            </a:lvl6pPr>
            <a:lvl7pPr marL="914400" algn="ctr" rtl="0" fontAlgn="base">
              <a:spcBef>
                <a:spcPct val="0"/>
              </a:spcBef>
              <a:spcAft>
                <a:spcPct val="0"/>
              </a:spcAft>
              <a:defRPr sz="4400">
                <a:solidFill>
                  <a:schemeClr val="lt1"/>
                </a:solidFill>
                <a:latin typeface="+mn-lt"/>
                <a:ea typeface="+mn-ea"/>
                <a:cs typeface="+mn-cs"/>
              </a:defRPr>
            </a:lvl7pPr>
            <a:lvl8pPr marL="1371600" algn="ctr" rtl="0" fontAlgn="base">
              <a:spcBef>
                <a:spcPct val="0"/>
              </a:spcBef>
              <a:spcAft>
                <a:spcPct val="0"/>
              </a:spcAft>
              <a:defRPr sz="4400">
                <a:solidFill>
                  <a:schemeClr val="lt1"/>
                </a:solidFill>
                <a:latin typeface="+mn-lt"/>
                <a:ea typeface="+mn-ea"/>
                <a:cs typeface="+mn-cs"/>
              </a:defRPr>
            </a:lvl8pPr>
            <a:lvl9pPr marL="1828800" algn="ctr" rtl="0" fontAlgn="base">
              <a:spcBef>
                <a:spcPct val="0"/>
              </a:spcBef>
              <a:spcAft>
                <a:spcPct val="0"/>
              </a:spcAft>
              <a:defRPr sz="4400">
                <a:solidFill>
                  <a:schemeClr val="lt1"/>
                </a:solidFill>
                <a:latin typeface="+mn-lt"/>
                <a:ea typeface="+mn-ea"/>
                <a:cs typeface="+mn-cs"/>
              </a:defRPr>
            </a:lvl9pPr>
          </a:lstStyle>
          <a:p>
            <a:pPr algn="l">
              <a:defRPr/>
            </a:pPr>
            <a:r>
              <a:rPr lang="en-US" sz="2400" dirty="0">
                <a:solidFill>
                  <a:schemeClr val="bg1"/>
                </a:solidFill>
                <a:effectLst>
                  <a:outerShdw blurRad="38100" dist="38100" dir="2700000" algn="tl">
                    <a:srgbClr val="000000">
                      <a:alpha val="43137"/>
                    </a:srgbClr>
                  </a:outerShdw>
                </a:effectLst>
                <a:latin typeface="Trebuchet MS" pitchFamily="34" charset="0"/>
              </a:rPr>
              <a:t>Gasification</a:t>
            </a:r>
            <a:r>
              <a:rPr lang="en-US" sz="2800" b="1" dirty="0">
                <a:solidFill>
                  <a:srgbClr val="996600"/>
                </a:solidFill>
              </a:rPr>
              <a:t> </a:t>
            </a:r>
            <a:r>
              <a:rPr lang="en-US" sz="2400" dirty="0">
                <a:solidFill>
                  <a:schemeClr val="bg1"/>
                </a:solidFill>
                <a:effectLst>
                  <a:outerShdw blurRad="38100" dist="38100" dir="2700000" algn="tl">
                    <a:srgbClr val="000000">
                      <a:alpha val="43137"/>
                    </a:srgbClr>
                  </a:outerShdw>
                </a:effectLst>
                <a:latin typeface="Trebuchet MS" pitchFamily="34" charset="0"/>
              </a:rPr>
              <a:t>Reaction:</a:t>
            </a:r>
            <a:endParaRPr lang="en-IN" sz="2400" dirty="0">
              <a:solidFill>
                <a:schemeClr val="bg1"/>
              </a:solidFill>
              <a:effectLst>
                <a:outerShdw blurRad="38100" dist="38100" dir="2700000" algn="tl">
                  <a:srgbClr val="000000">
                    <a:alpha val="43137"/>
                  </a:srgbClr>
                </a:outerShdw>
              </a:effectLst>
              <a:latin typeface="Trebuchet MS" pitchFamily="34" charset="0"/>
            </a:endParaRPr>
          </a:p>
        </p:txBody>
      </p:sp>
      <p:sp>
        <p:nvSpPr>
          <p:cNvPr id="33" name="Text Box 5"/>
          <p:cNvSpPr txBox="1">
            <a:spLocks noChangeArrowheads="1"/>
          </p:cNvSpPr>
          <p:nvPr/>
        </p:nvSpPr>
        <p:spPr bwMode="auto">
          <a:xfrm>
            <a:off x="609600" y="1325940"/>
            <a:ext cx="77724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just" eaLnBrk="1" hangingPunct="1"/>
            <a:r>
              <a:rPr lang="en-US" sz="1600" dirty="0" smtClean="0">
                <a:solidFill>
                  <a:srgbClr val="002060"/>
                </a:solidFill>
                <a:latin typeface="+mn-lt"/>
              </a:rPr>
              <a:t>Coal </a:t>
            </a:r>
            <a:r>
              <a:rPr lang="en-US" sz="1600" dirty="0">
                <a:solidFill>
                  <a:srgbClr val="002060"/>
                </a:solidFill>
                <a:latin typeface="+mn-lt"/>
              </a:rPr>
              <a:t>is gasified underground by injecting air or oxygen/steam through Boreholes into a reaction zone formed in the coal seam. The hot gaseous reaction products are Forced to migrate though the coal seam to an exit borehole where they are drawn form underground to the surface. Upon reaching the surface, the gases can be cleaned for direct use as a low-to-medium Btu gas, from upgrading to a substitute natural gas (SNG), or for some other chemical feedstock (</a:t>
            </a:r>
            <a:r>
              <a:rPr lang="en-US" sz="1600" dirty="0" err="1">
                <a:solidFill>
                  <a:srgbClr val="002060"/>
                </a:solidFill>
                <a:latin typeface="+mn-lt"/>
              </a:rPr>
              <a:t>SynGas</a:t>
            </a:r>
            <a:r>
              <a:rPr lang="en-US" sz="1600" dirty="0" smtClean="0">
                <a:solidFill>
                  <a:srgbClr val="002060"/>
                </a:solidFill>
                <a:latin typeface="+mn-lt"/>
              </a:rPr>
              <a:t>).</a:t>
            </a:r>
            <a:endParaRPr lang="en-US" sz="1600" dirty="0">
              <a:latin typeface="+mn-lt"/>
            </a:endParaRPr>
          </a:p>
        </p:txBody>
      </p:sp>
      <p:pic>
        <p:nvPicPr>
          <p:cNvPr id="34"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b="4242"/>
          <a:stretch/>
        </p:blipFill>
        <p:spPr bwMode="auto">
          <a:xfrm>
            <a:off x="2286000" y="2895600"/>
            <a:ext cx="4572000" cy="330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 Box 7"/>
          <p:cNvSpPr txBox="1">
            <a:spLocks noChangeArrowheads="1"/>
          </p:cNvSpPr>
          <p:nvPr/>
        </p:nvSpPr>
        <p:spPr bwMode="auto">
          <a:xfrm>
            <a:off x="762000" y="6150173"/>
            <a:ext cx="75438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cs typeface="Arial" charset="0"/>
              </a:defRPr>
            </a:lvl1pPr>
            <a:lvl2pPr marL="742950" indent="-285750">
              <a:defRPr sz="2400">
                <a:solidFill>
                  <a:schemeClr val="tx1"/>
                </a:solidFill>
                <a:latin typeface="Times New Roman" pitchFamily="18" charset="0"/>
                <a:cs typeface="Arial" charset="0"/>
              </a:defRPr>
            </a:lvl2pPr>
            <a:lvl3pPr marL="1143000" indent="-228600">
              <a:defRPr sz="2400">
                <a:solidFill>
                  <a:schemeClr val="tx1"/>
                </a:solidFill>
                <a:latin typeface="Times New Roman" pitchFamily="18" charset="0"/>
                <a:cs typeface="Arial" charset="0"/>
              </a:defRPr>
            </a:lvl3pPr>
            <a:lvl4pPr marL="1600200" indent="-228600">
              <a:defRPr sz="2400">
                <a:solidFill>
                  <a:schemeClr val="tx1"/>
                </a:solidFill>
                <a:latin typeface="Times New Roman" pitchFamily="18" charset="0"/>
                <a:cs typeface="Arial" charset="0"/>
              </a:defRPr>
            </a:lvl4pPr>
            <a:lvl5pPr marL="2057400" indent="-22860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lgn="ctr" eaLnBrk="1" hangingPunct="1"/>
            <a:r>
              <a:rPr lang="en-US" sz="1400" dirty="0">
                <a:latin typeface="+mn-lt"/>
              </a:rPr>
              <a:t>Fig. </a:t>
            </a:r>
            <a:r>
              <a:rPr lang="en-US" sz="1400" dirty="0" smtClean="0">
                <a:latin typeface="+mn-lt"/>
              </a:rPr>
              <a:t>Schematic </a:t>
            </a:r>
            <a:r>
              <a:rPr lang="en-US" sz="1400" dirty="0">
                <a:latin typeface="+mn-lt"/>
              </a:rPr>
              <a:t>representation of an underground coal gasification reaction zone</a:t>
            </a:r>
          </a:p>
        </p:txBody>
      </p:sp>
      <p:sp>
        <p:nvSpPr>
          <p:cNvPr id="2" name="Rectangle 1"/>
          <p:cNvSpPr/>
          <p:nvPr/>
        </p:nvSpPr>
        <p:spPr>
          <a:xfrm>
            <a:off x="6858000" y="3167045"/>
            <a:ext cx="2050473" cy="1815882"/>
          </a:xfrm>
          <a:prstGeom prst="rect">
            <a:avLst/>
          </a:prstGeom>
        </p:spPr>
        <p:txBody>
          <a:bodyPr wrap="square">
            <a:spAutoFit/>
          </a:bodyPr>
          <a:lstStyle/>
          <a:p>
            <a:pPr algn="just"/>
            <a:r>
              <a:rPr lang="en-US" sz="1400" dirty="0">
                <a:solidFill>
                  <a:schemeClr val="accent6">
                    <a:lumMod val="50000"/>
                  </a:schemeClr>
                </a:solidFill>
                <a:latin typeface="+mn-lt"/>
              </a:rPr>
              <a:t>Condensate consisting of </a:t>
            </a:r>
            <a:r>
              <a:rPr lang="en-US" sz="1400" dirty="0" smtClean="0">
                <a:solidFill>
                  <a:schemeClr val="accent6">
                    <a:lumMod val="50000"/>
                  </a:schemeClr>
                </a:solidFill>
                <a:latin typeface="+mn-lt"/>
              </a:rPr>
              <a:t>phenol</a:t>
            </a:r>
            <a:r>
              <a:rPr lang="en-US" sz="1400" dirty="0">
                <a:solidFill>
                  <a:schemeClr val="accent6">
                    <a:lumMod val="50000"/>
                  </a:schemeClr>
                </a:solidFill>
                <a:latin typeface="+mn-lt"/>
              </a:rPr>
              <a:t>, </a:t>
            </a:r>
            <a:r>
              <a:rPr lang="en-US" sz="1400" dirty="0" smtClean="0">
                <a:solidFill>
                  <a:schemeClr val="accent6">
                    <a:lumMod val="50000"/>
                  </a:schemeClr>
                </a:solidFill>
                <a:latin typeface="+mn-lt"/>
              </a:rPr>
              <a:t>tar</a:t>
            </a:r>
            <a:r>
              <a:rPr lang="en-US" sz="1400">
                <a:solidFill>
                  <a:schemeClr val="accent6">
                    <a:lumMod val="50000"/>
                  </a:schemeClr>
                </a:solidFill>
                <a:latin typeface="+mn-lt"/>
              </a:rPr>
              <a:t>, </a:t>
            </a:r>
            <a:r>
              <a:rPr lang="en-US" sz="1400" smtClean="0">
                <a:solidFill>
                  <a:schemeClr val="accent6">
                    <a:lumMod val="50000"/>
                  </a:schemeClr>
                </a:solidFill>
                <a:latin typeface="+mn-lt"/>
              </a:rPr>
              <a:t>ammonia</a:t>
            </a:r>
            <a:r>
              <a:rPr lang="en-US" sz="1400" dirty="0" smtClean="0">
                <a:solidFill>
                  <a:schemeClr val="accent6">
                    <a:lumMod val="50000"/>
                  </a:schemeClr>
                </a:solidFill>
                <a:latin typeface="+mn-lt"/>
              </a:rPr>
              <a:t>, carbonic acid, fatty acid,  pyridine </a:t>
            </a:r>
            <a:r>
              <a:rPr lang="en-US" sz="1400" dirty="0" err="1" smtClean="0">
                <a:solidFill>
                  <a:schemeClr val="accent6">
                    <a:lumMod val="50000"/>
                  </a:schemeClr>
                </a:solidFill>
                <a:latin typeface="+mn-lt"/>
              </a:rPr>
              <a:t>cynide</a:t>
            </a:r>
            <a:r>
              <a:rPr lang="en-US" sz="1400" dirty="0" smtClean="0">
                <a:solidFill>
                  <a:schemeClr val="accent6">
                    <a:lumMod val="50000"/>
                  </a:schemeClr>
                </a:solidFill>
                <a:latin typeface="+mn-lt"/>
              </a:rPr>
              <a:t> </a:t>
            </a:r>
            <a:r>
              <a:rPr lang="en-US" sz="1400" dirty="0">
                <a:solidFill>
                  <a:schemeClr val="accent6">
                    <a:lumMod val="50000"/>
                  </a:schemeClr>
                </a:solidFill>
                <a:latin typeface="+mn-lt"/>
              </a:rPr>
              <a:t>and </a:t>
            </a:r>
            <a:r>
              <a:rPr lang="en-US" sz="1400" dirty="0" err="1" smtClean="0">
                <a:solidFill>
                  <a:schemeClr val="accent6">
                    <a:lumMod val="50000"/>
                  </a:schemeClr>
                </a:solidFill>
                <a:latin typeface="+mn-lt"/>
              </a:rPr>
              <a:t>thio</a:t>
            </a:r>
            <a:r>
              <a:rPr lang="en-US" sz="1400" dirty="0" smtClean="0">
                <a:solidFill>
                  <a:schemeClr val="accent6">
                    <a:lumMod val="50000"/>
                  </a:schemeClr>
                </a:solidFill>
                <a:latin typeface="+mn-lt"/>
              </a:rPr>
              <a:t>- </a:t>
            </a:r>
            <a:r>
              <a:rPr lang="en-US" sz="1400" dirty="0" err="1" smtClean="0">
                <a:solidFill>
                  <a:schemeClr val="accent6">
                    <a:lumMod val="50000"/>
                  </a:schemeClr>
                </a:solidFill>
                <a:latin typeface="+mn-lt"/>
              </a:rPr>
              <a:t>cynate</a:t>
            </a:r>
            <a:r>
              <a:rPr lang="en-US" sz="1400" dirty="0" smtClean="0">
                <a:solidFill>
                  <a:schemeClr val="accent6">
                    <a:lumMod val="50000"/>
                  </a:schemeClr>
                </a:solidFill>
                <a:latin typeface="+mn-lt"/>
              </a:rPr>
              <a:t> </a:t>
            </a:r>
            <a:r>
              <a:rPr lang="en-US" sz="1400" dirty="0">
                <a:solidFill>
                  <a:schemeClr val="accent6">
                    <a:lumMod val="50000"/>
                  </a:schemeClr>
                </a:solidFill>
                <a:latin typeface="+mn-lt"/>
              </a:rPr>
              <a:t>etc. is also </a:t>
            </a:r>
            <a:r>
              <a:rPr lang="en-US" sz="1400" dirty="0" smtClean="0">
                <a:solidFill>
                  <a:schemeClr val="accent6">
                    <a:lumMod val="50000"/>
                  </a:schemeClr>
                </a:solidFill>
                <a:latin typeface="+mn-lt"/>
              </a:rPr>
              <a:t>produced along with syngas</a:t>
            </a:r>
            <a:endParaRPr lang="en-IN" sz="1400" dirty="0">
              <a:solidFill>
                <a:schemeClr val="accent6">
                  <a:lumMod val="50000"/>
                </a:schemeClr>
              </a:solidFill>
              <a:latin typeface="+mn-lt"/>
            </a:endParaRPr>
          </a:p>
        </p:txBody>
      </p:sp>
    </p:spTree>
    <p:extLst>
      <p:ext uri="{BB962C8B-B14F-4D97-AF65-F5344CB8AC3E}">
        <p14:creationId xmlns:p14="http://schemas.microsoft.com/office/powerpoint/2010/main" val="1092620792"/>
      </p:ext>
    </p:extLst>
  </p:cSld>
  <p:clrMapOvr>
    <a:masterClrMapping/>
  </p:clrMapOvr>
  <p:transition>
    <p:wipe/>
  </p:transition>
  <p:timing>
    <p:tnLst>
      <p:par>
        <p:cTn id="1" dur="indefinite" restart="never" nodeType="tmRoot"/>
      </p:par>
    </p:tnLst>
  </p:timing>
</p:sld>
</file>

<file path=ppt/theme/theme1.xml><?xml version="1.0" encoding="utf-8"?>
<a:theme xmlns:a="http://schemas.openxmlformats.org/drawingml/2006/main" name="ONGC new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ONGC new ligh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ONGC new light</Template>
  <TotalTime>28932</TotalTime>
  <Words>2166</Words>
  <Application>Microsoft Office PowerPoint</Application>
  <PresentationFormat>On-screen Show (4:3)</PresentationFormat>
  <Paragraphs>332</Paragraphs>
  <Slides>54</Slides>
  <Notes>11</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54</vt:i4>
      </vt:variant>
    </vt:vector>
  </HeadingPairs>
  <TitlesOfParts>
    <vt:vector size="59" baseType="lpstr">
      <vt:lpstr>ONGC new light</vt:lpstr>
      <vt:lpstr>1_ONGC new light</vt:lpstr>
      <vt:lpstr>Chart</vt:lpstr>
      <vt:lpstr>Bitmap Image</vt:lpstr>
      <vt:lpstr>Presentation</vt:lpstr>
      <vt:lpstr>PowerPoint Presentation</vt:lpstr>
      <vt:lpstr>PowerPoint Presentation</vt:lpstr>
      <vt:lpstr>PowerPoint Presentation</vt:lpstr>
      <vt:lpstr>PowerPoint Presentation</vt:lpstr>
      <vt:lpstr>PowerPoint Presentation</vt:lpstr>
      <vt:lpstr>Total Primary Energy Supply by resource 1993, 2011 and 2020 (Source: WEC Survey of Energy Resources 1995, World Energy Resources 2013 and WEC World Energy Scenarios to 2050)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Basic design of the controlled retracting injection point (CRIP) system (Hill and Shannon, 1981)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Difficulties faced</vt:lpstr>
      <vt:lpstr>Thar-Gasifier Layout</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120728</dc:creator>
  <cp:lastModifiedBy>pkjain</cp:lastModifiedBy>
  <cp:revision>2635</cp:revision>
  <cp:lastPrinted>2014-09-25T06:17:15Z</cp:lastPrinted>
  <dcterms:created xsi:type="dcterms:W3CDTF">2011-05-17T16:11:36Z</dcterms:created>
  <dcterms:modified xsi:type="dcterms:W3CDTF">2015-11-26T14:44:48Z</dcterms:modified>
</cp:coreProperties>
</file>